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08" r:id="rId5"/>
  </p:sldMasterIdLst>
  <p:notesMasterIdLst>
    <p:notesMasterId r:id="rId51"/>
  </p:notesMasterIdLst>
  <p:handoutMasterIdLst>
    <p:handoutMasterId r:id="rId52"/>
  </p:handoutMasterIdLst>
  <p:sldIdLst>
    <p:sldId id="1441" r:id="rId6"/>
    <p:sldId id="11100" r:id="rId7"/>
    <p:sldId id="5071" r:id="rId8"/>
    <p:sldId id="10693" r:id="rId9"/>
    <p:sldId id="1287" r:id="rId10"/>
    <p:sldId id="11308" r:id="rId11"/>
    <p:sldId id="11309" r:id="rId12"/>
    <p:sldId id="9212" r:id="rId13"/>
    <p:sldId id="10707" r:id="rId14"/>
    <p:sldId id="9198" r:id="rId15"/>
    <p:sldId id="11287" r:id="rId16"/>
    <p:sldId id="10767" r:id="rId17"/>
    <p:sldId id="4320" r:id="rId18"/>
    <p:sldId id="1198" r:id="rId19"/>
    <p:sldId id="9169" r:id="rId20"/>
    <p:sldId id="10769" r:id="rId21"/>
    <p:sldId id="11263" r:id="rId22"/>
    <p:sldId id="4557" r:id="rId23"/>
    <p:sldId id="11291" r:id="rId24"/>
    <p:sldId id="10915" r:id="rId25"/>
    <p:sldId id="5087" r:id="rId26"/>
    <p:sldId id="416" r:id="rId27"/>
    <p:sldId id="11307" r:id="rId28"/>
    <p:sldId id="11304" r:id="rId29"/>
    <p:sldId id="10749" r:id="rId30"/>
    <p:sldId id="5473" r:id="rId31"/>
    <p:sldId id="11305" r:id="rId32"/>
    <p:sldId id="10908" r:id="rId33"/>
    <p:sldId id="11022" r:id="rId34"/>
    <p:sldId id="10911" r:id="rId35"/>
    <p:sldId id="10916" r:id="rId36"/>
    <p:sldId id="11306" r:id="rId37"/>
    <p:sldId id="9164" r:id="rId38"/>
    <p:sldId id="11310" r:id="rId39"/>
    <p:sldId id="10772" r:id="rId40"/>
    <p:sldId id="11102" r:id="rId41"/>
    <p:sldId id="273" r:id="rId42"/>
    <p:sldId id="276" r:id="rId43"/>
    <p:sldId id="279" r:id="rId44"/>
    <p:sldId id="282" r:id="rId45"/>
    <p:sldId id="285" r:id="rId46"/>
    <p:sldId id="288" r:id="rId47"/>
    <p:sldId id="291" r:id="rId48"/>
    <p:sldId id="294" r:id="rId49"/>
    <p:sldId id="297" r:id="rId50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lin Burkeland" initials="IB [2]" lastIdx="2" clrIdx="0">
    <p:extLst>
      <p:ext uri="{19B8F6BF-5375-455C-9EA6-DF929625EA0E}">
        <p15:presenceInfo xmlns:p15="http://schemas.microsoft.com/office/powerpoint/2012/main" userId="S::Ingelin.Burkeland@ks.no::458ff3a5-e1f6-493b-9db1-1750b1307512" providerId="AD"/>
      </p:ext>
    </p:extLst>
  </p:cmAuthor>
  <p:cmAuthor id="2" name="Lars Georg Fordal" initials="LGF" lastIdx="1" clrIdx="1">
    <p:extLst>
      <p:ext uri="{19B8F6BF-5375-455C-9EA6-DF929625EA0E}">
        <p15:presenceInfo xmlns:p15="http://schemas.microsoft.com/office/powerpoint/2012/main" userId="Lars Georg Fordal" providerId="None"/>
      </p:ext>
    </p:extLst>
  </p:cmAuthor>
  <p:cmAuthor id="3" name="Usman Khan" initials="UK" lastIdx="1" clrIdx="2">
    <p:extLst>
      <p:ext uri="{19B8F6BF-5375-455C-9EA6-DF929625EA0E}">
        <p15:presenceInfo xmlns:p15="http://schemas.microsoft.com/office/powerpoint/2012/main" userId="S::usman.khan@kf.no::0b2985f1-3d78-40c9-9a50-99b7bdc240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FF"/>
    <a:srgbClr val="F7941D"/>
    <a:srgbClr val="0B2B52"/>
    <a:srgbClr val="FF9900"/>
    <a:srgbClr val="FFCC00"/>
    <a:srgbClr val="082B52"/>
    <a:srgbClr val="5FC5F1"/>
    <a:srgbClr val="0095C4"/>
    <a:srgbClr val="529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134" autoAdjust="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13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9214584"/>
        <c:axId val="429219176"/>
      </c:barChart>
      <c:catAx>
        <c:axId val="42921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E1ECEE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Gimbal Grotesque" panose="02000503050000020004" pitchFamily="50" charset="0"/>
                <a:ea typeface="+mn-ea"/>
                <a:cs typeface="+mn-cs"/>
              </a:defRPr>
            </a:pPr>
            <a:endParaRPr lang="en-US"/>
          </a:p>
        </c:txPr>
        <c:crossAx val="429219176"/>
        <c:crossesAt val="0"/>
        <c:auto val="1"/>
        <c:lblAlgn val="ctr"/>
        <c:lblOffset val="100"/>
        <c:noMultiLvlLbl val="0"/>
      </c:catAx>
      <c:valAx>
        <c:axId val="429219176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Gimbal Grotesque" panose="02000503050000020004" pitchFamily="50" charset="0"/>
                <a:ea typeface="+mn-ea"/>
                <a:cs typeface="+mn-cs"/>
              </a:defRPr>
            </a:pPr>
            <a:endParaRPr lang="en-US"/>
          </a:p>
        </c:txPr>
        <c:crossAx val="42921458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286801-0F35-9642-A613-4DA1815C8E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3538D-5F44-B94D-9C8F-609EAEBC5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46FAB-F5CD-6148-A122-5852A5100F60}" type="datetimeFigureOut">
              <a:rPr lang="en-NO" smtClean="0"/>
              <a:t>10/19/2023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CF9D1-ED82-7B46-9928-1DD8A93E7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DE7EA-4861-8242-A66E-311584BDBA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E16A1-F305-4644-B869-02BF80D2F82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42204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84309-8562-B54D-9A92-FCDA823DF9FB}" type="datetimeFigureOut">
              <a:rPr lang="en-NO" smtClean="0"/>
              <a:t>10/19/2023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81D17-81BB-2D4E-8A90-6B5EEB8116B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8024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316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>
                <a:solidFill>
                  <a:prstClr val="black"/>
                </a:solidFill>
              </a:rPr>
              <a:pPr/>
              <a:t>26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27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0123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pPr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256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949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076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166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9702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dirty="0">
                <a:latin typeface="Calibri"/>
              </a:rPr>
              <a:t>Kompetanse = potensial </a:t>
            </a:r>
            <a:endParaRPr lang="nb-NO" sz="1200" dirty="0">
              <a:latin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7382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2047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653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24616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7805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4319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741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08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42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64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8534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8F8-E651-544B-9E14-9F5BD6695F3E}" type="slidenum">
              <a:rPr lang="nb-NO" smtClean="0">
                <a:solidFill>
                  <a:prstClr val="black"/>
                </a:solidFill>
              </a:rPr>
              <a:pPr/>
              <a:t>14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8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15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25864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354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722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62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m blå sirk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C6E871-6D40-DC4E-931D-F2877FE2A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52DC4-C675-F64C-986D-EF64E89375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6894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m logo og konf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5E219D-F805-9043-807C-510802F2F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5" y="549768"/>
            <a:ext cx="7986656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EE46B-41BB-0742-88FF-2EA8BEE098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5" y="2010268"/>
            <a:ext cx="7986656" cy="4218410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3A391218-4CDE-E843-B009-91FE2477D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7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ed konf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5E219D-F805-9043-807C-510802F2F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5" y="549768"/>
            <a:ext cx="7986656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EE46B-41BB-0742-88FF-2EA8BEE098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5" y="2010268"/>
            <a:ext cx="7986656" cy="4218410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1353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blå bakgrunn m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5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delt m bilder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bilde 22">
            <a:extLst>
              <a:ext uri="{FF2B5EF4-FFF2-40B4-BE49-F238E27FC236}">
                <a16:creationId xmlns:a16="http://schemas.microsoft.com/office/drawing/2014/main" id="{EA3FC43D-3630-7B41-AA9C-29AB513843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43808" cy="3429000"/>
          </a:xfrm>
          <a:custGeom>
            <a:avLst/>
            <a:gdLst>
              <a:gd name="connsiteX0" fmla="*/ 0 w 6043808"/>
              <a:gd name="connsiteY0" fmla="*/ 0 h 3429000"/>
              <a:gd name="connsiteX1" fmla="*/ 6043808 w 6043808"/>
              <a:gd name="connsiteY1" fmla="*/ 0 h 3429000"/>
              <a:gd name="connsiteX2" fmla="*/ 6043808 w 6043808"/>
              <a:gd name="connsiteY2" fmla="*/ 1878291 h 3429000"/>
              <a:gd name="connsiteX3" fmla="*/ 5960553 w 6043808"/>
              <a:gd name="connsiteY3" fmla="*/ 1882495 h 3429000"/>
              <a:gd name="connsiteX4" fmla="*/ 4771255 w 6043808"/>
              <a:gd name="connsiteY4" fmla="*/ 3200400 h 3429000"/>
              <a:gd name="connsiteX5" fmla="*/ 4778095 w 6043808"/>
              <a:gd name="connsiteY5" fmla="*/ 3335848 h 3429000"/>
              <a:gd name="connsiteX6" fmla="*/ 4792312 w 6043808"/>
              <a:gd name="connsiteY6" fmla="*/ 3429000 h 3429000"/>
              <a:gd name="connsiteX7" fmla="*/ 0 w 6043808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808" h="3429000">
                <a:moveTo>
                  <a:pt x="0" y="0"/>
                </a:moveTo>
                <a:lnTo>
                  <a:pt x="6043808" y="0"/>
                </a:lnTo>
                <a:lnTo>
                  <a:pt x="6043808" y="1878291"/>
                </a:lnTo>
                <a:lnTo>
                  <a:pt x="5960553" y="1882495"/>
                </a:lnTo>
                <a:cubicBezTo>
                  <a:pt x="5292542" y="1950335"/>
                  <a:pt x="4771255" y="2514491"/>
                  <a:pt x="4771255" y="3200400"/>
                </a:cubicBezTo>
                <a:cubicBezTo>
                  <a:pt x="4771255" y="3246127"/>
                  <a:pt x="4773572" y="3291314"/>
                  <a:pt x="4778095" y="3335848"/>
                </a:cubicBezTo>
                <a:lnTo>
                  <a:pt x="479231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A0A74803-EB37-814D-8773-A5B07E2121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7732" y="-2"/>
            <a:ext cx="6043808" cy="3429001"/>
          </a:xfrm>
          <a:custGeom>
            <a:avLst/>
            <a:gdLst>
              <a:gd name="connsiteX0" fmla="*/ 0 w 6043808"/>
              <a:gd name="connsiteY0" fmla="*/ 0 h 3429001"/>
              <a:gd name="connsiteX1" fmla="*/ 6043808 w 6043808"/>
              <a:gd name="connsiteY1" fmla="*/ 0 h 3429001"/>
              <a:gd name="connsiteX2" fmla="*/ 6043808 w 6043808"/>
              <a:gd name="connsiteY2" fmla="*/ 3429001 h 3429001"/>
              <a:gd name="connsiteX3" fmla="*/ 1241957 w 6043808"/>
              <a:gd name="connsiteY3" fmla="*/ 3429001 h 3429001"/>
              <a:gd name="connsiteX4" fmla="*/ 1256174 w 6043808"/>
              <a:gd name="connsiteY4" fmla="*/ 3335850 h 3429001"/>
              <a:gd name="connsiteX5" fmla="*/ 1263013 w 6043808"/>
              <a:gd name="connsiteY5" fmla="*/ 3200402 h 3429001"/>
              <a:gd name="connsiteX6" fmla="*/ 73716 w 6043808"/>
              <a:gd name="connsiteY6" fmla="*/ 1882497 h 3429001"/>
              <a:gd name="connsiteX7" fmla="*/ 0 w 6043808"/>
              <a:gd name="connsiteY7" fmla="*/ 187877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808" h="3429001">
                <a:moveTo>
                  <a:pt x="0" y="0"/>
                </a:moveTo>
                <a:lnTo>
                  <a:pt x="6043808" y="0"/>
                </a:lnTo>
                <a:lnTo>
                  <a:pt x="6043808" y="3429001"/>
                </a:lnTo>
                <a:lnTo>
                  <a:pt x="1241957" y="3429001"/>
                </a:lnTo>
                <a:lnTo>
                  <a:pt x="1256174" y="3335850"/>
                </a:lnTo>
                <a:cubicBezTo>
                  <a:pt x="1260697" y="3291316"/>
                  <a:pt x="1263013" y="3246129"/>
                  <a:pt x="1263013" y="3200402"/>
                </a:cubicBezTo>
                <a:cubicBezTo>
                  <a:pt x="1263013" y="2514493"/>
                  <a:pt x="741726" y="1950337"/>
                  <a:pt x="73716" y="1882497"/>
                </a:cubicBezTo>
                <a:lnTo>
                  <a:pt x="0" y="18787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bilde 26">
            <a:extLst>
              <a:ext uri="{FF2B5EF4-FFF2-40B4-BE49-F238E27FC236}">
                <a16:creationId xmlns:a16="http://schemas.microsoft.com/office/drawing/2014/main" id="{E3D24861-CC11-824C-B77F-949395BBB6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7732" y="3533172"/>
            <a:ext cx="6043808" cy="3324828"/>
          </a:xfrm>
          <a:custGeom>
            <a:avLst/>
            <a:gdLst>
              <a:gd name="connsiteX0" fmla="*/ 1219183 w 6043808"/>
              <a:gd name="connsiteY0" fmla="*/ 0 h 3324828"/>
              <a:gd name="connsiteX1" fmla="*/ 6043808 w 6043808"/>
              <a:gd name="connsiteY1" fmla="*/ 0 h 3324828"/>
              <a:gd name="connsiteX2" fmla="*/ 6043808 w 6043808"/>
              <a:gd name="connsiteY2" fmla="*/ 3324828 h 3324828"/>
              <a:gd name="connsiteX3" fmla="*/ 0 w 6043808"/>
              <a:gd name="connsiteY3" fmla="*/ 3324828 h 3324828"/>
              <a:gd name="connsiteX4" fmla="*/ 0 w 6043808"/>
              <a:gd name="connsiteY4" fmla="*/ 988856 h 3324828"/>
              <a:gd name="connsiteX5" fmla="*/ 73716 w 6043808"/>
              <a:gd name="connsiteY5" fmla="*/ 985134 h 3324828"/>
              <a:gd name="connsiteX6" fmla="*/ 1203455 w 6043808"/>
              <a:gd name="connsiteY6" fmla="*/ 61167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808" h="3324828">
                <a:moveTo>
                  <a:pt x="1219183" y="0"/>
                </a:moveTo>
                <a:lnTo>
                  <a:pt x="6043808" y="0"/>
                </a:lnTo>
                <a:lnTo>
                  <a:pt x="6043808" y="3324828"/>
                </a:lnTo>
                <a:lnTo>
                  <a:pt x="0" y="3324828"/>
                </a:lnTo>
                <a:lnTo>
                  <a:pt x="0" y="988856"/>
                </a:lnTo>
                <a:lnTo>
                  <a:pt x="73716" y="985134"/>
                </a:lnTo>
                <a:cubicBezTo>
                  <a:pt x="608124" y="930862"/>
                  <a:pt x="1048630" y="558947"/>
                  <a:pt x="1203455" y="611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171602C9-9E36-5A49-A737-ABD2553572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33173"/>
            <a:ext cx="6043808" cy="3324828"/>
          </a:xfrm>
          <a:custGeom>
            <a:avLst/>
            <a:gdLst>
              <a:gd name="connsiteX0" fmla="*/ 0 w 6043808"/>
              <a:gd name="connsiteY0" fmla="*/ 0 h 3324828"/>
              <a:gd name="connsiteX1" fmla="*/ 4815086 w 6043808"/>
              <a:gd name="connsiteY1" fmla="*/ 0 h 3324828"/>
              <a:gd name="connsiteX2" fmla="*/ 4830813 w 6043808"/>
              <a:gd name="connsiteY2" fmla="*/ 61166 h 3324828"/>
              <a:gd name="connsiteX3" fmla="*/ 5960553 w 6043808"/>
              <a:gd name="connsiteY3" fmla="*/ 985133 h 3324828"/>
              <a:gd name="connsiteX4" fmla="*/ 6043808 w 6043808"/>
              <a:gd name="connsiteY4" fmla="*/ 989337 h 3324828"/>
              <a:gd name="connsiteX5" fmla="*/ 6043808 w 6043808"/>
              <a:gd name="connsiteY5" fmla="*/ 3324828 h 3324828"/>
              <a:gd name="connsiteX6" fmla="*/ 0 w 6043808"/>
              <a:gd name="connsiteY6" fmla="*/ 3324828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808" h="3324828">
                <a:moveTo>
                  <a:pt x="0" y="0"/>
                </a:moveTo>
                <a:lnTo>
                  <a:pt x="4815086" y="0"/>
                </a:lnTo>
                <a:lnTo>
                  <a:pt x="4830813" y="61166"/>
                </a:lnTo>
                <a:cubicBezTo>
                  <a:pt x="4985639" y="558946"/>
                  <a:pt x="5426145" y="930861"/>
                  <a:pt x="5960553" y="985133"/>
                </a:cubicBezTo>
                <a:lnTo>
                  <a:pt x="6043808" y="989337"/>
                </a:lnTo>
                <a:lnTo>
                  <a:pt x="6043808" y="3324828"/>
                </a:lnTo>
                <a:lnTo>
                  <a:pt x="0" y="3324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3A0BB2D8-0B89-6C42-B869-E8C802AFB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71463" y="1975863"/>
            <a:ext cx="2449072" cy="24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8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950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1CB2F12-B0B2-F34D-957B-2C459F02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nb-NO"/>
              <a:t>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9AC1A65-DCCB-4F40-986C-0A97E4AAF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9308" y="4449119"/>
            <a:ext cx="9267568" cy="18780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55789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og logostri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AB5B82-4C24-EC40-8327-48F4F86F3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03C18F-94EE-BD45-AB43-10FBB5ACB4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93810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blå bakgrunn og logostri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6B556C-99B9-404A-BABC-BCF9C8A4C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9A4E39-74DA-0840-8627-6841AA7002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564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DB579FD0-C9B5-914D-AB02-44E7A58BE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1525" y="4606225"/>
            <a:ext cx="1931991" cy="169049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C626DC5-E8E9-C242-9FA8-6CDEB361D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4348" t="26255"/>
          <a:stretch/>
        </p:blipFill>
        <p:spPr>
          <a:xfrm>
            <a:off x="6382246" y="4101774"/>
            <a:ext cx="6785113" cy="505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AE635BD-A228-AD4D-BF63-E6DF04C4B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862589"/>
            <a:ext cx="7986656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6528EE-A3D4-794A-A96D-B4ED9A969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1400" y="2378075"/>
            <a:ext cx="7986713" cy="17240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BAD1FBC-ACE0-F44B-952E-C3B4906276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81400" y="4378325"/>
            <a:ext cx="7986713" cy="17970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143500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C3ABA-1C0B-0E4D-B782-21A5270D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B84C06B-4005-6C4A-BA9A-07947D6C9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70732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lys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C3ABA-1C0B-0E4D-B782-21A5270D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B84C06B-4005-6C4A-BA9A-07947D6C9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58793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B82AF464-A91E-1D40-98D8-201F80DB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1D8F0C43-6A3C-1644-B283-5EF53C743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58553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grø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0401AA1-8CC9-D344-8B72-4CF4F740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6A9E1001-4A7E-9141-BB00-BE6AAD7DDF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1451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spiregrø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C3F1F0B7-7F9A-1040-9E2F-2DA1193A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E3162AD0-CCB9-B445-87DB-1296895F1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39639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pausevideo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SK_kaffe_kort.mp4" descr="KSK_kaffe_kort.mp4">
            <a:hlinkClick r:id="" action="ppaction://media"/>
            <a:extLst>
              <a:ext uri="{FF2B5EF4-FFF2-40B4-BE49-F238E27FC236}">
                <a16:creationId xmlns:a16="http://schemas.microsoft.com/office/drawing/2014/main" id="{2FA38929-A708-974D-A54B-1E176E45D80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669" b="10109"/>
          <a:stretch/>
        </p:blipFill>
        <p:spPr>
          <a:xfrm>
            <a:off x="0" y="0"/>
            <a:ext cx="12192000" cy="4815840"/>
          </a:xfrm>
          <a:prstGeom prst="rect">
            <a:avLst/>
          </a:prstGeom>
        </p:spPr>
      </p:pic>
      <p:pic>
        <p:nvPicPr>
          <p:cNvPr id="5" name="Graphic 5" descr="Clock">
            <a:extLst>
              <a:ext uri="{FF2B5EF4-FFF2-40B4-BE49-F238E27FC236}">
                <a16:creationId xmlns:a16="http://schemas.microsoft.com/office/drawing/2014/main" id="{7552C4B4-B73C-F94A-841F-266626CC47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3216" y="1437750"/>
            <a:ext cx="2524947" cy="2524947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4671C65-C235-1443-BBDF-801AB3175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algn="ctr">
              <a:buNone/>
              <a:defRPr sz="4600"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1656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bilde øver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28C84A7-BB3D-8841-8308-4695754095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175"/>
            <a:ext cx="12192000" cy="2362830"/>
          </a:xfrm>
          <a:custGeom>
            <a:avLst/>
            <a:gdLst>
              <a:gd name="connsiteX0" fmla="*/ 0 w 12192000"/>
              <a:gd name="connsiteY0" fmla="*/ 0 h 2362830"/>
              <a:gd name="connsiteX1" fmla="*/ 12192000 w 12192000"/>
              <a:gd name="connsiteY1" fmla="*/ 0 h 2362830"/>
              <a:gd name="connsiteX2" fmla="*/ 12192000 w 12192000"/>
              <a:gd name="connsiteY2" fmla="*/ 2362830 h 2362830"/>
              <a:gd name="connsiteX3" fmla="*/ 6726091 w 12192000"/>
              <a:gd name="connsiteY3" fmla="*/ 2362830 h 2362830"/>
              <a:gd name="connsiteX4" fmla="*/ 6738111 w 12192000"/>
              <a:gd name="connsiteY4" fmla="*/ 2243592 h 2362830"/>
              <a:gd name="connsiteX5" fmla="*/ 6095999 w 12192000"/>
              <a:gd name="connsiteY5" fmla="*/ 1601480 h 2362830"/>
              <a:gd name="connsiteX6" fmla="*/ 5453887 w 12192000"/>
              <a:gd name="connsiteY6" fmla="*/ 2243592 h 2362830"/>
              <a:gd name="connsiteX7" fmla="*/ 5465908 w 12192000"/>
              <a:gd name="connsiteY7" fmla="*/ 2362830 h 2362830"/>
              <a:gd name="connsiteX8" fmla="*/ 0 w 12192000"/>
              <a:gd name="connsiteY8" fmla="*/ 2362830 h 236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62830">
                <a:moveTo>
                  <a:pt x="0" y="0"/>
                </a:moveTo>
                <a:lnTo>
                  <a:pt x="12192000" y="0"/>
                </a:lnTo>
                <a:lnTo>
                  <a:pt x="12192000" y="2362830"/>
                </a:lnTo>
                <a:lnTo>
                  <a:pt x="6726091" y="2362830"/>
                </a:lnTo>
                <a:lnTo>
                  <a:pt x="6738111" y="2243592"/>
                </a:lnTo>
                <a:cubicBezTo>
                  <a:pt x="6738111" y="1888963"/>
                  <a:pt x="6450628" y="1601480"/>
                  <a:pt x="6095999" y="1601480"/>
                </a:cubicBezTo>
                <a:cubicBezTo>
                  <a:pt x="5741370" y="1601480"/>
                  <a:pt x="5453887" y="1888963"/>
                  <a:pt x="5453887" y="2243592"/>
                </a:cubicBezTo>
                <a:lnTo>
                  <a:pt x="5465908" y="2362830"/>
                </a:lnTo>
                <a:lnTo>
                  <a:pt x="0" y="2362830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2C76A9BF-D811-634C-962C-79C0B162A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53888" y="1601481"/>
            <a:ext cx="1284223" cy="12842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E400C2-7345-9047-ACEE-FE2B0F1A1D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7274" y="3054350"/>
            <a:ext cx="9966651" cy="3342974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53393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rik bakgrun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03E3261-2D82-6843-A899-1FACE31F9EA9}"/>
              </a:ext>
            </a:extLst>
          </p:cNvPr>
          <p:cNvSpPr/>
          <p:nvPr userDrawn="1"/>
        </p:nvSpPr>
        <p:spPr>
          <a:xfrm>
            <a:off x="838199" y="2183997"/>
            <a:ext cx="10515600" cy="181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538620-9E64-FC42-A0E7-72D67648B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2258471"/>
            <a:ext cx="9966651" cy="1325563"/>
          </a:xfrm>
        </p:spPr>
        <p:txBody>
          <a:bodyPr/>
          <a:lstStyle>
            <a:lvl1pPr algn="ctr">
              <a:defRPr sz="7200" spc="300"/>
            </a:lvl1pPr>
          </a:lstStyle>
          <a:p>
            <a:r>
              <a:rPr lang="nb-NO"/>
              <a:t>Hurra!</a:t>
            </a:r>
          </a:p>
        </p:txBody>
      </p:sp>
    </p:spTree>
    <p:extLst>
      <p:ext uri="{BB962C8B-B14F-4D97-AF65-F5344CB8AC3E}">
        <p14:creationId xmlns:p14="http://schemas.microsoft.com/office/powerpoint/2010/main" val="1507865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-1"/>
            <a:ext cx="12192000" cy="5856941"/>
          </a:xfrm>
          <a:prstGeom prst="rect">
            <a:avLst/>
          </a:prstGeom>
          <a:solidFill>
            <a:srgbClr val="1545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nn-NO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49832" y="3316942"/>
            <a:ext cx="10363200" cy="1304271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61965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43B6-AA2A-4B45-B68A-25F7B43276AD}" type="datetimeFigureOut">
              <a:rPr lang="nb-NO" smtClean="0">
                <a:solidFill>
                  <a:srgbClr val="005193"/>
                </a:solidFill>
              </a:rPr>
              <a:pPr/>
              <a:t>19.10.2023</a:t>
            </a:fld>
            <a:endParaRPr lang="nb-NO">
              <a:solidFill>
                <a:srgbClr val="005193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5193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A093-7AF0-4828-B0F2-0188026DDA8C}" type="slidenum">
              <a:rPr lang="nb-NO" smtClean="0">
                <a:solidFill>
                  <a:srgbClr val="005193"/>
                </a:solidFill>
              </a:rPr>
              <a:pPr/>
              <a:t>‹#›</a:t>
            </a:fld>
            <a:endParaRPr lang="nb-NO">
              <a:solidFill>
                <a:srgbClr val="0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3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 bakgrunn">
    <p:bg>
      <p:bgPr>
        <a:solidFill>
          <a:srgbClr val="5FC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4020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2670772" y="4606636"/>
            <a:ext cx="6850456" cy="239991"/>
          </a:xfrm>
        </p:spPr>
        <p:txBody>
          <a:bodyPr lIns="0" tIns="0" rIns="0" bIns="0" anchor="b">
            <a:spAutoFit/>
          </a:bodyPr>
          <a:lstStyle>
            <a:lvl1pPr algn="ctr">
              <a:defRPr sz="1733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670772" y="4835188"/>
            <a:ext cx="6850456" cy="26665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733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19.10.2023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779165"/>
            <a:ext cx="2472000" cy="3078394"/>
          </a:xfrm>
          <a:prstGeom prst="rect">
            <a:avLst/>
          </a:prstGeom>
        </p:spPr>
      </p:pic>
      <p:sp>
        <p:nvSpPr>
          <p:cNvPr id="15" name="Rektangel 14"/>
          <p:cNvSpPr/>
          <p:nvPr userDrawn="1"/>
        </p:nvSpPr>
        <p:spPr>
          <a:xfrm>
            <a:off x="0" y="6483670"/>
            <a:ext cx="12192000" cy="374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33" cap="all" baseline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</p:spTree>
    <p:extLst>
      <p:ext uri="{BB962C8B-B14F-4D97-AF65-F5344CB8AC3E}">
        <p14:creationId xmlns:p14="http://schemas.microsoft.com/office/powerpoint/2010/main" val="3965002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2133600" y="228600"/>
            <a:ext cx="9550400" cy="60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4064000" y="6553200"/>
            <a:ext cx="2844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855200" y="6553200"/>
            <a:ext cx="2336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D100071E-11B3-4CC8-A319-46AF1623B956}" type="slidenum">
              <a:rPr lang="nb-NO" smtClean="0">
                <a:solidFill>
                  <a:srgbClr val="FFFFFF"/>
                </a:solidFill>
              </a:rPr>
              <a:pPr defTabSz="457200"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8807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69B5CAE-CF84-4B3F-BE38-1720C69F3714}" type="datetime1">
              <a:rPr lang="nb-NO" smtClean="0">
                <a:solidFill>
                  <a:srgbClr val="005193"/>
                </a:solidFill>
              </a:rPr>
              <a:pPr defTabSz="457200"/>
              <a:t>19.10.2023</a:t>
            </a:fld>
            <a:endParaRPr lang="nb-NO">
              <a:solidFill>
                <a:srgbClr val="005193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nb-NO">
                <a:solidFill>
                  <a:srgbClr val="005193"/>
                </a:solidFill>
              </a:rPr>
              <a:t>folkogledelse.abc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E39E959-5CC8-4039-8655-A03148507746}" type="slidenum">
              <a:rPr lang="nb-NO" smtClean="0">
                <a:solidFill>
                  <a:srgbClr val="005193"/>
                </a:solidFill>
              </a:rPr>
              <a:pPr defTabSz="457200"/>
              <a:t>‹#›</a:t>
            </a:fld>
            <a:endParaRPr lang="nb-NO">
              <a:solidFill>
                <a:srgbClr val="0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28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arget bakgrunn">
            <a:extLst>
              <a:ext uri="{FF2B5EF4-FFF2-40B4-BE49-F238E27FC236}">
                <a16:creationId xmlns:a16="http://schemas.microsoft.com/office/drawing/2014/main" id="{BCF9EBB6-2080-45B4-A738-FC43AA9ACFAE}"/>
              </a:ext>
            </a:extLst>
          </p:cNvPr>
          <p:cNvSpPr/>
          <p:nvPr userDrawn="1"/>
        </p:nvSpPr>
        <p:spPr>
          <a:xfrm>
            <a:off x="0" y="1790700"/>
            <a:ext cx="12192000" cy="506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2F81948-D8E4-46F4-AD48-B5FE54D12E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1837" y="2689225"/>
            <a:ext cx="7893878" cy="1585021"/>
          </a:xfrm>
        </p:spPr>
        <p:txBody>
          <a:bodyPr anchor="b"/>
          <a:lstStyle>
            <a:lvl1pPr algn="l">
              <a:lnSpc>
                <a:spcPct val="97000"/>
              </a:lnSpc>
              <a:defRPr sz="4883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Skriv inn presentasjonens tittel her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4E4AE3D-37BA-4608-8243-BCBF292F81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17072" y="4605688"/>
            <a:ext cx="7893878" cy="298480"/>
          </a:xfrm>
        </p:spPr>
        <p:txBody>
          <a:bodyPr wrap="square" tIns="0" bIns="0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Skriv inn undertittel eller ekstra informasjon.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C3CC3C40-0644-4D9F-93FC-250204DCF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7071" y="4936498"/>
            <a:ext cx="7893877" cy="298480"/>
          </a:xfrm>
        </p:spPr>
        <p:txBody>
          <a:bodyPr tIns="0" bIns="0" anchor="t" anchorCtr="0">
            <a:noAutofit/>
          </a:bodyPr>
          <a:lstStyle>
            <a:lvl1pPr>
              <a:spcBef>
                <a:spcPts val="500"/>
              </a:spcBef>
              <a:defRPr sz="20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Navn/info på foredragsholder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C0B97D94-1D70-4139-81CE-F724096C3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000" y="608192"/>
            <a:ext cx="2720976" cy="43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38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8C6F5F0B-B8B1-4B2D-9B6B-524E741B77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90700"/>
            <a:ext cx="12191238" cy="5067299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t" anchorCtr="0">
            <a:normAutofit/>
          </a:bodyPr>
          <a:lstStyle>
            <a:lvl1pPr algn="ctr"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2F81948-D8E4-46F4-AD48-B5FE54D12E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90700"/>
            <a:ext cx="12192000" cy="5067300"/>
          </a:xfrm>
          <a:solidFill>
            <a:srgbClr val="000000">
              <a:alpha val="40000"/>
            </a:srgbClr>
          </a:solidFill>
        </p:spPr>
        <p:txBody>
          <a:bodyPr lIns="1756800" rIns="2052000" bIns="2628000" anchor="b">
            <a:noAutofit/>
          </a:bodyPr>
          <a:lstStyle>
            <a:lvl1pPr algn="l">
              <a:lnSpc>
                <a:spcPct val="97000"/>
              </a:lnSpc>
              <a:defRPr sz="4883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Skriv inn presentasjonens tittel her</a:t>
            </a:r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A5912735-E188-4745-A4B4-72744E2758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17072" y="4605688"/>
            <a:ext cx="7893878" cy="298480"/>
          </a:xfrm>
        </p:spPr>
        <p:txBody>
          <a:bodyPr wrap="square" tIns="0" bIns="0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Skriv inn undertittel eller ekstra informasjon.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18DB738B-DE04-4701-A031-DE320D12D0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7071" y="4936498"/>
            <a:ext cx="7893877" cy="298480"/>
          </a:xfrm>
        </p:spPr>
        <p:txBody>
          <a:bodyPr tIns="0" bIns="0" anchor="t" anchorCtr="0">
            <a:noAutofit/>
          </a:bodyPr>
          <a:lstStyle>
            <a:lvl1pPr>
              <a:spcBef>
                <a:spcPts val="500"/>
              </a:spcBef>
              <a:defRPr sz="20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Navn/info på foredragsholder</a:t>
            </a:r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36061A13-CB43-46C9-B49F-F586D2CCA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000" y="608192"/>
            <a:ext cx="2720976" cy="43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1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73CF9C-175D-4643-906C-04EB7E40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71BE06-F61A-4909-8B1C-04F6CA7CC1B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Malen inneholder flere oppsett. Disse velges ved å trykke på pila under «Nytt lysbilde»-knappen på Hjem-fanen.</a:t>
            </a:r>
            <a:br>
              <a:rPr lang="nb-NO"/>
            </a:br>
            <a:r>
              <a:rPr lang="nb-NO"/>
              <a:t>For å bytte ut et eksisterende oppsett, </a:t>
            </a:r>
            <a:r>
              <a:rPr lang="nb-NO" err="1"/>
              <a:t>markér</a:t>
            </a:r>
            <a:r>
              <a:rPr lang="nb-NO"/>
              <a:t> det og trykk </a:t>
            </a:r>
            <a:r>
              <a:rPr lang="nb-NO" err="1"/>
              <a:t>på</a:t>
            </a:r>
            <a:r>
              <a:rPr lang="nb-NO"/>
              <a:t> «Oppsett»-knappen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0392D4A-21BA-4FDA-87A5-81603C11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943F-5286-40FD-9E7D-9FDC151BDA27}" type="datetime1">
              <a:rPr lang="nb-NO" smtClean="0"/>
              <a:t>19.10.2023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E25C5D9-05CC-49CC-BF30-57388B58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23D9D8A-199A-4DF3-94F8-6CA1E2B6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856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n overskrift, 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2A4657-00DB-4950-87EB-BA5A8B872A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27"/>
            <a:ext cx="10515600" cy="381643"/>
          </a:xfrm>
        </p:spPr>
        <p:txBody>
          <a:bodyPr/>
          <a:lstStyle>
            <a:lvl1pPr>
              <a:defRPr sz="2000"/>
            </a:lvl1pPr>
          </a:lstStyle>
          <a:p>
            <a:r>
              <a:rPr lang="nb-NO"/>
              <a:t>Klikk for å redigere tittelstil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DC65547-8B9B-4CC7-A945-93ECF76A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CA5EC-D188-470B-B33E-4CFE6E18985D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839B0CF-AC06-49DE-84B4-C09D8DB9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8F4092E-A7C3-4D49-99E9-4817C1C1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r>
              <a:rPr lang="nb-NO"/>
              <a:t> 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74E8087-2F79-44BD-9BD6-9AA5EB3349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45434"/>
            <a:ext cx="10515600" cy="4423566"/>
          </a:xfrm>
        </p:spPr>
        <p:txBody>
          <a:bodyPr/>
          <a:lstStyle>
            <a:lvl1pPr>
              <a:lnSpc>
                <a:spcPct val="97000"/>
              </a:lnSpc>
              <a:spcBef>
                <a:spcPts val="1500"/>
              </a:spcBef>
              <a:defRPr sz="3906"/>
            </a:lvl1pPr>
            <a:lvl2pPr marL="720000" indent="-360000">
              <a:spcBef>
                <a:spcPts val="1000"/>
              </a:spcBef>
              <a:defRPr sz="3906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2535627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550-1DB1-4078-982F-3BC7FC9E135E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1574" y="1645920"/>
            <a:ext cx="5939663" cy="3963851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22CC7380-11FB-422B-A2A3-50819BC7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D6518700-1B1F-4DA3-8FE8-E73A1D7AAD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574" y="5258746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91EEF5A2-A428-453C-A953-6B5A136310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697038"/>
            <a:ext cx="5099050" cy="42560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702535B-2456-4C04-B1E7-5FBF3C1BE04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8200" y="344328"/>
            <a:ext cx="5099050" cy="316960"/>
          </a:xfrm>
        </p:spPr>
        <p:txBody>
          <a:bodyPr numCol="1" spcCol="144000" anchor="t" anchorCtr="0"/>
          <a:lstStyle>
            <a:lvl1pPr marL="0" indent="0" algn="l"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Stikktittel (eks. gjennomgående verktøy)</a:t>
            </a:r>
          </a:p>
        </p:txBody>
      </p:sp>
    </p:spTree>
    <p:extLst>
      <p:ext uri="{BB962C8B-B14F-4D97-AF65-F5344CB8AC3E}">
        <p14:creationId xmlns:p14="http://schemas.microsoft.com/office/powerpoint/2010/main" val="3452147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52DE4-181B-4699-BC7F-E41FF0862BDB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8814" y="822113"/>
            <a:ext cx="7722424" cy="5153582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22CC7380-11FB-422B-A2A3-50819BC7D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2777"/>
            <a:ext cx="3313113" cy="657359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D6518700-1B1F-4DA3-8FE8-E73A1D7AAD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8814" y="5624670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BA8C044D-71D2-4BFC-A21E-F5BB2EBF88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7039"/>
            <a:ext cx="3313113" cy="4256086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/>
            </a:lvl1pPr>
            <a:lvl2pPr marL="450000" indent="-162000">
              <a:defRPr/>
            </a:lvl2pPr>
            <a:lvl3pPr marL="612000">
              <a:defRPr/>
            </a:lvl3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485A9C2F-7F3E-424B-8693-4F29B5B3ED7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200" y="344328"/>
            <a:ext cx="5048249" cy="316960"/>
          </a:xfrm>
        </p:spPr>
        <p:txBody>
          <a:bodyPr numCol="1" spcCol="144000" anchor="t" anchorCtr="0"/>
          <a:lstStyle>
            <a:lvl1pPr marL="0" indent="0" algn="l"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Stikktittel (eks. gjennomgående verktøy)</a:t>
            </a:r>
          </a:p>
        </p:txBody>
      </p:sp>
    </p:spTree>
    <p:extLst>
      <p:ext uri="{BB962C8B-B14F-4D97-AF65-F5344CB8AC3E}">
        <p14:creationId xmlns:p14="http://schemas.microsoft.com/office/powerpoint/2010/main" val="2999553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CFB-9271-4409-8CCC-0D08C55BD7B4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8100" y="0"/>
            <a:ext cx="6870700" cy="6857999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22CC7380-11FB-422B-A2A3-50819BC7D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826" y="752777"/>
            <a:ext cx="3355974" cy="657359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0FB20E36-07F2-44E4-AC41-4B03A31F63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2654" y="1697038"/>
            <a:ext cx="3355973" cy="427196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229FC19-BD62-445E-915F-F020ED8A05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92654" y="344328"/>
            <a:ext cx="3355973" cy="316960"/>
          </a:xfrm>
        </p:spPr>
        <p:txBody>
          <a:bodyPr numCol="1" spcCol="144000" anchor="t" anchorCtr="0"/>
          <a:lstStyle>
            <a:lvl1pPr marL="0" indent="0" algn="l"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27065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 lu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9C3188-C296-0F49-9DDA-40726BC3A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7230990-BD91-494B-8F92-2155C3A9C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838" y="2127250"/>
            <a:ext cx="9966325" cy="3816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5556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F878D-207C-481A-9714-F99D9602C340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21300" y="0"/>
            <a:ext cx="6870700" cy="6857999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5589E651-793F-4063-80ED-831E99D38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7039"/>
            <a:ext cx="4203700" cy="4256086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/>
            </a:lvl1pPr>
            <a:lvl2pPr marL="450000" indent="-162000">
              <a:defRPr/>
            </a:lvl2pPr>
            <a:lvl3pPr marL="612000">
              <a:defRPr/>
            </a:lvl3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998DF6-3A47-4C65-A885-740C0A5F2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2777"/>
            <a:ext cx="4203700" cy="657359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3E44C084-F7DC-475F-B752-28312658275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201" y="344328"/>
            <a:ext cx="4203700" cy="301558"/>
          </a:xfrm>
        </p:spPr>
        <p:txBody>
          <a:bodyPr numCol="1" spcCol="144000" anchor="t" anchorCtr="0"/>
          <a:lstStyle>
            <a:lvl1pPr marL="0" indent="0" algn="l"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Stikktittel (eks. gjennomgående verktøy)</a:t>
            </a:r>
          </a:p>
        </p:txBody>
      </p:sp>
    </p:spTree>
    <p:extLst>
      <p:ext uri="{BB962C8B-B14F-4D97-AF65-F5344CB8AC3E}">
        <p14:creationId xmlns:p14="http://schemas.microsoft.com/office/powerpoint/2010/main" val="184948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73CF9C-175D-4643-906C-04EB7E40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71BE06-F61A-4909-8B1C-04F6CA7CC1B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numCol="2" spcCol="144000"/>
          <a:lstStyle>
            <a:lvl1pPr marL="360000" indent="-360000">
              <a:buFont typeface="+mj-lt"/>
              <a:buAutoNum type="arabicPeriod"/>
              <a:defRPr/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Klikk for å legge til et 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77BDDA-D189-435F-831A-F10372A5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3C2B2-3882-47C0-A7F8-8318B3F4D06D}" type="datetime1">
              <a:rPr lang="nb-NO" smtClean="0"/>
              <a:t>19.10.2023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4F0510-B9BF-4ACA-93B7-EC9DC01B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EE1568-BA7E-497B-81CB-5203AB75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7096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77BDDA-D189-435F-831A-F10372A5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923D-002E-476B-B2BB-6FF41997196E}" type="datetime1">
              <a:rPr lang="nb-NO" smtClean="0"/>
              <a:t>19.10.2023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4F0510-B9BF-4ACA-93B7-EC9DC01B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EE1568-BA7E-497B-81CB-5203AB75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ABDFC07-BA94-49C5-AF1E-B4F544105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136" y="1992879"/>
            <a:ext cx="7162799" cy="2872242"/>
          </a:xfrm>
        </p:spPr>
        <p:txBody>
          <a:bodyPr anchor="ctr" anchorCtr="0"/>
          <a:lstStyle>
            <a:lvl1pPr>
              <a:lnSpc>
                <a:spcPct val="98000"/>
              </a:lnSpc>
              <a:spcBef>
                <a:spcPts val="1500"/>
              </a:spcBef>
              <a:defRPr sz="3906">
                <a:solidFill>
                  <a:schemeClr val="accent1"/>
                </a:solidFill>
              </a:defRPr>
            </a:lvl1pPr>
            <a:lvl2pPr marL="0" indent="0">
              <a:spcBef>
                <a:spcPts val="5700"/>
              </a:spcBef>
              <a:buNone/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Skriv inn sitat. For avsender-stil, bruk </a:t>
            </a:r>
            <a:r>
              <a:rPr lang="nb-NO" err="1"/>
              <a:t>innrykksnivå</a:t>
            </a:r>
            <a:r>
              <a:rPr lang="nb-NO"/>
              <a:t> 2 på nytt avsnitt. 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bilde 9">
            <a:extLst>
              <a:ext uri="{FF2B5EF4-FFF2-40B4-BE49-F238E27FC236}">
                <a16:creationId xmlns:a16="http://schemas.microsoft.com/office/drawing/2014/main" id="{9969E233-1BE2-4312-BF98-594B465F9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9000" y="2042567"/>
            <a:ext cx="2160000" cy="2160000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9213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arget bakgrunn">
            <a:extLst>
              <a:ext uri="{FF2B5EF4-FFF2-40B4-BE49-F238E27FC236}">
                <a16:creationId xmlns:a16="http://schemas.microsoft.com/office/drawing/2014/main" id="{391633B5-E57E-4D3E-9AE8-BBE0CF94BE21}"/>
              </a:ext>
            </a:extLst>
          </p:cNvPr>
          <p:cNvSpPr/>
          <p:nvPr userDrawn="1"/>
        </p:nvSpPr>
        <p:spPr>
          <a:xfrm>
            <a:off x="0" y="0"/>
            <a:ext cx="12192000" cy="596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2B107E-EA27-4963-97FA-2A7BF52C0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343" y="1924551"/>
            <a:ext cx="8109870" cy="1550040"/>
          </a:xfrm>
        </p:spPr>
        <p:txBody>
          <a:bodyPr anchor="b"/>
          <a:lstStyle>
            <a:lvl1pPr>
              <a:lnSpc>
                <a:spcPct val="97000"/>
              </a:lnSpc>
              <a:defRPr sz="4883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Skriv inn kapitteloverskrift.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47B7A6-A118-4FA0-81F3-E41E7FC08F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9343" y="3614393"/>
            <a:ext cx="8109870" cy="39902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Skriv inn undertittel eller ekstra informasjon.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F6EE8E-96E4-4B3B-999F-D85AA567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419C-D0B4-4600-90F2-892C3CEF6B70}" type="datetime1">
              <a:rPr lang="nb-NO" smtClean="0"/>
              <a:t>19.10.2023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DC0E3A-DBA2-43CF-A291-0A251A93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29FBCF5-120A-4B0A-959E-E83C95A8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9210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2B107E-EA27-4963-97FA-2A7BF52C0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6924" y="1195697"/>
            <a:ext cx="4162413" cy="2278894"/>
          </a:xfrm>
        </p:spPr>
        <p:txBody>
          <a:bodyPr anchor="b"/>
          <a:lstStyle>
            <a:lvl1pPr>
              <a:lnSpc>
                <a:spcPct val="97000"/>
              </a:lnSpc>
              <a:defRPr sz="4883" baseline="0">
                <a:solidFill>
                  <a:schemeClr val="accent1"/>
                </a:solidFill>
              </a:defRPr>
            </a:lvl1pPr>
          </a:lstStyle>
          <a:p>
            <a:r>
              <a:rPr lang="nb-NO"/>
              <a:t>Skriv inn kapittel-overskrift.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47B7A6-A118-4FA0-81F3-E41E7FC08F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46923" y="3614393"/>
            <a:ext cx="4162413" cy="7109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Skriv inn undertittel eller ekstra informasjon.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F6EE8E-96E4-4B3B-999F-D85AA567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99F8-277C-465C-B569-7C4816737496}" type="datetime1">
              <a:rPr lang="nb-NO" smtClean="0"/>
              <a:t>19.10.2023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DC0E3A-DBA2-43CF-A291-0A251A93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29FBCF5-120A-4B0A-959E-E83C95A8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DB06243-8432-4AD3-8470-D428A6552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6668"/>
            <a:ext cx="6832600" cy="455975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671661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2E-6C97-4F80-B3EC-36FC7B684790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9857" y="506191"/>
            <a:ext cx="8133443" cy="5395583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2D8B89E-3B74-4E6B-98F3-F3188EB6B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0163" y="818443"/>
            <a:ext cx="2363787" cy="331116"/>
          </a:xfrm>
        </p:spPr>
        <p:txBody>
          <a:bodyPr anchor="t" anchorCtr="0">
            <a:sp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nb-NO"/>
              <a:t>Skriv inn bildetekst.</a:t>
            </a:r>
          </a:p>
        </p:txBody>
      </p:sp>
    </p:spTree>
    <p:extLst>
      <p:ext uri="{BB962C8B-B14F-4D97-AF65-F5344CB8AC3E}">
        <p14:creationId xmlns:p14="http://schemas.microsoft.com/office/powerpoint/2010/main" val="689777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3857-F347-468F-80A0-E78399843176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9000" y="1780356"/>
            <a:ext cx="5048250" cy="3348921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bilde 9">
            <a:extLst>
              <a:ext uri="{FF2B5EF4-FFF2-40B4-BE49-F238E27FC236}">
                <a16:creationId xmlns:a16="http://schemas.microsoft.com/office/drawing/2014/main" id="{C4CFE80F-3F02-471E-A4B2-A682222E46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54752" y="1780356"/>
            <a:ext cx="5048250" cy="3348921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9C9C08-77E7-415F-85A8-1C46E0A8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14">
            <a:extLst>
              <a:ext uri="{FF2B5EF4-FFF2-40B4-BE49-F238E27FC236}">
                <a16:creationId xmlns:a16="http://schemas.microsoft.com/office/drawing/2014/main" id="{ECDE16D5-8B8E-4B8B-9148-4ACD69226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9000" y="4730547"/>
            <a:ext cx="2965656" cy="398730"/>
          </a:xfrm>
          <a:solidFill>
            <a:schemeClr val="bg1"/>
          </a:solidFill>
        </p:spPr>
        <p:txBody>
          <a:bodyPr wrap="none" lIns="108000" tIns="82800" rIns="108000" bIns="75600" anchor="t" anchorCtr="0">
            <a:spAutoFit/>
          </a:bodyPr>
          <a:lstStyle>
            <a:lvl1pPr>
              <a:spcBef>
                <a:spcPts val="0"/>
              </a:spcBef>
              <a:defRPr sz="160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C44D3B5-A938-4FCB-B9DF-1DC79FB3E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52" y="4730547"/>
            <a:ext cx="2965656" cy="398730"/>
          </a:xfrm>
          <a:solidFill>
            <a:schemeClr val="bg1"/>
          </a:solidFill>
        </p:spPr>
        <p:txBody>
          <a:bodyPr wrap="none" lIns="108000" tIns="82800" rIns="108000" bIns="75600" anchor="t" anchorCtr="0">
            <a:spAutoFit/>
          </a:bodyPr>
          <a:lstStyle>
            <a:lvl1pPr>
              <a:spcBef>
                <a:spcPts val="0"/>
              </a:spcBef>
              <a:defRPr sz="160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</p:spTree>
    <p:extLst>
      <p:ext uri="{BB962C8B-B14F-4D97-AF65-F5344CB8AC3E}">
        <p14:creationId xmlns:p14="http://schemas.microsoft.com/office/powerpoint/2010/main" val="3672167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F4E9-74E1-42BC-A068-C5993467DE58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2173" y="1791752"/>
            <a:ext cx="3262313" cy="2164162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2D8B89E-3B74-4E6B-98F3-F3188EB6B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7600" y="4151758"/>
            <a:ext cx="3196800" cy="328167"/>
          </a:xfrm>
        </p:spPr>
        <p:txBody>
          <a:bodyPr wrap="square" anchor="t" anchorCtr="0">
            <a:sp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nb-NO"/>
              <a:t>Skriv inn bildetekst. </a:t>
            </a:r>
          </a:p>
        </p:txBody>
      </p:sp>
      <p:sp>
        <p:nvSpPr>
          <p:cNvPr id="12" name="Plassholder for bilde 9">
            <a:extLst>
              <a:ext uri="{FF2B5EF4-FFF2-40B4-BE49-F238E27FC236}">
                <a16:creationId xmlns:a16="http://schemas.microsoft.com/office/drawing/2014/main" id="{C4CFE80F-3F02-471E-A4B2-A682222E46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68812" y="1797018"/>
            <a:ext cx="3254375" cy="2158896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13" name="Plassholder for tekst 10">
            <a:extLst>
              <a:ext uri="{FF2B5EF4-FFF2-40B4-BE49-F238E27FC236}">
                <a16:creationId xmlns:a16="http://schemas.microsoft.com/office/drawing/2014/main" id="{13F93F1D-CC76-4025-A5A1-36D0BB9905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1545" y="4119454"/>
            <a:ext cx="3197222" cy="328167"/>
          </a:xfrm>
        </p:spPr>
        <p:txBody>
          <a:bodyPr wrap="square" anchor="t" anchorCtr="0">
            <a:sp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nb-NO"/>
              <a:t>Skriv inn bildetekst. </a:t>
            </a:r>
          </a:p>
        </p:txBody>
      </p:sp>
      <p:sp>
        <p:nvSpPr>
          <p:cNvPr id="14" name="Plassholder for bilde 9">
            <a:extLst>
              <a:ext uri="{FF2B5EF4-FFF2-40B4-BE49-F238E27FC236}">
                <a16:creationId xmlns:a16="http://schemas.microsoft.com/office/drawing/2014/main" id="{6B8CBBDB-B416-4C81-8D18-6CD497B99A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37513" y="1790700"/>
            <a:ext cx="3263900" cy="2165214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22" name="Plassholder for tekst 10">
            <a:extLst>
              <a:ext uri="{FF2B5EF4-FFF2-40B4-BE49-F238E27FC236}">
                <a16:creationId xmlns:a16="http://schemas.microsoft.com/office/drawing/2014/main" id="{7837FCBA-2598-4865-BA19-9809BC3EFE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3655" y="4151758"/>
            <a:ext cx="3196800" cy="328167"/>
          </a:xfrm>
        </p:spPr>
        <p:txBody>
          <a:bodyPr wrap="square" anchor="t" anchorCtr="0">
            <a:sp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nb-NO"/>
              <a:t>Skriv inn bildetekst. 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9CDB5337-BBF6-449D-844D-A9C360F0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89577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rget bakgrunn">
            <a:extLst>
              <a:ext uri="{FF2B5EF4-FFF2-40B4-BE49-F238E27FC236}">
                <a16:creationId xmlns:a16="http://schemas.microsoft.com/office/drawing/2014/main" id="{33DB1795-10C8-4A53-A68E-228C30A3F7DF}"/>
              </a:ext>
            </a:extLst>
          </p:cNvPr>
          <p:cNvSpPr/>
          <p:nvPr userDrawn="1"/>
        </p:nvSpPr>
        <p:spPr>
          <a:xfrm>
            <a:off x="0" y="0"/>
            <a:ext cx="377014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73CF9C-175D-4643-906C-04EB7E40C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2777"/>
            <a:ext cx="2727325" cy="6573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Overskrift 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817276B-DBAB-48A2-90CA-E0E6537C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4CF5A-F492-4541-8C54-15B27DF733A2}" type="datetime1">
              <a:rPr lang="nb-NO" smtClean="0"/>
              <a:t>19.10.2023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3851C0-2B2A-4F98-BF3B-4FB2864C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5F4F093-1937-43B5-8A2C-9235C00D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r>
              <a:rPr lang="nb-NO"/>
              <a:t> </a:t>
            </a:r>
          </a:p>
        </p:txBody>
      </p:sp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F8DC02D5-21A2-4236-B79B-002F105148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71010" y="781349"/>
            <a:ext cx="3460921" cy="229591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73B8C323-186C-403E-A347-D77782B942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1010" y="2726239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17" name="Plassholder for bilde 9">
            <a:extLst>
              <a:ext uri="{FF2B5EF4-FFF2-40B4-BE49-F238E27FC236}">
                <a16:creationId xmlns:a16="http://schemas.microsoft.com/office/drawing/2014/main" id="{8F87ED36-BF2B-4799-8445-921448DA68E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90535" y="781349"/>
            <a:ext cx="3460921" cy="229591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9BD5D255-015F-4599-B111-1289F635B7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0535" y="2726239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19" name="Plassholder for bilde 9">
            <a:extLst>
              <a:ext uri="{FF2B5EF4-FFF2-40B4-BE49-F238E27FC236}">
                <a16:creationId xmlns:a16="http://schemas.microsoft.com/office/drawing/2014/main" id="{3898C86B-8B68-4C43-9D5A-E53E6EE602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71010" y="3455132"/>
            <a:ext cx="3460921" cy="229591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FEEC490F-F208-4FFC-9AA3-AA1CA83698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1010" y="5400022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21" name="Plassholder for bilde 9">
            <a:extLst>
              <a:ext uri="{FF2B5EF4-FFF2-40B4-BE49-F238E27FC236}">
                <a16:creationId xmlns:a16="http://schemas.microsoft.com/office/drawing/2014/main" id="{CC4B2C25-D9E8-42DE-8877-DAA83FB402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90535" y="3455132"/>
            <a:ext cx="3460921" cy="229591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/>
              <a:t>Juster utsnitt på Bildeformat-fanen &gt; Beskjær.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09FF7FB2-5B78-4112-B56D-D9409017DC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0535" y="5400022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F87D5A07-849C-4C55-BAAA-8801A2B39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2662" y="6243230"/>
            <a:ext cx="1539012" cy="2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15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attFill prst="wdUpDiag">
            <a:fgClr>
              <a:schemeClr val="bg1">
                <a:lumMod val="7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lIns="360000" rIns="360000" anchor="t" anchorCtr="1">
            <a:normAutofit/>
          </a:bodyPr>
          <a:lstStyle>
            <a:lvl1pPr>
              <a:defRPr sz="1600" baseline="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å legge til. </a:t>
            </a:r>
            <a:br>
              <a:rPr lang="nb-NO"/>
            </a:br>
            <a:r>
              <a:rPr lang="nb-NO"/>
              <a:t>Juster utsnitt på Bildeformat-fanen &gt; Beskjær.</a:t>
            </a:r>
            <a:br>
              <a:rPr lang="nb-NO"/>
            </a:br>
            <a:r>
              <a:rPr lang="nb-NO"/>
              <a:t>Det kan hende du må skjule tekstboksen for å kunne beskjære bildet. Slå på valgruta på Hjem-fanen &gt; Ordne-knappen &gt; Valgrute. Trykk på øye-ikonet til tekstboksen. </a:t>
            </a:r>
            <a:br>
              <a:rPr lang="nb-NO"/>
            </a:br>
            <a:r>
              <a:rPr lang="nb-NO"/>
              <a:t>Tekstboksen animeres inn etter en liten stund. Dette gjør bildet mørkere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9949B4C-F662-4789-B0BA-140ED88655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0992" cy="6858000"/>
          </a:xfrm>
          <a:solidFill>
            <a:schemeClr val="tx1">
              <a:alpha val="60000"/>
            </a:schemeClr>
          </a:solidFill>
        </p:spPr>
        <p:txBody>
          <a:bodyPr lIns="936000" tIns="936000" rIns="936000" bIns="720000" anchor="ctr" anchorCtr="0">
            <a:noAutofit/>
          </a:bodyPr>
          <a:lstStyle>
            <a:lvl1pPr algn="ctr">
              <a:lnSpc>
                <a:spcPct val="94000"/>
              </a:lnSpc>
              <a:defRPr sz="4883" b="0" baseline="0">
                <a:solidFill>
                  <a:srgbClr val="F8F8F8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b-NO">
                <a:effectLst/>
              </a:rPr>
              <a:t>Sitat eller viktig poeng over bilde, som gjøres mørkere i Powerpoint.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978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 luft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9C3188-C296-0F49-9DDA-40726BC3A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7230990-BD91-494B-8F92-2155C3A9C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838" y="2127250"/>
            <a:ext cx="9966325" cy="38163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8">
            <a:extLst>
              <a:ext uri="{FF2B5EF4-FFF2-40B4-BE49-F238E27FC236}">
                <a16:creationId xmlns:a16="http://schemas.microsoft.com/office/drawing/2014/main" id="{9A6A55BB-812C-F44D-9BE3-E6AA0949C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82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F8AB-8F6E-44DF-BD01-A4C60A264917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2D8B89E-3B74-4E6B-98F3-F3188EB6B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0163" y="818443"/>
            <a:ext cx="2363787" cy="331116"/>
          </a:xfrm>
        </p:spPr>
        <p:txBody>
          <a:bodyPr anchor="t" anchorCtr="0">
            <a:sp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nb-NO"/>
              <a:t>Skriv inn bildetekst.</a:t>
            </a:r>
          </a:p>
        </p:txBody>
      </p:sp>
      <p:sp>
        <p:nvSpPr>
          <p:cNvPr id="6" name="Plassholder for diagram 5">
            <a:extLst>
              <a:ext uri="{FF2B5EF4-FFF2-40B4-BE49-F238E27FC236}">
                <a16:creationId xmlns:a16="http://schemas.microsoft.com/office/drawing/2014/main" id="{C1D1C1A6-4CA2-426B-98F8-8180D910700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95300" y="495300"/>
            <a:ext cx="8128000" cy="5384800"/>
          </a:xfrm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2771357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3C7F3-33C9-4E5D-9F73-ACCC0EC3E19F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5589E651-793F-4063-80ED-831E99D38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7039"/>
            <a:ext cx="4203700" cy="4256086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/>
            </a:lvl1pPr>
            <a:lvl2pPr marL="450000" indent="-162000">
              <a:defRPr/>
            </a:lvl2pPr>
            <a:lvl3pPr marL="612000">
              <a:defRPr/>
            </a:lvl3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998DF6-3A47-4C65-A885-740C0A5F2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2777"/>
            <a:ext cx="4203700" cy="657359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7" name="Plassholder for diagram 6">
            <a:extLst>
              <a:ext uri="{FF2B5EF4-FFF2-40B4-BE49-F238E27FC236}">
                <a16:creationId xmlns:a16="http://schemas.microsoft.com/office/drawing/2014/main" id="{167AC713-D545-4607-9D9C-0F765C75BC1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59400" y="752475"/>
            <a:ext cx="5942013" cy="5216525"/>
          </a:xfrm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97247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94D465-B03C-4D93-99DD-55BDE013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BB7D90-7495-4F8E-AD42-DD3C97B6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B04F-0548-40FF-9C5A-04B073BC3454}" type="datetime1">
              <a:rPr lang="nb-NO" smtClean="0"/>
              <a:t>19.10.2023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59EA9D9-2029-4294-9F3B-060136A9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EC7156C-63A5-40B2-90F7-ACB800F4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5521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FE45AF0-BB0B-44E5-AA77-CE8C17342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17D0-EC2F-4D07-A33F-3F319D3D3B7C}" type="datetime1">
              <a:rPr lang="nb-NO" smtClean="0"/>
              <a:t>19.10.2023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3A6579C-1201-432F-919F-95A9FFB2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75B5CC0-D500-46FD-BC7B-E8F77DBD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563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, e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77BDDA-D189-435F-831A-F10372A5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4637-85E2-45F5-B5F6-0BAEC2AAB9B9}" type="datetime1">
              <a:rPr lang="nb-NO" smtClean="0"/>
              <a:t>19.10.2023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4F0510-B9BF-4ACA-93B7-EC9DC01B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EE1568-BA7E-497B-81CB-5203AB75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9">
            <a:extLst>
              <a:ext uri="{FF2B5EF4-FFF2-40B4-BE49-F238E27FC236}">
                <a16:creationId xmlns:a16="http://schemas.microsoft.com/office/drawing/2014/main" id="{4869441C-ECA9-4A40-8404-19D66138BB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8999" y="2120900"/>
            <a:ext cx="3262313" cy="3262313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4EE90449-112A-47C7-A409-150496C7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BC29AF30-2CE1-492B-9578-9AE6EDB8D2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25108" y="1697039"/>
            <a:ext cx="6828692" cy="4256086"/>
          </a:xfrm>
        </p:spPr>
        <p:txBody>
          <a:bodyPr numCol="1" spcCol="144000" anchor="t" anchorCtr="0"/>
          <a:lstStyle>
            <a:lvl1pPr marL="360000" indent="-360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Klikk for å legge til et punkt.</a:t>
            </a:r>
          </a:p>
        </p:txBody>
      </p:sp>
    </p:spTree>
    <p:extLst>
      <p:ext uri="{BB962C8B-B14F-4D97-AF65-F5344CB8AC3E}">
        <p14:creationId xmlns:p14="http://schemas.microsoft.com/office/powerpoint/2010/main" val="9282800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, to pers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77BDDA-D189-435F-831A-F10372A5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66B86-28A3-414D-8E1C-6B326D579919}" type="datetime1">
              <a:rPr lang="nb-NO" smtClean="0"/>
              <a:t>19.10.2023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4F0510-B9BF-4ACA-93B7-EC9DC01B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EE1568-BA7E-497B-81CB-5203AB75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9">
            <a:extLst>
              <a:ext uri="{FF2B5EF4-FFF2-40B4-BE49-F238E27FC236}">
                <a16:creationId xmlns:a16="http://schemas.microsoft.com/office/drawing/2014/main" id="{4869441C-ECA9-4A40-8404-19D66138BB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14601" y="1786548"/>
            <a:ext cx="1799492" cy="1799492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4EE90449-112A-47C7-A409-150496C7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BC29AF30-2CE1-492B-9578-9AE6EDB8D2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9000" y="4164013"/>
            <a:ext cx="5048250" cy="1804987"/>
          </a:xfrm>
        </p:spPr>
        <p:txBody>
          <a:bodyPr numCol="1" spcCol="144000" anchor="t" anchorCtr="1"/>
          <a:lstStyle>
            <a:lvl1pPr marL="180000" indent="-18000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Klikk for å legge til et punkt.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79B79AFE-3B80-4983-9205-F97B40A7449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9000" y="3707963"/>
            <a:ext cx="5048249" cy="316960"/>
          </a:xfrm>
        </p:spPr>
        <p:txBody>
          <a:bodyPr numCol="1" spcCol="144000" anchor="t" anchorCtr="0"/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2000" b="1">
                <a:solidFill>
                  <a:schemeClr val="accent1"/>
                </a:solidFill>
              </a:defRPr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Navn på den som presenterer</a:t>
            </a:r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4AC7E596-E82B-4A14-9112-AE6DA14AFD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0353" y="1786548"/>
            <a:ext cx="1799492" cy="1799492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BCE6A714-191F-449E-B9C5-5AD0B6BE5ED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54752" y="4164013"/>
            <a:ext cx="5048250" cy="1804987"/>
          </a:xfrm>
        </p:spPr>
        <p:txBody>
          <a:bodyPr numCol="1" spcCol="144000" anchor="t" anchorCtr="1"/>
          <a:lstStyle>
            <a:lvl1pPr marL="180000" indent="-18000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Klikk for å legge til et punkt.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4470AE5C-5EF6-4385-A6A6-941D1B7DC09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54752" y="3707963"/>
            <a:ext cx="5048249" cy="316960"/>
          </a:xfrm>
        </p:spPr>
        <p:txBody>
          <a:bodyPr numCol="1" spcCol="144000" anchor="t" anchorCtr="0"/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2000" b="1">
                <a:solidFill>
                  <a:schemeClr val="accent1"/>
                </a:solidFill>
              </a:defRPr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Navn på den som presenterer</a:t>
            </a:r>
          </a:p>
        </p:txBody>
      </p:sp>
    </p:spTree>
    <p:extLst>
      <p:ext uri="{BB962C8B-B14F-4D97-AF65-F5344CB8AC3E}">
        <p14:creationId xmlns:p14="http://schemas.microsoft.com/office/powerpoint/2010/main" val="3750355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arget bakgrunn">
            <a:extLst>
              <a:ext uri="{FF2B5EF4-FFF2-40B4-BE49-F238E27FC236}">
                <a16:creationId xmlns:a16="http://schemas.microsoft.com/office/drawing/2014/main" id="{BBB72E1B-8CCD-4746-877E-578B6228479B}"/>
              </a:ext>
            </a:extLst>
          </p:cNvPr>
          <p:cNvSpPr/>
          <p:nvPr userDrawn="1"/>
        </p:nvSpPr>
        <p:spPr>
          <a:xfrm>
            <a:off x="0" y="1790700"/>
            <a:ext cx="12192000" cy="506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F12015F-AEE5-4852-85F8-922CA31ECA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1837" y="2791966"/>
            <a:ext cx="9006488" cy="821187"/>
          </a:xfrm>
        </p:spPr>
        <p:txBody>
          <a:bodyPr anchor="b"/>
          <a:lstStyle>
            <a:lvl1pPr algn="ctr">
              <a:lnSpc>
                <a:spcPct val="97000"/>
              </a:lnSpc>
              <a:defRPr sz="4883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Avsluttende tittel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CEAC0ACD-D045-40D1-96E6-574143530D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8142" y="3762021"/>
            <a:ext cx="7893878" cy="298480"/>
          </a:xfrm>
        </p:spPr>
        <p:txBody>
          <a:bodyPr wrap="square" tIns="0" bIns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Call to action eller undertekst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1A9B4D81-CD8F-4BFA-A364-49241FAC5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9061" y="5532240"/>
            <a:ext cx="7893877" cy="234808"/>
          </a:xfrm>
        </p:spPr>
        <p:txBody>
          <a:bodyPr tIns="0" bIns="0" anchor="t" anchorCtr="0">
            <a:noAutofit/>
          </a:bodyPr>
          <a:lstStyle>
            <a:lvl1pPr algn="ctr">
              <a:spcBef>
                <a:spcPts val="500"/>
              </a:spcBef>
              <a:defRPr sz="16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Navn/info på foredragsholder</a:t>
            </a:r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85E67FEF-9B10-479B-86A2-FE31A91B22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000" y="608192"/>
            <a:ext cx="2720976" cy="434713"/>
          </a:xfrm>
          <a:prstGeom prst="rect">
            <a:avLst/>
          </a:prstGeom>
        </p:spPr>
      </p:pic>
      <p:sp>
        <p:nvSpPr>
          <p:cNvPr id="18" name="Plassholder for tekst 9">
            <a:extLst>
              <a:ext uri="{FF2B5EF4-FFF2-40B4-BE49-F238E27FC236}">
                <a16:creationId xmlns:a16="http://schemas.microsoft.com/office/drawing/2014/main" id="{5367FD7F-2981-4EF0-8E17-FC59D13B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061" y="5782002"/>
            <a:ext cx="7893877" cy="234808"/>
          </a:xfrm>
        </p:spPr>
        <p:txBody>
          <a:bodyPr tIns="0" bIns="0" anchor="t" anchorCtr="0">
            <a:noAutofit/>
          </a:bodyPr>
          <a:lstStyle>
            <a:lvl1pPr algn="ctr">
              <a:spcBef>
                <a:spcPts val="500"/>
              </a:spcBef>
              <a:defRPr sz="16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Epost/kontaktinfo</a:t>
            </a:r>
          </a:p>
        </p:txBody>
      </p:sp>
    </p:spTree>
    <p:extLst>
      <p:ext uri="{BB962C8B-B14F-4D97-AF65-F5344CB8AC3E}">
        <p14:creationId xmlns:p14="http://schemas.microsoft.com/office/powerpoint/2010/main" val="2555689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">
            <a:extLst>
              <a:ext uri="{FF2B5EF4-FFF2-40B4-BE49-F238E27FC236}">
                <a16:creationId xmlns:a16="http://schemas.microsoft.com/office/drawing/2014/main" id="{DD27531A-62EE-4F87-9E7D-9B9155FC9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024"/>
          <a:stretch/>
        </p:blipFill>
        <p:spPr>
          <a:xfrm>
            <a:off x="3392320" y="3002286"/>
            <a:ext cx="1401043" cy="861689"/>
          </a:xfrm>
          <a:prstGeom prst="rect">
            <a:avLst/>
          </a:prstGeom>
        </p:spPr>
      </p:pic>
      <p:pic>
        <p:nvPicPr>
          <p:cNvPr id="4" name="Tekst">
            <a:extLst>
              <a:ext uri="{FF2B5EF4-FFF2-40B4-BE49-F238E27FC236}">
                <a16:creationId xmlns:a16="http://schemas.microsoft.com/office/drawing/2014/main" id="{EF538B69-FE99-4F65-834A-270F7106B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795" r="-19"/>
          <a:stretch/>
        </p:blipFill>
        <p:spPr>
          <a:xfrm>
            <a:off x="4945489" y="3002286"/>
            <a:ext cx="3841491" cy="8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0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2.96296E-6 L 5E-6 -2.96296E-6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-1"/>
            <a:ext cx="12192000" cy="5856941"/>
          </a:xfrm>
          <a:prstGeom prst="rect">
            <a:avLst/>
          </a:prstGeom>
          <a:solidFill>
            <a:srgbClr val="1545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nn-NO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49832" y="3316942"/>
            <a:ext cx="10363200" cy="1304271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57481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-1"/>
            <a:ext cx="12192000" cy="5856941"/>
          </a:xfrm>
          <a:prstGeom prst="rect">
            <a:avLst/>
          </a:prstGeom>
          <a:solidFill>
            <a:srgbClr val="1545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nn-NO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49832" y="3316943"/>
            <a:ext cx="10363200" cy="1304271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1043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vit 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lnSpc>
                <a:spcPct val="1200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0306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-1"/>
            <a:ext cx="12192000" cy="5856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nn-NO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49832" y="3316943"/>
            <a:ext cx="10363200" cy="1304271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rgbClr val="09224B"/>
                </a:solidFill>
                <a:latin typeface="Helvetica"/>
                <a:cs typeface="Helvetica"/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9" name="Rektangel 8"/>
          <p:cNvSpPr/>
          <p:nvPr userDrawn="1"/>
        </p:nvSpPr>
        <p:spPr>
          <a:xfrm>
            <a:off x="549832" y="5969002"/>
            <a:ext cx="2189384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n-NO" sz="1800">
              <a:solidFill>
                <a:prstClr val="white"/>
              </a:solidFill>
            </a:endParaRPr>
          </a:p>
        </p:txBody>
      </p:sp>
      <p:pic>
        <p:nvPicPr>
          <p:cNvPr id="10" name="Bilde 8" descr="KS-konsulen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40440"/>
            <a:ext cx="203411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9602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377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C0922D7-5682-004A-9EAD-54B0AD357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52" t="17633" r="13352" b="9191"/>
          <a:stretch/>
        </p:blipFill>
        <p:spPr>
          <a:xfrm>
            <a:off x="0" y="10887"/>
            <a:ext cx="12192000" cy="68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 bakgrunn m duse sirkler og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231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vit bakgrunn m blå sirkler og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>
                <a:solidFill>
                  <a:srgbClr val="0B2B52"/>
                </a:solidFill>
              </a:defRPr>
            </a:lvl1pPr>
            <a:lvl2pPr marL="457200" indent="0">
              <a:lnSpc>
                <a:spcPct val="120000"/>
              </a:lnSpc>
              <a:buNone/>
              <a:defRPr>
                <a:solidFill>
                  <a:srgbClr val="0B2B52"/>
                </a:solidFill>
              </a:defRPr>
            </a:lvl2pPr>
            <a:lvl3pPr marL="914400" indent="0">
              <a:lnSpc>
                <a:spcPct val="120000"/>
              </a:lnSpc>
              <a:buNone/>
              <a:defRPr>
                <a:solidFill>
                  <a:srgbClr val="0B2B52"/>
                </a:solidFill>
              </a:defRPr>
            </a:lvl3pPr>
            <a:lvl4pPr marL="1371600" indent="0">
              <a:lnSpc>
                <a:spcPct val="120000"/>
              </a:lnSpc>
              <a:buNone/>
              <a:defRPr>
                <a:solidFill>
                  <a:srgbClr val="0B2B52"/>
                </a:solidFill>
              </a:defRPr>
            </a:lvl4pPr>
            <a:lvl5pPr marL="1828800" indent="0">
              <a:lnSpc>
                <a:spcPct val="120000"/>
              </a:lnSpc>
              <a:buNone/>
              <a:defRPr>
                <a:solidFill>
                  <a:srgbClr val="0B2B52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Bilde 8">
            <a:extLst>
              <a:ext uri="{FF2B5EF4-FFF2-40B4-BE49-F238E27FC236}">
                <a16:creationId xmlns:a16="http://schemas.microsoft.com/office/drawing/2014/main" id="{846BA735-2785-2D4B-858D-D62FB8FE0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image" Target="../media/image29.sv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70106-6319-984F-97BC-3647F9B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64E0B-E564-1B45-BB38-61114191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D4831-C6A2-534D-8FF6-68F8FDFB4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59B7511-5BEB-CF49-801D-410139A74D51}" type="datetimeFigureOut">
              <a:rPr lang="en-NO" smtClean="0"/>
              <a:pPr/>
              <a:t>10/19/2023</a:t>
            </a:fld>
            <a:endParaRPr lang="en-NO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30D38-E170-5048-8519-70150C0E9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NO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19E18-AB46-2E4B-ADF9-577766D6B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174EAE2-DA06-1A4B-AEAE-BF9DFE39F228}" type="slidenum">
              <a:rPr lang="en-NO" smtClean="0"/>
              <a:pPr/>
              <a:t>‹#›</a:t>
            </a:fld>
            <a:endParaRPr lang="en-NO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3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1" r:id="rId2"/>
    <p:sldLayoutId id="2147483650" r:id="rId3"/>
    <p:sldLayoutId id="2147483678" r:id="rId4"/>
    <p:sldLayoutId id="2147483692" r:id="rId5"/>
    <p:sldLayoutId id="2147483688" r:id="rId6"/>
    <p:sldLayoutId id="2147483682" r:id="rId7"/>
    <p:sldLayoutId id="2147483680" r:id="rId8"/>
    <p:sldLayoutId id="2147483674" r:id="rId9"/>
    <p:sldLayoutId id="2147483677" r:id="rId10"/>
    <p:sldLayoutId id="2147483676" r:id="rId11"/>
    <p:sldLayoutId id="2147483683" r:id="rId12"/>
    <p:sldLayoutId id="2147483672" r:id="rId13"/>
    <p:sldLayoutId id="2147483684" r:id="rId14"/>
    <p:sldLayoutId id="2147483668" r:id="rId15"/>
    <p:sldLayoutId id="2147483689" r:id="rId16"/>
    <p:sldLayoutId id="2147483690" r:id="rId17"/>
    <p:sldLayoutId id="2147483657" r:id="rId18"/>
    <p:sldLayoutId id="2147483667" r:id="rId19"/>
    <p:sldLayoutId id="2147483685" r:id="rId20"/>
    <p:sldLayoutId id="2147483658" r:id="rId21"/>
    <p:sldLayoutId id="2147483659" r:id="rId22"/>
    <p:sldLayoutId id="2147483673" r:id="rId23"/>
    <p:sldLayoutId id="2147483681" r:id="rId24"/>
    <p:sldLayoutId id="2147483665" r:id="rId25"/>
    <p:sldLayoutId id="2147483670" r:id="rId26"/>
    <p:sldLayoutId id="2147483671" r:id="rId27"/>
    <p:sldLayoutId id="2147483693" r:id="rId28"/>
    <p:sldLayoutId id="2147483698" r:id="rId29"/>
    <p:sldLayoutId id="2147483749" r:id="rId30"/>
    <p:sldLayoutId id="2147483901" r:id="rId31"/>
    <p:sldLayoutId id="2147483903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none" baseline="0">
          <a:solidFill>
            <a:srgbClr val="082B52"/>
          </a:solidFill>
          <a:latin typeface="Source Sans Pro Semibold" panose="020B0503030403020204" pitchFamily="34" charset="0"/>
          <a:ea typeface="Source Sans Pro Semibold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olsToo_Slide" descr="ToolsToo_Slide">
            <a:extLst>
              <a:ext uri="{FF2B5EF4-FFF2-40B4-BE49-F238E27FC236}">
                <a16:creationId xmlns:a16="http://schemas.microsoft.com/office/drawing/2014/main" id="{59FD8F12-D64F-4AB8-829F-144F34505E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61E930F-BED7-43CE-86ED-3243C2D6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2777"/>
            <a:ext cx="10515600" cy="657359"/>
          </a:xfrm>
          <a:prstGeom prst="rect">
            <a:avLst/>
          </a:prstGeom>
        </p:spPr>
        <p:txBody>
          <a:bodyPr vert="horz" lIns="36000" tIns="45720" rIns="36000" bIns="45720" rtlCol="0" anchor="t" anchorCtr="0">
            <a:spAutoFit/>
          </a:bodyPr>
          <a:lstStyle/>
          <a:p>
            <a:r>
              <a:rPr lang="nb-NO"/>
              <a:t>Overskrift skrives her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135B17-8428-41C5-9A85-5EE8B8699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7039"/>
            <a:ext cx="10515600" cy="4256086"/>
          </a:xfrm>
          <a:prstGeom prst="rect">
            <a:avLst/>
          </a:prstGeom>
        </p:spPr>
        <p:txBody>
          <a:bodyPr vert="horz" lIns="36000" tIns="45720" rIns="36000" bIns="45720" rtlCol="0">
            <a:noAutofit/>
          </a:bodyPr>
          <a:lstStyle/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67106E-F9FC-44DE-A848-9EEBA4C5C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6563" y="6295000"/>
            <a:ext cx="714684" cy="199488"/>
          </a:xfrm>
          <a:prstGeom prst="rect">
            <a:avLst/>
          </a:prstGeom>
        </p:spPr>
        <p:txBody>
          <a:bodyPr vert="horz" lIns="10800" tIns="46800" rIns="10800" bIns="45720" rtlCol="0" anchor="ctr"/>
          <a:lstStyle>
            <a:lvl1pPr algn="r">
              <a:defRPr sz="1024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A3BCDE5-60CE-4829-A95A-B380CA1EE4E5}" type="datetime1">
              <a:rPr lang="nb-NO" smtClean="0"/>
              <a:t>19.10.2023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89D6F6-98E8-4696-B13E-8F5A70CB2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0563" y="6295000"/>
            <a:ext cx="4831000" cy="199488"/>
          </a:xfrm>
          <a:prstGeom prst="rect">
            <a:avLst/>
          </a:prstGeom>
        </p:spPr>
        <p:txBody>
          <a:bodyPr vert="horz" lIns="10800" tIns="45720" rIns="10800" bIns="45720" rtlCol="0" anchor="ctr"/>
          <a:lstStyle>
            <a:lvl1pPr algn="r">
              <a:defRPr sz="1024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RETNING - MENING - INDIVIDUELL OPPMERKSOMHET Mestringsorientert!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B30800-AFBE-44B3-8867-A119CEE83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5159" y="6295000"/>
            <a:ext cx="377020" cy="199488"/>
          </a:xfrm>
          <a:prstGeom prst="rect">
            <a:avLst/>
          </a:prstGeom>
        </p:spPr>
        <p:txBody>
          <a:bodyPr vert="horz" lIns="10800" tIns="46800" rIns="10800" bIns="45720" rtlCol="0" anchor="ctr"/>
          <a:lstStyle>
            <a:lvl1pPr algn="r">
              <a:defRPr sz="1024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441A1C6-D82D-48D6-A398-9D0CB7405E79}" type="slidenum">
              <a:rPr lang="nb-NO" smtClean="0"/>
              <a:pPr/>
              <a:t>‹#›</a:t>
            </a:fld>
            <a:r>
              <a:rPr lang="nb-NO"/>
              <a:t> </a:t>
            </a:r>
          </a:p>
        </p:txBody>
      </p:sp>
      <p:cxnSp>
        <p:nvCxnSpPr>
          <p:cNvPr id="13" name="Rett linje i bunn">
            <a:extLst>
              <a:ext uri="{FF2B5EF4-FFF2-40B4-BE49-F238E27FC236}">
                <a16:creationId xmlns:a16="http://schemas.microsoft.com/office/drawing/2014/main" id="{3C296133-1571-4EAF-93CB-A3F14EF74CEA}"/>
              </a:ext>
            </a:extLst>
          </p:cNvPr>
          <p:cNvCxnSpPr/>
          <p:nvPr userDrawn="1"/>
        </p:nvCxnSpPr>
        <p:spPr>
          <a:xfrm flipV="1">
            <a:off x="10555679" y="6352477"/>
            <a:ext cx="27384" cy="8453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Logo">
            <a:extLst>
              <a:ext uri="{FF2B5EF4-FFF2-40B4-BE49-F238E27FC236}">
                <a16:creationId xmlns:a16="http://schemas.microsoft.com/office/drawing/2014/main" id="{88E6B2F5-93C6-44E4-8888-CCFD280A70E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82662" y="6271805"/>
            <a:ext cx="1539012" cy="2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2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</p:sldLayoutIdLst>
  <p:hf hdr="0"/>
  <p:txStyles>
    <p:titleStyle>
      <a:lvl1pPr algn="l" defTabSz="914400" rtl="0" eaLnBrk="1" latinLnBrk="0" hangingPunct="1">
        <a:lnSpc>
          <a:spcPct val="94000"/>
        </a:lnSpc>
        <a:spcBef>
          <a:spcPct val="0"/>
        </a:spcBef>
        <a:buNone/>
        <a:defRPr sz="3906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4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62000" indent="-162000" algn="l" defTabSz="914400" rtl="0" eaLnBrk="1" latinLnBrk="0" hangingPunct="1">
        <a:lnSpc>
          <a:spcPct val="104000"/>
        </a:lnSpc>
        <a:spcBef>
          <a:spcPts val="134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62000" algn="l" defTabSz="914400" rtl="0" eaLnBrk="1" latinLnBrk="0" hangingPunct="1">
        <a:lnSpc>
          <a:spcPct val="104000"/>
        </a:lnSpc>
        <a:spcBef>
          <a:spcPts val="13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4000"/>
        </a:lnSpc>
        <a:spcBef>
          <a:spcPts val="2000"/>
        </a:spcBef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8">
          <p15:clr>
            <a:srgbClr val="5ACBF0"/>
          </p15:clr>
        </p15:guide>
        <p15:guide id="2" orient="horz" pos="927">
          <p15:clr>
            <a:srgbClr val="5ACBF0"/>
          </p15:clr>
        </p15:guide>
        <p15:guide id="3" orient="horz" pos="1128">
          <p15:clr>
            <a:srgbClr val="5ACBF0"/>
          </p15:clr>
        </p15:guide>
        <p15:guide id="4" orient="horz" pos="1494">
          <p15:clr>
            <a:srgbClr val="5ACBF0"/>
          </p15:clr>
        </p15:guide>
        <p15:guide id="5" orient="horz" pos="1694">
          <p15:clr>
            <a:srgbClr val="5ACBF0"/>
          </p15:clr>
        </p15:guide>
        <p15:guide id="6" orient="horz" pos="2054">
          <p15:clr>
            <a:srgbClr val="5ACBF0"/>
          </p15:clr>
        </p15:guide>
        <p15:guide id="7" orient="horz" pos="2255">
          <p15:clr>
            <a:srgbClr val="5ACBF0"/>
          </p15:clr>
        </p15:guide>
        <p15:guide id="8" orient="horz" pos="2623">
          <p15:clr>
            <a:srgbClr val="5ACBF0"/>
          </p15:clr>
        </p15:guide>
        <p15:guide id="9" orient="horz" pos="2822">
          <p15:clr>
            <a:srgbClr val="5ACBF0"/>
          </p15:clr>
        </p15:guide>
        <p15:guide id="10" orient="horz" pos="3192">
          <p15:clr>
            <a:srgbClr val="5ACBF0"/>
          </p15:clr>
        </p15:guide>
        <p15:guide id="11" orient="horz" pos="3391">
          <p15:clr>
            <a:srgbClr val="5ACBF0"/>
          </p15:clr>
        </p15:guide>
        <p15:guide id="12" orient="horz" pos="3760">
          <p15:clr>
            <a:srgbClr val="5ACBF0"/>
          </p15:clr>
        </p15:guide>
        <p15:guide id="13" orient="horz" pos="3895">
          <p15:clr>
            <a:srgbClr val="5ACBF0"/>
          </p15:clr>
        </p15:guide>
        <p15:guide id="14" pos="560">
          <p15:clr>
            <a:srgbClr val="547EBF"/>
          </p15:clr>
        </p15:guide>
        <p15:guide id="15" pos="920">
          <p15:clr>
            <a:srgbClr val="547EBF"/>
          </p15:clr>
        </p15:guide>
        <p15:guide id="16" pos="1118">
          <p15:clr>
            <a:srgbClr val="547EBF"/>
          </p15:clr>
        </p15:guide>
        <p15:guide id="17" pos="1490">
          <p15:clr>
            <a:srgbClr val="547EBF"/>
          </p15:clr>
        </p15:guide>
        <p15:guide id="18" pos="1688">
          <p15:clr>
            <a:srgbClr val="547EBF"/>
          </p15:clr>
        </p15:guide>
        <p15:guide id="19" pos="2048">
          <p15:clr>
            <a:srgbClr val="547EBF"/>
          </p15:clr>
        </p15:guide>
        <p15:guide id="20" pos="2246">
          <p15:clr>
            <a:srgbClr val="547EBF"/>
          </p15:clr>
        </p15:guide>
        <p15:guide id="21" pos="2615">
          <p15:clr>
            <a:srgbClr val="547EBF"/>
          </p15:clr>
        </p15:guide>
        <p15:guide id="22" pos="2815">
          <p15:clr>
            <a:srgbClr val="547EBF"/>
          </p15:clr>
        </p15:guide>
        <p15:guide id="23" pos="3176">
          <p15:clr>
            <a:srgbClr val="547EBF"/>
          </p15:clr>
        </p15:guide>
        <p15:guide id="24" pos="3376">
          <p15:clr>
            <a:srgbClr val="547EBF"/>
          </p15:clr>
        </p15:guide>
        <p15:guide id="25" pos="3740">
          <p15:clr>
            <a:srgbClr val="547EBF"/>
          </p15:clr>
        </p15:guide>
        <p15:guide id="26" pos="3938">
          <p15:clr>
            <a:srgbClr val="547EBF"/>
          </p15:clr>
        </p15:guide>
        <p15:guide id="27" pos="4304">
          <p15:clr>
            <a:srgbClr val="547EBF"/>
          </p15:clr>
        </p15:guide>
        <p15:guide id="28" pos="4502">
          <p15:clr>
            <a:srgbClr val="547EBF"/>
          </p15:clr>
        </p15:guide>
        <p15:guide id="29" pos="4865">
          <p15:clr>
            <a:srgbClr val="547EBF"/>
          </p15:clr>
        </p15:guide>
        <p15:guide id="30" pos="5063">
          <p15:clr>
            <a:srgbClr val="547EBF"/>
          </p15:clr>
        </p15:guide>
        <p15:guide id="31" pos="5432">
          <p15:clr>
            <a:srgbClr val="547EBF"/>
          </p15:clr>
        </p15:guide>
        <p15:guide id="32" pos="5631">
          <p15:clr>
            <a:srgbClr val="547EBF"/>
          </p15:clr>
        </p15:guide>
        <p15:guide id="33" pos="5992">
          <p15:clr>
            <a:srgbClr val="547EBF"/>
          </p15:clr>
        </p15:guide>
        <p15:guide id="34" pos="6191">
          <p15:clr>
            <a:srgbClr val="547EBF"/>
          </p15:clr>
        </p15:guide>
        <p15:guide id="35" pos="6560">
          <p15:clr>
            <a:srgbClr val="547EBF"/>
          </p15:clr>
        </p15:guide>
        <p15:guide id="36" pos="6758">
          <p15:clr>
            <a:srgbClr val="547EBF"/>
          </p15:clr>
        </p15:guide>
        <p15:guide id="37" pos="7119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Ingelin.burkeland@ks.n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10faktor.no/bilder-og-plakater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bestilling@kf.no" TargetMode="External"/><Relationship Id="rId5" Type="http://schemas.openxmlformats.org/officeDocument/2006/relationships/image" Target="../media/image35.jpg"/><Relationship Id="rId4" Type="http://schemas.openxmlformats.org/officeDocument/2006/relationships/hyperlink" Target="mailto:ingelin.burkeland@ks.n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hyperlink" Target="https://www.google.no/imgres?imgurl=http://os-budasevo.skole.hr/upload/os-budasevo/images/static3/959/Image/knjiga.gif&amp;imgrefurl=http://os-budasevo.skole.hr/skola/_kolski_dokumenti&amp;docid=UqyWokLACRSO2M&amp;tbnid=Jte61l5SQv-BrM:&amp;w=481&amp;h=297&amp;bih=1072&amp;biw=2259&amp;ved=0ahUKEwjH_NaBs_vPAhWDCywKHRA9Bq4QxiAIBCgC&amp;iact=c&amp;ictx=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mentimeter.com/app/presentation/al6yn2y5xmotz7ywyaex3jw6yig9m5es/dkbce4278u3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mentimeter.com/app/presentation/alkyyfuiy1foco6vxyuy9xbpuaxi87ma/zk8ouz8upifm" TargetMode="Externa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grafisk design, tegnefilm&#10;&#10;Automatisk generert beskrivelse">
            <a:extLst>
              <a:ext uri="{FF2B5EF4-FFF2-40B4-BE49-F238E27FC236}">
                <a16:creationId xmlns:a16="http://schemas.microsoft.com/office/drawing/2014/main" id="{A337D24E-DB21-0A8D-48B3-397171C6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67" y="0"/>
            <a:ext cx="11424863" cy="523248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5071151"/>
            <a:ext cx="12192000" cy="900764"/>
          </a:xfrm>
          <a:solidFill>
            <a:schemeClr val="tx2">
              <a:lumMod val="25000"/>
              <a:lumOff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nb-NO" sz="2400" b="1" dirty="0">
                <a:solidFill>
                  <a:srgbClr val="002060"/>
                </a:solidFill>
              </a:rPr>
              <a:t>Hvordan få mest mulig ut av 10-FAKTOR medarbeiderundersøkelsen 2023</a:t>
            </a:r>
            <a:br>
              <a:rPr lang="nb-NO" sz="2400" b="1" dirty="0">
                <a:solidFill>
                  <a:srgbClr val="002060"/>
                </a:solidFill>
              </a:rPr>
            </a:br>
            <a:endParaRPr lang="nb-NO" sz="1600" b="0" i="1" dirty="0">
              <a:solidFill>
                <a:srgbClr val="002060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2614017" y="5984767"/>
            <a:ext cx="696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18.oktober 2023, Nord-Aurdal kommune, </a:t>
            </a:r>
            <a:r>
              <a:rPr lang="nb-NO" dirty="0" err="1"/>
              <a:t>webinar</a:t>
            </a:r>
            <a:endParaRPr lang="nb-NO" dirty="0"/>
          </a:p>
          <a:p>
            <a:pPr algn="ctr"/>
            <a:r>
              <a:rPr lang="nb-NO" dirty="0">
                <a:hlinkClick r:id="rId4"/>
              </a:rPr>
              <a:t>Ingelin.burkeland@ks.no</a:t>
            </a:r>
            <a:r>
              <a:rPr lang="nb-NO" dirty="0"/>
              <a:t> , seniorrådgiver KS-Konsulent AS</a:t>
            </a:r>
          </a:p>
        </p:txBody>
      </p:sp>
    </p:spTree>
    <p:extLst>
      <p:ext uri="{BB962C8B-B14F-4D97-AF65-F5344CB8AC3E}">
        <p14:creationId xmlns:p14="http://schemas.microsoft.com/office/powerpoint/2010/main" val="141186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4F3E533-C010-4FBE-881F-43F9A1FB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90"/>
            <a:ext cx="12192000" cy="59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B36C1BC-82D9-41A5-B34F-0759BEBAD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811" y="-355115"/>
            <a:ext cx="9966651" cy="1285069"/>
          </a:xfrm>
        </p:spPr>
        <p:txBody>
          <a:bodyPr>
            <a:normAutofit/>
          </a:bodyPr>
          <a:lstStyle/>
          <a:p>
            <a:pPr algn="ctr"/>
            <a:r>
              <a:rPr lang="nb-NO" sz="4000" dirty="0"/>
              <a:t>Eksempler på 10-FAKTOR i praksis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3B8BAD4-0442-49D9-A5C4-A5A35B533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811" y="1829996"/>
            <a:ext cx="7369391" cy="3789584"/>
          </a:xfrm>
          <a:prstGeom prst="rect">
            <a:avLst/>
          </a:prstGeom>
        </p:spPr>
      </p:pic>
      <p:sp>
        <p:nvSpPr>
          <p:cNvPr id="5" name="Tankeboble: sky 4">
            <a:extLst>
              <a:ext uri="{FF2B5EF4-FFF2-40B4-BE49-F238E27FC236}">
                <a16:creationId xmlns:a16="http://schemas.microsoft.com/office/drawing/2014/main" id="{F0906B9F-CBC5-40F8-81DB-527E3EC4A462}"/>
              </a:ext>
            </a:extLst>
          </p:cNvPr>
          <p:cNvSpPr/>
          <p:nvPr/>
        </p:nvSpPr>
        <p:spPr>
          <a:xfrm>
            <a:off x="5827923" y="616319"/>
            <a:ext cx="2296569" cy="1285069"/>
          </a:xfrm>
          <a:prstGeom prst="cloudCallout">
            <a:avLst>
              <a:gd name="adj1" fmla="val -5003"/>
              <a:gd name="adj2" fmla="val 69046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Dette  gir meg energi i jobben.</a:t>
            </a:r>
          </a:p>
        </p:txBody>
      </p:sp>
      <p:sp>
        <p:nvSpPr>
          <p:cNvPr id="6" name="Tankeboble: sky 5">
            <a:extLst>
              <a:ext uri="{FF2B5EF4-FFF2-40B4-BE49-F238E27FC236}">
                <a16:creationId xmlns:a16="http://schemas.microsoft.com/office/drawing/2014/main" id="{1A985377-4034-4D32-9AEB-69C72582E927}"/>
              </a:ext>
            </a:extLst>
          </p:cNvPr>
          <p:cNvSpPr/>
          <p:nvPr/>
        </p:nvSpPr>
        <p:spPr>
          <a:xfrm>
            <a:off x="8597768" y="779817"/>
            <a:ext cx="3289431" cy="1311985"/>
          </a:xfrm>
          <a:prstGeom prst="cloudCallout">
            <a:avLst>
              <a:gd name="adj1" fmla="val -48625"/>
              <a:gd name="adj2" fmla="val 6855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tar andre på fersken i å gjøre en god jobb – og sier det til personen.</a:t>
            </a:r>
          </a:p>
        </p:txBody>
      </p:sp>
      <p:sp>
        <p:nvSpPr>
          <p:cNvPr id="7" name="Tankeboble: sky 6">
            <a:extLst>
              <a:ext uri="{FF2B5EF4-FFF2-40B4-BE49-F238E27FC236}">
                <a16:creationId xmlns:a16="http://schemas.microsoft.com/office/drawing/2014/main" id="{B3F8208F-A827-488B-9DE6-0F434B5095A2}"/>
              </a:ext>
            </a:extLst>
          </p:cNvPr>
          <p:cNvSpPr/>
          <p:nvPr/>
        </p:nvSpPr>
        <p:spPr>
          <a:xfrm>
            <a:off x="9702189" y="2343421"/>
            <a:ext cx="2435624" cy="1129747"/>
          </a:xfrm>
          <a:prstGeom prst="cloudCallout">
            <a:avLst>
              <a:gd name="adj1" fmla="val -53856"/>
              <a:gd name="adj2" fmla="val 4441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Dette kan jeg påvirke i min jobbhverdag.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F8775275-E3F4-44B5-A01E-0DEEEA3B2C43}"/>
              </a:ext>
            </a:extLst>
          </p:cNvPr>
          <p:cNvSpPr/>
          <p:nvPr/>
        </p:nvSpPr>
        <p:spPr>
          <a:xfrm>
            <a:off x="9872054" y="4384713"/>
            <a:ext cx="2240992" cy="2248418"/>
          </a:xfrm>
          <a:prstGeom prst="cloudCallout">
            <a:avLst>
              <a:gd name="adj1" fmla="val -65038"/>
              <a:gd name="adj2" fmla="val -352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Dette kan jeg ta i bruk i min jobb/dette kan jeg bli utfordret på å utvikle meg innenfor.</a:t>
            </a:r>
          </a:p>
        </p:txBody>
      </p:sp>
      <p:sp>
        <p:nvSpPr>
          <p:cNvPr id="9" name="Tankeboble: sky 8">
            <a:extLst>
              <a:ext uri="{FF2B5EF4-FFF2-40B4-BE49-F238E27FC236}">
                <a16:creationId xmlns:a16="http://schemas.microsoft.com/office/drawing/2014/main" id="{5C490E97-892B-457D-876F-59E9C996AE22}"/>
              </a:ext>
            </a:extLst>
          </p:cNvPr>
          <p:cNvSpPr/>
          <p:nvPr/>
        </p:nvSpPr>
        <p:spPr>
          <a:xfrm>
            <a:off x="6610120" y="5761599"/>
            <a:ext cx="3092069" cy="943587"/>
          </a:xfrm>
          <a:prstGeom prst="cloudCallout">
            <a:avLst>
              <a:gd name="adj1" fmla="val -22906"/>
              <a:gd name="adj2" fmla="val -917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viser retning, gir mening og ser den enkelte.</a:t>
            </a:r>
          </a:p>
        </p:txBody>
      </p:sp>
      <p:sp>
        <p:nvSpPr>
          <p:cNvPr id="10" name="Tankeboble: sky 9">
            <a:extLst>
              <a:ext uri="{FF2B5EF4-FFF2-40B4-BE49-F238E27FC236}">
                <a16:creationId xmlns:a16="http://schemas.microsoft.com/office/drawing/2014/main" id="{1C8D7BAD-4507-4817-ACFA-DE602D7B6D42}"/>
              </a:ext>
            </a:extLst>
          </p:cNvPr>
          <p:cNvSpPr/>
          <p:nvPr/>
        </p:nvSpPr>
        <p:spPr>
          <a:xfrm>
            <a:off x="1991891" y="5572931"/>
            <a:ext cx="4611803" cy="1285069"/>
          </a:xfrm>
          <a:prstGeom prst="cloudCallout">
            <a:avLst>
              <a:gd name="adj1" fmla="val 25537"/>
              <a:gd name="adj2" fmla="val -745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vet hva som er forventet av meg i min jobb, og hva jeg kan beslutte og hva jeg har ansvar for. </a:t>
            </a:r>
          </a:p>
        </p:txBody>
      </p:sp>
      <p:sp>
        <p:nvSpPr>
          <p:cNvPr id="11" name="Tankeboble: sky 10">
            <a:extLst>
              <a:ext uri="{FF2B5EF4-FFF2-40B4-BE49-F238E27FC236}">
                <a16:creationId xmlns:a16="http://schemas.microsoft.com/office/drawing/2014/main" id="{1603DBE5-1E8A-439C-A29F-21C4602BE492}"/>
              </a:ext>
            </a:extLst>
          </p:cNvPr>
          <p:cNvSpPr/>
          <p:nvPr/>
        </p:nvSpPr>
        <p:spPr>
          <a:xfrm>
            <a:off x="78954" y="4761017"/>
            <a:ext cx="2829223" cy="1500912"/>
          </a:xfrm>
          <a:prstGeom prst="cloudCallout">
            <a:avLst>
              <a:gd name="adj1" fmla="val 70985"/>
              <a:gd name="adj2" fmla="val -416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får lært meg det jeg trenger for å kunne levere godt på jobb nå og fremover</a:t>
            </a:r>
          </a:p>
        </p:txBody>
      </p:sp>
      <p:sp>
        <p:nvSpPr>
          <p:cNvPr id="12" name="Tankeboble: sky 11">
            <a:extLst>
              <a:ext uri="{FF2B5EF4-FFF2-40B4-BE49-F238E27FC236}">
                <a16:creationId xmlns:a16="http://schemas.microsoft.com/office/drawing/2014/main" id="{A9FC0572-D3C8-4E97-B620-5997D47C962C}"/>
              </a:ext>
            </a:extLst>
          </p:cNvPr>
          <p:cNvSpPr/>
          <p:nvPr/>
        </p:nvSpPr>
        <p:spPr>
          <a:xfrm>
            <a:off x="54187" y="2718324"/>
            <a:ext cx="2700989" cy="1988367"/>
          </a:xfrm>
          <a:prstGeom prst="cloudCallout">
            <a:avLst>
              <a:gd name="adj1" fmla="val 50151"/>
              <a:gd name="adj2" fmla="val 24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våger å gjøre ting jeg ikke har gjort før, og å gjøre ting på en annen måte enn jeg har gjort før. </a:t>
            </a:r>
          </a:p>
        </p:txBody>
      </p:sp>
      <p:sp>
        <p:nvSpPr>
          <p:cNvPr id="13" name="Tankeboble: sky 12">
            <a:extLst>
              <a:ext uri="{FF2B5EF4-FFF2-40B4-BE49-F238E27FC236}">
                <a16:creationId xmlns:a16="http://schemas.microsoft.com/office/drawing/2014/main" id="{158B2066-B8D8-402F-A042-4C97BC6927EC}"/>
              </a:ext>
            </a:extLst>
          </p:cNvPr>
          <p:cNvSpPr/>
          <p:nvPr/>
        </p:nvSpPr>
        <p:spPr>
          <a:xfrm>
            <a:off x="54186" y="834651"/>
            <a:ext cx="2700989" cy="1867678"/>
          </a:xfrm>
          <a:prstGeom prst="cloudCallout">
            <a:avLst>
              <a:gd name="adj1" fmla="val 65275"/>
              <a:gd name="adj2" fmla="val 493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tør å stille spørsmål, jeg tør å be om hjelp, ta i mot hjelp, lære av feil og hjelpe andre. </a:t>
            </a:r>
          </a:p>
        </p:txBody>
      </p:sp>
      <p:sp>
        <p:nvSpPr>
          <p:cNvPr id="14" name="Tankeboble: sky 13">
            <a:extLst>
              <a:ext uri="{FF2B5EF4-FFF2-40B4-BE49-F238E27FC236}">
                <a16:creationId xmlns:a16="http://schemas.microsoft.com/office/drawing/2014/main" id="{1F6DD564-3AAC-47B5-8E6B-052789F2D05A}"/>
              </a:ext>
            </a:extLst>
          </p:cNvPr>
          <p:cNvSpPr/>
          <p:nvPr/>
        </p:nvSpPr>
        <p:spPr>
          <a:xfrm>
            <a:off x="2707763" y="556430"/>
            <a:ext cx="2700989" cy="1456901"/>
          </a:xfrm>
          <a:prstGeom prst="cloudCallout">
            <a:avLst>
              <a:gd name="adj1" fmla="val 42025"/>
              <a:gd name="adj2" fmla="val 526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vet at jeg gjør en jobb som har betydning for flere enn meg selv.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3D23D42-A110-4119-A476-959D8DA660D2}"/>
              </a:ext>
            </a:extLst>
          </p:cNvPr>
          <p:cNvSpPr txBox="1"/>
          <p:nvPr/>
        </p:nvSpPr>
        <p:spPr>
          <a:xfrm>
            <a:off x="10259855" y="-54864"/>
            <a:ext cx="199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#forklar</a:t>
            </a:r>
          </a:p>
        </p:txBody>
      </p:sp>
    </p:spTree>
    <p:extLst>
      <p:ext uri="{BB962C8B-B14F-4D97-AF65-F5344CB8AC3E}">
        <p14:creationId xmlns:p14="http://schemas.microsoft.com/office/powerpoint/2010/main" val="6037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C617AB77-DA3D-B495-0853-05A4B22D72E9}"/>
              </a:ext>
            </a:extLst>
          </p:cNvPr>
          <p:cNvSpPr txBox="1"/>
          <p:nvPr/>
        </p:nvSpPr>
        <p:spPr>
          <a:xfrm>
            <a:off x="800507" y="1012954"/>
            <a:ext cx="53117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De 10 faktorene:</a:t>
            </a:r>
          </a:p>
          <a:p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Indre motivasjon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Mestringstro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Autonomi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Kompetansemobilisering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Mestringsorientert ledelse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Rolleklarhet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Relevant kompetanseutvikling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Fleksibilitetsvilje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Mestringsklima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Prososial motivasjon</a:t>
            </a:r>
          </a:p>
          <a:p>
            <a:pPr marL="342900" indent="-342900">
              <a:buFont typeface="+mj-lt"/>
              <a:buAutoNum type="arabicPeriod"/>
            </a:pP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F8D4DBA-B2B6-3A31-D7D0-564CD8507E5C}"/>
              </a:ext>
            </a:extLst>
          </p:cNvPr>
          <p:cNvSpPr txBox="1"/>
          <p:nvPr/>
        </p:nvSpPr>
        <p:spPr>
          <a:xfrm>
            <a:off x="871551" y="606202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2"/>
              </a:rPr>
              <a:t>Bilder og plakater | 10FAKTOR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3564A8B-9CC6-925B-6047-F5466D53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600" y="0"/>
            <a:ext cx="4897400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2455145-D30B-75E1-E7E6-E8CDE3DBA449}"/>
              </a:ext>
            </a:extLst>
          </p:cNvPr>
          <p:cNvSpPr txBox="1"/>
          <p:nvPr/>
        </p:nvSpPr>
        <p:spPr>
          <a:xfrm>
            <a:off x="1335640" y="6431353"/>
            <a:ext cx="2229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/>
              <a:t>Bokmål og nynorsk. A4 og A3.</a:t>
            </a:r>
          </a:p>
        </p:txBody>
      </p:sp>
    </p:spTree>
    <p:extLst>
      <p:ext uri="{BB962C8B-B14F-4D97-AF65-F5344CB8AC3E}">
        <p14:creationId xmlns:p14="http://schemas.microsoft.com/office/powerpoint/2010/main" val="781102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EEEF356-5813-44B7-9FB4-36D2B9E8A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85219" y="4348914"/>
            <a:ext cx="1915777" cy="2419350"/>
          </a:xfrm>
          <a:prstGeom prst="rect">
            <a:avLst/>
          </a:prstGeom>
        </p:spPr>
      </p:pic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32E6317E-90A2-4F7B-86F4-9088B80C21BD}"/>
              </a:ext>
            </a:extLst>
          </p:cNvPr>
          <p:cNvSpPr/>
          <p:nvPr/>
        </p:nvSpPr>
        <p:spPr>
          <a:xfrm>
            <a:off x="361950" y="571500"/>
            <a:ext cx="11290300" cy="3352800"/>
          </a:xfrm>
          <a:prstGeom prst="wedgeRoundRectCallout">
            <a:avLst>
              <a:gd name="adj1" fmla="val 39311"/>
              <a:gd name="adj2" fmla="val 82755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600"/>
              <a:t>GI MENING!</a:t>
            </a:r>
          </a:p>
        </p:txBody>
      </p:sp>
    </p:spTree>
    <p:extLst>
      <p:ext uri="{BB962C8B-B14F-4D97-AF65-F5344CB8AC3E}">
        <p14:creationId xmlns:p14="http://schemas.microsoft.com/office/powerpoint/2010/main" val="309942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2674" y="321098"/>
            <a:ext cx="9966651" cy="1285069"/>
          </a:xfrm>
        </p:spPr>
        <p:txBody>
          <a:bodyPr>
            <a:normAutofit/>
          </a:bodyPr>
          <a:lstStyle/>
          <a:p>
            <a:pPr algn="ctr"/>
            <a:r>
              <a:rPr lang="nb-NO" sz="6000" b="1"/>
              <a:t>Systemisk forståelse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Hvorfor?</a:t>
            </a:r>
          </a:p>
          <a:p>
            <a:pPr lvl="1"/>
            <a:r>
              <a:rPr lang="nb-NO" dirty="0"/>
              <a:t>Manglende systemisk forståelse – </a:t>
            </a:r>
            <a:r>
              <a:rPr lang="nb-NO" i="1" dirty="0">
                <a:solidFill>
                  <a:srgbClr val="FF0000"/>
                </a:solidFill>
              </a:rPr>
              <a:t>manglende forståelse for at alt henger sammen med alt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/>
              <a:t>– er ofte en av de største hindringene for å lykkes med utvikling og endring</a:t>
            </a:r>
          </a:p>
          <a:p>
            <a:pPr lvl="1"/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40" y="4079451"/>
            <a:ext cx="5674568" cy="24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038522" y="5498585"/>
            <a:ext cx="185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/>
              <a:t>P. Senge</a:t>
            </a:r>
          </a:p>
        </p:txBody>
      </p:sp>
      <p:pic>
        <p:nvPicPr>
          <p:cNvPr id="2052" name="Picture 4" descr="Helicopter Joypixels GIF - Helicopter Joypixels Chopper - Discover &amp; Share  GIFs">
            <a:extLst>
              <a:ext uri="{FF2B5EF4-FFF2-40B4-BE49-F238E27FC236}">
                <a16:creationId xmlns:a16="http://schemas.microsoft.com/office/drawing/2014/main" id="{4F3BEE80-F4D2-4881-A235-73407024E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933" y="41277"/>
            <a:ext cx="2019536" cy="20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F9CB9A2-E5CB-29F3-1024-C154CEF3D054}"/>
              </a:ext>
            </a:extLst>
          </p:cNvPr>
          <p:cNvSpPr txBox="1"/>
          <p:nvPr/>
        </p:nvSpPr>
        <p:spPr>
          <a:xfrm>
            <a:off x="10694126" y="-38278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#gimening</a:t>
            </a:r>
          </a:p>
        </p:txBody>
      </p:sp>
    </p:spTree>
    <p:extLst>
      <p:ext uri="{BB962C8B-B14F-4D97-AF65-F5344CB8AC3E}">
        <p14:creationId xmlns:p14="http://schemas.microsoft.com/office/powerpoint/2010/main" val="716619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B433CD32-47C9-467A-B8C8-E946517B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>
          <a:effectLst>
            <a:glow rad="101600">
              <a:schemeClr val="tx1">
                <a:alpha val="75000"/>
              </a:schemeClr>
            </a:glow>
          </a:effectLst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en-GB" sz="1650" kern="0" dirty="0">
              <a:latin typeface="Arial"/>
            </a:endParaRPr>
          </a:p>
          <a:p>
            <a:pPr algn="l"/>
            <a:endParaRPr lang="en-US" sz="1500" dirty="0">
              <a:latin typeface="Swiss 721 Light" charset="0"/>
              <a:ea typeface="Swiss 721 Light" charset="0"/>
              <a:cs typeface="Swiss 721 Light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C6F43CC-4F29-46B8-9A2C-BB2E8988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2378"/>
            <a:ext cx="12192000" cy="197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C0F8B80-4889-47BF-BDBC-6F2E297E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25" y="493159"/>
            <a:ext cx="11199125" cy="1285069"/>
          </a:xfrm>
        </p:spPr>
        <p:txBody>
          <a:bodyPr>
            <a:noAutofit/>
          </a:bodyPr>
          <a:lstStyle/>
          <a:p>
            <a:pPr algn="ctr"/>
            <a:r>
              <a:rPr lang="nb-NO" sz="6000" i="1" dirty="0"/>
              <a:t>Sammenhenger</a:t>
            </a:r>
            <a:r>
              <a:rPr lang="nb-NO" sz="3600" dirty="0"/>
              <a:t> </a:t>
            </a:r>
            <a:br>
              <a:rPr lang="nb-NO" sz="3600" dirty="0"/>
            </a:br>
            <a:r>
              <a:rPr lang="nb-NO" sz="3600" dirty="0"/>
              <a:t>Nord-Aurdals visjon, verdier og 10-FAKTOR?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695DEAD-4306-49C7-9041-C10F7A90A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020" y="2419812"/>
            <a:ext cx="4020685" cy="226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498D09A-4F09-8104-66D1-D22199C0ECBB}"/>
              </a:ext>
            </a:extLst>
          </p:cNvPr>
          <p:cNvSpPr txBox="1"/>
          <p:nvPr/>
        </p:nvSpPr>
        <p:spPr>
          <a:xfrm>
            <a:off x="5301045" y="2967335"/>
            <a:ext cx="2363896" cy="923330"/>
          </a:xfrm>
          <a:prstGeom prst="rect">
            <a:avLst/>
          </a:prstGeom>
          <a:ln>
            <a:solidFill>
              <a:srgbClr val="F7941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Avenir Next LT Pro" panose="020B0604020202020204" pitchFamily="34" charset="0"/>
              </a:rPr>
              <a:t>Tillit </a:t>
            </a:r>
          </a:p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Avenir Next LT Pro" panose="020B0604020202020204" pitchFamily="34" charset="0"/>
              </a:rPr>
              <a:t>Respekt</a:t>
            </a:r>
          </a:p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Avenir Next LT Pro" panose="020B0604020202020204" pitchFamily="34" charset="0"/>
              </a:rPr>
              <a:t>Omsorg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DBBA5F5-33D0-F535-A09F-B2032DFD8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76" y="3016613"/>
            <a:ext cx="4835990" cy="7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EEEF356-5813-44B7-9FB4-36D2B9E8A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85219" y="4348914"/>
            <a:ext cx="1915777" cy="2419350"/>
          </a:xfrm>
          <a:prstGeom prst="rect">
            <a:avLst/>
          </a:prstGeom>
        </p:spPr>
      </p:pic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32E6317E-90A2-4F7B-86F4-9088B80C21BD}"/>
              </a:ext>
            </a:extLst>
          </p:cNvPr>
          <p:cNvSpPr/>
          <p:nvPr/>
        </p:nvSpPr>
        <p:spPr>
          <a:xfrm>
            <a:off x="361950" y="571500"/>
            <a:ext cx="11290300" cy="3352800"/>
          </a:xfrm>
          <a:prstGeom prst="wedgeRoundRectCallout">
            <a:avLst>
              <a:gd name="adj1" fmla="val 39311"/>
              <a:gd name="adj2" fmla="val 82755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600"/>
              <a:t>INVOLVER!</a:t>
            </a:r>
          </a:p>
        </p:txBody>
      </p:sp>
    </p:spTree>
    <p:extLst>
      <p:ext uri="{BB962C8B-B14F-4D97-AF65-F5344CB8AC3E}">
        <p14:creationId xmlns:p14="http://schemas.microsoft.com/office/powerpoint/2010/main" val="283081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2673" y="203603"/>
            <a:ext cx="9966651" cy="1285069"/>
          </a:xfrm>
        </p:spPr>
        <p:txBody>
          <a:bodyPr>
            <a:normAutofit/>
          </a:bodyPr>
          <a:lstStyle/>
          <a:p>
            <a:r>
              <a:rPr lang="nb-NO" sz="4400" b="1" dirty="0"/>
              <a:t>5. Mestringsorientert ledelse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85572" y="1109621"/>
            <a:ext cx="9966651" cy="4218410"/>
          </a:xfrm>
        </p:spPr>
        <p:txBody>
          <a:bodyPr>
            <a:normAutofit fontScale="70000" lnSpcReduction="20000"/>
          </a:bodyPr>
          <a:lstStyle/>
          <a:p>
            <a:endParaRPr lang="nb-NO" sz="1200" dirty="0">
              <a:solidFill>
                <a:srgbClr val="000000"/>
              </a:solidFill>
              <a:latin typeface="Calibri"/>
            </a:endParaRPr>
          </a:p>
          <a:p>
            <a:endParaRPr lang="nb-NO" sz="1200" dirty="0">
              <a:latin typeface="Calibri"/>
            </a:endParaRPr>
          </a:p>
          <a:p>
            <a:pPr marL="0" indent="0">
              <a:buNone/>
            </a:pPr>
            <a:r>
              <a:rPr lang="nb-NO" sz="3000" b="1" dirty="0">
                <a:latin typeface="Calibri"/>
              </a:rPr>
              <a:t>Lederatferd med vekt på læring, utvikling og motivasjon ut fra medarbeiderens individuelle forutsetninger. </a:t>
            </a:r>
            <a:endParaRPr lang="nb-NO" sz="3000" dirty="0">
              <a:latin typeface="Calibri"/>
            </a:endParaRPr>
          </a:p>
          <a:p>
            <a:pPr marL="0" indent="0">
              <a:buNone/>
            </a:pPr>
            <a:r>
              <a:rPr lang="nb-NO" i="1" dirty="0">
                <a:latin typeface="Calibri"/>
              </a:rPr>
              <a:t>Mestringsledelse er en forutsetning for et godt mestringsklima</a:t>
            </a:r>
            <a:r>
              <a:rPr lang="nb-NO" dirty="0">
                <a:latin typeface="Calibri"/>
              </a:rPr>
              <a:t>, og er et integrert </a:t>
            </a:r>
            <a:r>
              <a:rPr lang="nb-NO" sz="3000" b="1" dirty="0">
                <a:solidFill>
                  <a:srgbClr val="00B050"/>
                </a:solidFill>
                <a:latin typeface="Calibri"/>
              </a:rPr>
              <a:t>atferdsmønster</a:t>
            </a:r>
            <a:r>
              <a:rPr lang="nb-NO" dirty="0">
                <a:latin typeface="Calibri"/>
              </a:rPr>
              <a:t> – ikke bare en opplisting av handlinger</a:t>
            </a:r>
          </a:p>
          <a:p>
            <a:pPr marL="0" indent="0">
              <a:buNone/>
            </a:pPr>
            <a:endParaRPr lang="nb-NO" dirty="0">
              <a:latin typeface="Calibri"/>
            </a:endParaRPr>
          </a:p>
          <a:p>
            <a:pPr marL="0" indent="0">
              <a:buNone/>
            </a:pPr>
            <a:r>
              <a:rPr lang="nb-NO" sz="2600" b="1" dirty="0">
                <a:latin typeface="Calibri"/>
              </a:rPr>
              <a:t>Mestringsorienterte ledere gir: </a:t>
            </a:r>
            <a:endParaRPr lang="nb-NO" sz="2600" dirty="0">
              <a:latin typeface="Calibri"/>
            </a:endParaRPr>
          </a:p>
          <a:p>
            <a:pPr marL="0" indent="0">
              <a:buNone/>
            </a:pPr>
            <a:r>
              <a:rPr lang="nb-NO" b="1" dirty="0">
                <a:latin typeface="Calibri"/>
              </a:rPr>
              <a:t>	1.Retning </a:t>
            </a:r>
            <a:r>
              <a:rPr lang="nb-NO" dirty="0">
                <a:latin typeface="Calibri"/>
              </a:rPr>
              <a:t>– hvor skal vi (mål og </a:t>
            </a:r>
            <a:r>
              <a:rPr lang="nb-NO" dirty="0">
                <a:solidFill>
                  <a:srgbClr val="FF0000"/>
                </a:solidFill>
                <a:latin typeface="Calibri"/>
              </a:rPr>
              <a:t>rolleavklaring)</a:t>
            </a:r>
            <a:r>
              <a:rPr lang="nb-NO" dirty="0">
                <a:latin typeface="Calibri"/>
              </a:rPr>
              <a:t> </a:t>
            </a:r>
          </a:p>
          <a:p>
            <a:pPr marL="0" indent="0">
              <a:buNone/>
            </a:pPr>
            <a:r>
              <a:rPr lang="nb-NO" b="1" dirty="0">
                <a:latin typeface="Calibri"/>
              </a:rPr>
              <a:t>	2.</a:t>
            </a:r>
            <a:r>
              <a:rPr lang="nb-NO" sz="3500" b="1" dirty="0">
                <a:solidFill>
                  <a:srgbClr val="FF0000"/>
                </a:solidFill>
                <a:latin typeface="Calibri"/>
              </a:rPr>
              <a:t>Mening</a:t>
            </a:r>
            <a:r>
              <a:rPr lang="nb-NO" b="1" dirty="0">
                <a:latin typeface="Calibri"/>
              </a:rPr>
              <a:t> </a:t>
            </a:r>
            <a:r>
              <a:rPr lang="nb-NO" dirty="0">
                <a:latin typeface="Calibri"/>
              </a:rPr>
              <a:t>– hvorfor skal vi dit (</a:t>
            </a:r>
            <a:r>
              <a:rPr lang="nb-NO" dirty="0">
                <a:solidFill>
                  <a:srgbClr val="FF0000"/>
                </a:solidFill>
                <a:latin typeface="Calibri"/>
              </a:rPr>
              <a:t>motivasjon</a:t>
            </a:r>
            <a:r>
              <a:rPr lang="nb-NO" dirty="0">
                <a:latin typeface="Calibri"/>
              </a:rPr>
              <a:t>) </a:t>
            </a:r>
          </a:p>
          <a:p>
            <a:pPr marL="0" indent="0">
              <a:buNone/>
            </a:pPr>
            <a:r>
              <a:rPr lang="nb-NO" b="1" dirty="0">
                <a:latin typeface="Calibri"/>
              </a:rPr>
              <a:t>	3.Individuell oppmerksomhet </a:t>
            </a:r>
            <a:r>
              <a:rPr lang="nb-NO" dirty="0">
                <a:latin typeface="Calibri"/>
              </a:rPr>
              <a:t>(</a:t>
            </a:r>
            <a:r>
              <a:rPr lang="nb-NO" dirty="0">
                <a:solidFill>
                  <a:srgbClr val="FF0000"/>
                </a:solidFill>
                <a:latin typeface="Calibri"/>
              </a:rPr>
              <a:t>bli sett</a:t>
            </a:r>
            <a:r>
              <a:rPr lang="nb-NO" dirty="0">
                <a:latin typeface="Calibri"/>
              </a:rPr>
              <a:t>)</a:t>
            </a:r>
          </a:p>
          <a:p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8326408" y="619463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82B52"/>
                </a:solidFill>
              </a:rPr>
              <a:t>Med utgangspunkt i Linda Lai, 2015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84" y="213392"/>
            <a:ext cx="2176716" cy="167489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83" y="2998864"/>
            <a:ext cx="2022985" cy="2022985"/>
          </a:xfrm>
          <a:prstGeom prst="rect">
            <a:avLst/>
          </a:prstGeom>
        </p:spPr>
      </p:pic>
      <p:pic>
        <p:nvPicPr>
          <p:cNvPr id="3074" name="Picture 2" descr="Cartoon Eyes Clipart Png in 2020 | Cartoon eyes, Eyes clipart, Cartoon clip  art">
            <a:extLst>
              <a:ext uri="{FF2B5EF4-FFF2-40B4-BE49-F238E27FC236}">
                <a16:creationId xmlns:a16="http://schemas.microsoft.com/office/drawing/2014/main" id="{0CF1F513-E435-4FDC-9EB9-C15F470A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860" y="4698916"/>
            <a:ext cx="440055" cy="36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y Clipart and Stock Illustrations. 8,553 Why vector EPS illustrations and  drawings available to search from thousands of royalty free clip art  graphic designers.">
            <a:extLst>
              <a:ext uri="{FF2B5EF4-FFF2-40B4-BE49-F238E27FC236}">
                <a16:creationId xmlns:a16="http://schemas.microsoft.com/office/drawing/2014/main" id="{455D91E5-2A67-423C-BF82-719452407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0"/>
          <a:stretch/>
        </p:blipFill>
        <p:spPr bwMode="auto">
          <a:xfrm>
            <a:off x="8228960" y="4135990"/>
            <a:ext cx="458477" cy="5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to Set and Achieve Business Goals | PLAN.DO.LIVE">
            <a:extLst>
              <a:ext uri="{FF2B5EF4-FFF2-40B4-BE49-F238E27FC236}">
                <a16:creationId xmlns:a16="http://schemas.microsoft.com/office/drawing/2014/main" id="{366492DC-2F17-4C3B-A0B4-C4FCC13B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04" y="3555786"/>
            <a:ext cx="758191" cy="5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B6E57CAF-816B-4B77-9C8C-C9126884331F}"/>
              </a:ext>
            </a:extLst>
          </p:cNvPr>
          <p:cNvSpPr txBox="1">
            <a:spLocks/>
          </p:cNvSpPr>
          <p:nvPr/>
        </p:nvSpPr>
        <p:spPr>
          <a:xfrm>
            <a:off x="704236" y="105175"/>
            <a:ext cx="9229712" cy="12850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082B5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r>
              <a:rPr lang="nb-NO" dirty="0"/>
              <a:t>God, effektiv og lærende møteledelse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2662A053-35D3-41C2-9F78-5581FCD6E5F9}"/>
              </a:ext>
            </a:extLst>
          </p:cNvPr>
          <p:cNvSpPr/>
          <p:nvPr/>
        </p:nvSpPr>
        <p:spPr>
          <a:xfrm>
            <a:off x="1841500" y="5570501"/>
            <a:ext cx="6045200" cy="884157"/>
          </a:xfrm>
          <a:prstGeom prst="cloudCallout">
            <a:avLst>
              <a:gd name="adj1" fmla="val 86100"/>
              <a:gd name="adj2" fmla="val -59680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Så vi skal jobbe med 10-FAKTOR </a:t>
            </a:r>
          </a:p>
          <a:p>
            <a:pPr algn="ctr"/>
            <a:r>
              <a:rPr lang="nb-NO" dirty="0"/>
              <a:t>mens vi lærer om det?</a:t>
            </a:r>
          </a:p>
        </p:txBody>
      </p:sp>
      <p:sp>
        <p:nvSpPr>
          <p:cNvPr id="9" name="Tankeboble: sky 8">
            <a:extLst>
              <a:ext uri="{FF2B5EF4-FFF2-40B4-BE49-F238E27FC236}">
                <a16:creationId xmlns:a16="http://schemas.microsoft.com/office/drawing/2014/main" id="{314FA6EF-02C5-4566-A757-68B4BD19B9FD}"/>
              </a:ext>
            </a:extLst>
          </p:cNvPr>
          <p:cNvSpPr/>
          <p:nvPr/>
        </p:nvSpPr>
        <p:spPr>
          <a:xfrm>
            <a:off x="10933745" y="2005968"/>
            <a:ext cx="1076732" cy="2351675"/>
          </a:xfrm>
          <a:prstGeom prst="cloudCallout">
            <a:avLst>
              <a:gd name="adj1" fmla="val -22013"/>
              <a:gd name="adj2" fmla="val -757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Ja, det er helt rett.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DEEFFF6-5FDA-0C91-6812-C9AF2634928C}"/>
              </a:ext>
            </a:extLst>
          </p:cNvPr>
          <p:cNvSpPr txBox="1"/>
          <p:nvPr/>
        </p:nvSpPr>
        <p:spPr>
          <a:xfrm>
            <a:off x="8458200" y="-39536"/>
            <a:ext cx="3812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#10-FAKTORipraksis</a:t>
            </a:r>
          </a:p>
        </p:txBody>
      </p:sp>
    </p:spTree>
    <p:extLst>
      <p:ext uri="{BB962C8B-B14F-4D97-AF65-F5344CB8AC3E}">
        <p14:creationId xmlns:p14="http://schemas.microsoft.com/office/powerpoint/2010/main" val="2754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B627BC-98F7-4F87-BC39-D25AD6E36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323" y="205000"/>
            <a:ext cx="9966651" cy="1285069"/>
          </a:xfrm>
        </p:spPr>
        <p:txBody>
          <a:bodyPr>
            <a:normAutofit/>
          </a:bodyPr>
          <a:lstStyle/>
          <a:p>
            <a:r>
              <a:rPr lang="nb-NO" sz="4800" dirty="0"/>
              <a:t>Oppskrift for godt møte?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2EEC40-6D2E-4433-8802-99A6E804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407460"/>
            <a:ext cx="10945975" cy="498130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b="1" dirty="0"/>
              <a:t>Innsjekk: </a:t>
            </a:r>
            <a:r>
              <a:rPr lang="nb-NO" sz="2000" dirty="0"/>
              <a:t>Ramme inn: hva skal vi snakke om og hvorfor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srgbClr val="FF0000"/>
                </a:solidFill>
              </a:rPr>
              <a:t>#gimening #mestringsorientertledelse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b="1" dirty="0"/>
              <a:t>Anerkjenne: </a:t>
            </a:r>
            <a:r>
              <a:rPr lang="nb-NO" sz="2000" dirty="0"/>
              <a:t>Se deltakerne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srgbClr val="FF0000"/>
                </a:solidFill>
              </a:rPr>
              <a:t>#tilhørighet #mestringsklima #psykologisktrygghet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b="1" dirty="0"/>
              <a:t>Innhold: </a:t>
            </a:r>
            <a:r>
              <a:rPr lang="nb-NO" sz="2000" dirty="0"/>
              <a:t>Saker som speiler mål og intensjon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srgbClr val="FF0000"/>
                </a:solidFill>
              </a:rPr>
              <a:t>#nytteverdi #mestringstro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b="1" dirty="0"/>
              <a:t>Forventninger: </a:t>
            </a:r>
            <a:r>
              <a:rPr lang="nb-NO" sz="2000" dirty="0"/>
              <a:t>Klar bestilling, klart oppdrag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srgbClr val="FF0000"/>
                </a:solidFill>
              </a:rPr>
              <a:t>#mestringtro  #rolleklarhet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b="1" dirty="0"/>
              <a:t>Oppsummering: </a:t>
            </a:r>
            <a:r>
              <a:rPr lang="nb-NO" sz="2000" dirty="0"/>
              <a:t>Hva er vi enige om så langt?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dirty="0"/>
              <a:t> </a:t>
            </a:r>
            <a:r>
              <a:rPr lang="nb-NO" sz="2000" dirty="0">
                <a:solidFill>
                  <a:srgbClr val="FF0000"/>
                </a:solidFill>
              </a:rPr>
              <a:t>#fellesforståelse #rolleklarhet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b="1" dirty="0"/>
              <a:t>Utsjekk: </a:t>
            </a:r>
            <a:r>
              <a:rPr lang="nb-NO" sz="2000" dirty="0"/>
              <a:t>Hva er neste steg? Når? Hvordan?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srgbClr val="FF0000"/>
                </a:solidFill>
              </a:rPr>
              <a:t>#ansvarliggjøring #rolleklarhet #mestringsorientertledelse</a:t>
            </a:r>
          </a:p>
        </p:txBody>
      </p:sp>
      <p:pic>
        <p:nvPicPr>
          <p:cNvPr id="4098" name="Picture 2" descr="Konfirmantåret på en kveld">
            <a:extLst>
              <a:ext uri="{FF2B5EF4-FFF2-40B4-BE49-F238E27FC236}">
                <a16:creationId xmlns:a16="http://schemas.microsoft.com/office/drawing/2014/main" id="{E0E55F6C-35B3-4591-B4AA-BB9E7E126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73" y="2423595"/>
            <a:ext cx="3826027" cy="44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ankeboble: sky 3">
            <a:extLst>
              <a:ext uri="{FF2B5EF4-FFF2-40B4-BE49-F238E27FC236}">
                <a16:creationId xmlns:a16="http://schemas.microsoft.com/office/drawing/2014/main" id="{85109D7B-3F6F-179B-5DC1-0647AE5B4ED0}"/>
              </a:ext>
            </a:extLst>
          </p:cNvPr>
          <p:cNvSpPr/>
          <p:nvPr/>
        </p:nvSpPr>
        <p:spPr>
          <a:xfrm>
            <a:off x="7372940" y="205000"/>
            <a:ext cx="4819060" cy="2372256"/>
          </a:xfrm>
          <a:prstGeom prst="cloudCallout">
            <a:avLst>
              <a:gd name="adj1" fmla="val 21412"/>
              <a:gd name="adj2" fmla="val 8838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Hva er du best på av dette?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Hva er ditt viktigste neste steg?</a:t>
            </a:r>
          </a:p>
        </p:txBody>
      </p:sp>
    </p:spTree>
    <p:extLst>
      <p:ext uri="{BB962C8B-B14F-4D97-AF65-F5344CB8AC3E}">
        <p14:creationId xmlns:p14="http://schemas.microsoft.com/office/powerpoint/2010/main" val="256252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nkeboble: sky 1">
            <a:extLst>
              <a:ext uri="{FF2B5EF4-FFF2-40B4-BE49-F238E27FC236}">
                <a16:creationId xmlns:a16="http://schemas.microsoft.com/office/drawing/2014/main" id="{5C9B17F5-E933-43BC-B4D4-6FC71C59F2B2}"/>
              </a:ext>
            </a:extLst>
          </p:cNvPr>
          <p:cNvSpPr/>
          <p:nvPr/>
        </p:nvSpPr>
        <p:spPr>
          <a:xfrm>
            <a:off x="697832" y="264693"/>
            <a:ext cx="11044989" cy="5991727"/>
          </a:xfrm>
          <a:prstGeom prst="cloudCallout">
            <a:avLst>
              <a:gd name="adj1" fmla="val 31187"/>
              <a:gd name="adj2" fmla="val -719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dirty="0"/>
              <a:t>10-FAKTOR+gode, effektive, lærende møter = SANT</a:t>
            </a:r>
          </a:p>
        </p:txBody>
      </p:sp>
    </p:spTree>
    <p:extLst>
      <p:ext uri="{BB962C8B-B14F-4D97-AF65-F5344CB8AC3E}">
        <p14:creationId xmlns:p14="http://schemas.microsoft.com/office/powerpoint/2010/main" val="396245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8B00853-6974-47AE-AA0C-0AF0EB844458}"/>
              </a:ext>
            </a:extLst>
          </p:cNvPr>
          <p:cNvSpPr/>
          <p:nvPr/>
        </p:nvSpPr>
        <p:spPr>
          <a:xfrm>
            <a:off x="7997960" y="1251476"/>
            <a:ext cx="41876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/>
              <a:t>I KS Konsulent:</a:t>
            </a:r>
            <a:r>
              <a:rPr lang="nb-NO" sz="2000" b="1" dirty="0"/>
              <a:t> </a:t>
            </a:r>
            <a:r>
              <a:rPr lang="nb-NO" dirty="0"/>
              <a:t>Organisasjonsutvikling, lederutvikling, teamutvikling, endringsledelse, læringsledelse, læringsmotivasjon og 10-FAKTOR. </a:t>
            </a:r>
            <a:r>
              <a:rPr lang="nb-NO" i="1" dirty="0"/>
              <a:t>Ingelin er fagansvarlig for 10-FAKTOR i KS-Konsulent</a:t>
            </a:r>
            <a:r>
              <a:rPr lang="nb-NO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2571799-0D3A-4293-A9CD-4CA16B678D99}"/>
              </a:ext>
            </a:extLst>
          </p:cNvPr>
          <p:cNvSpPr/>
          <p:nvPr/>
        </p:nvSpPr>
        <p:spPr>
          <a:xfrm>
            <a:off x="243336" y="4125630"/>
            <a:ext cx="4289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/>
              <a:t>Utdannelse:  </a:t>
            </a:r>
          </a:p>
          <a:p>
            <a:r>
              <a:rPr lang="nb-NO" dirty="0"/>
              <a:t>Lektor med master i utdanningsledelse (De motiverte mellomlederne) og tilleggsutdanning i ledelsespsykologi.  Sertifisert i SPGR, Learning </a:t>
            </a:r>
            <a:r>
              <a:rPr lang="nb-NO" dirty="0" err="1"/>
              <a:t>Walks</a:t>
            </a:r>
            <a:r>
              <a:rPr lang="nb-NO" dirty="0"/>
              <a:t>, Samspillsmetoden Dialog, Kjernekvadranten og NEO-PI-3</a:t>
            </a:r>
            <a:r>
              <a:rPr lang="nb-NO" sz="1600" dirty="0"/>
              <a:t>.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49A2195-DAF2-4504-9353-EA273F02C63E}"/>
              </a:ext>
            </a:extLst>
          </p:cNvPr>
          <p:cNvSpPr/>
          <p:nvPr/>
        </p:nvSpPr>
        <p:spPr>
          <a:xfrm>
            <a:off x="243336" y="1144674"/>
            <a:ext cx="422625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/>
              <a:t>Jobberfaring: </a:t>
            </a:r>
          </a:p>
          <a:p>
            <a:r>
              <a:rPr lang="nb-NO" dirty="0"/>
              <a:t>20 års erfaring fra kommunal sektor (lærer, avdelingsleder og rektor). Drevet enkeltmannsforetak (foredragsholder om jobb- og læringsmotivasjon). </a:t>
            </a:r>
            <a:r>
              <a:rPr lang="nb-NO" i="1" dirty="0"/>
              <a:t>Medforfatter av den nye håndboken om 10-FAKTOR.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DB33BF1-861D-4117-A8FE-EE00EC1A57E4}"/>
              </a:ext>
            </a:extLst>
          </p:cNvPr>
          <p:cNvSpPr txBox="1"/>
          <p:nvPr/>
        </p:nvSpPr>
        <p:spPr>
          <a:xfrm>
            <a:off x="1917824" y="150435"/>
            <a:ext cx="80852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solidFill>
                  <a:srgbClr val="002060"/>
                </a:solidFill>
              </a:rPr>
              <a:t>Visjon:</a:t>
            </a:r>
            <a:r>
              <a:rPr lang="nb-NO" sz="2400" dirty="0">
                <a:solidFill>
                  <a:srgbClr val="002060"/>
                </a:solidFill>
              </a:rPr>
              <a:t> </a:t>
            </a:r>
            <a:r>
              <a:rPr lang="nb-NO" sz="2800" dirty="0">
                <a:solidFill>
                  <a:srgbClr val="002060"/>
                </a:solidFill>
              </a:rPr>
              <a:t>Kompetente kommuner - lokale løsninger</a:t>
            </a:r>
            <a:endParaRPr lang="nb-NO" sz="2400" b="1" dirty="0">
              <a:solidFill>
                <a:srgbClr val="002060"/>
              </a:solidFill>
            </a:endParaRPr>
          </a:p>
          <a:p>
            <a:pPr algn="ctr"/>
            <a:r>
              <a:rPr lang="nb-NO" sz="2400" b="1" dirty="0">
                <a:solidFill>
                  <a:srgbClr val="002060"/>
                </a:solidFill>
              </a:rPr>
              <a:t>Verdier:</a:t>
            </a:r>
            <a:r>
              <a:rPr lang="nb-NO" sz="2400" dirty="0">
                <a:solidFill>
                  <a:srgbClr val="002060"/>
                </a:solidFill>
              </a:rPr>
              <a:t> Utfordrende og dedikert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AF2A7B43-A734-4063-8D01-E4D67FDA0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520" y="3809665"/>
            <a:ext cx="2998519" cy="2624289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75014580-0B6E-4119-8F29-043142C5841A}"/>
              </a:ext>
            </a:extLst>
          </p:cNvPr>
          <p:cNvSpPr txBox="1"/>
          <p:nvPr/>
        </p:nvSpPr>
        <p:spPr>
          <a:xfrm>
            <a:off x="4748463" y="5614224"/>
            <a:ext cx="269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INGELIN BURKELAND</a:t>
            </a:r>
          </a:p>
          <a:p>
            <a:pPr algn="ctr"/>
            <a:r>
              <a:rPr lang="nb-NO" sz="1200" dirty="0">
                <a:hlinkClick r:id="rId4"/>
              </a:rPr>
              <a:t>ingelin.burkeland@ks.no</a:t>
            </a:r>
            <a:endParaRPr lang="nb-NO" sz="1200" dirty="0"/>
          </a:p>
          <a:p>
            <a:pPr algn="ctr"/>
            <a:r>
              <a:rPr lang="nb-NO" sz="1200" dirty="0"/>
              <a:t>92 65 98 96</a:t>
            </a:r>
          </a:p>
          <a:p>
            <a:pPr algn="ctr"/>
            <a:endParaRPr lang="nb-NO" sz="1200" dirty="0"/>
          </a:p>
        </p:txBody>
      </p:sp>
      <p:pic>
        <p:nvPicPr>
          <p:cNvPr id="2" name="Bilde 1" descr="Et bilde som inneholder tre, utendørs, person&#10;&#10;Automatisk generert beskrivelse">
            <a:extLst>
              <a:ext uri="{FF2B5EF4-FFF2-40B4-BE49-F238E27FC236}">
                <a16:creationId xmlns:a16="http://schemas.microsoft.com/office/drawing/2014/main" id="{EFF78BF3-8E42-5F3F-6DB0-2069FA6C3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991" y="1520825"/>
            <a:ext cx="2496658" cy="3816350"/>
          </a:xfrm>
          <a:prstGeom prst="rect">
            <a:avLst/>
          </a:prstGeom>
        </p:spPr>
      </p:pic>
      <p:sp>
        <p:nvSpPr>
          <p:cNvPr id="3" name="Snakkeboble: oval 2">
            <a:extLst>
              <a:ext uri="{FF2B5EF4-FFF2-40B4-BE49-F238E27FC236}">
                <a16:creationId xmlns:a16="http://schemas.microsoft.com/office/drawing/2014/main" id="{09D8384E-0D92-7C3B-ED96-70E8A909F081}"/>
              </a:ext>
            </a:extLst>
          </p:cNvPr>
          <p:cNvSpPr/>
          <p:nvPr/>
        </p:nvSpPr>
        <p:spPr>
          <a:xfrm>
            <a:off x="328774" y="3012667"/>
            <a:ext cx="3915726" cy="1091629"/>
          </a:xfrm>
          <a:prstGeom prst="wedgeEllipseCallout">
            <a:avLst>
              <a:gd name="adj1" fmla="val 97237"/>
              <a:gd name="adj2" fmla="val -4291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accent6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Kjøpe boka? </a:t>
            </a:r>
          </a:p>
          <a:p>
            <a:pPr algn="ctr"/>
            <a:r>
              <a:rPr lang="nb-NO" sz="12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Send </a:t>
            </a:r>
            <a:r>
              <a:rPr lang="nb-NO" sz="1200" dirty="0">
                <a:solidFill>
                  <a:schemeClr val="accent6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en epost til </a:t>
            </a:r>
            <a:r>
              <a:rPr lang="nb-NO" sz="1200" u="sng" dirty="0">
                <a:solidFill>
                  <a:schemeClr val="accent6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bestilling@kf.no</a:t>
            </a:r>
            <a:r>
              <a:rPr lang="nb-NO" sz="1200" dirty="0">
                <a:solidFill>
                  <a:schemeClr val="accent6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og be om kvantumsrabatt.</a:t>
            </a:r>
          </a:p>
        </p:txBody>
      </p:sp>
    </p:spTree>
    <p:extLst>
      <p:ext uri="{BB962C8B-B14F-4D97-AF65-F5344CB8AC3E}">
        <p14:creationId xmlns:p14="http://schemas.microsoft.com/office/powerpoint/2010/main" val="329418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B04F1A-307A-BF20-2648-B064E18A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17" y="157882"/>
            <a:ext cx="9966651" cy="660723"/>
          </a:xfrm>
        </p:spPr>
        <p:txBody>
          <a:bodyPr>
            <a:normAutofit fontScale="90000"/>
          </a:bodyPr>
          <a:lstStyle/>
          <a:p>
            <a:r>
              <a:rPr lang="nb-NO"/>
              <a:t>Nøkkelstikkord i 10-FAKTOR arbeidet</a:t>
            </a:r>
          </a:p>
        </p:txBody>
      </p:sp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044E939A-C1B1-C034-436A-0FD6B5034F2C}"/>
              </a:ext>
            </a:extLst>
          </p:cNvPr>
          <p:cNvSpPr/>
          <p:nvPr/>
        </p:nvSpPr>
        <p:spPr>
          <a:xfrm>
            <a:off x="2786744" y="1127204"/>
            <a:ext cx="5799908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Forklar</a:t>
            </a:r>
          </a:p>
        </p:txBody>
      </p:sp>
      <p:sp>
        <p:nvSpPr>
          <p:cNvPr id="5" name="Snakkeboble: rektangel med avrundede hjørner 4">
            <a:extLst>
              <a:ext uri="{FF2B5EF4-FFF2-40B4-BE49-F238E27FC236}">
                <a16:creationId xmlns:a16="http://schemas.microsoft.com/office/drawing/2014/main" id="{913985A6-8F27-9959-B4ED-01F7A3423434}"/>
              </a:ext>
            </a:extLst>
          </p:cNvPr>
          <p:cNvSpPr/>
          <p:nvPr/>
        </p:nvSpPr>
        <p:spPr>
          <a:xfrm>
            <a:off x="2786744" y="2860487"/>
            <a:ext cx="5799908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Gi mening</a:t>
            </a:r>
          </a:p>
        </p:txBody>
      </p:sp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B35014F9-76B5-215E-3EBF-26556ED6F509}"/>
              </a:ext>
            </a:extLst>
          </p:cNvPr>
          <p:cNvSpPr/>
          <p:nvPr/>
        </p:nvSpPr>
        <p:spPr>
          <a:xfrm>
            <a:off x="2786744" y="4593770"/>
            <a:ext cx="5799908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Involver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9AB5550-BDD6-61BC-F8CD-0BFCA240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80"/>
          <a:stretch/>
        </p:blipFill>
        <p:spPr>
          <a:xfrm>
            <a:off x="9018146" y="1704682"/>
            <a:ext cx="3090700" cy="50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64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0D1049-A442-407B-8C39-603029464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n-NO" sz="5400" b="1"/>
            </a:br>
            <a:endParaRPr lang="nb-NO" sz="5400" b="1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7F08ED-B238-4D18-B35C-EE13EB773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b-NO" sz="4000" b="1" dirty="0">
                <a:solidFill>
                  <a:srgbClr val="002060"/>
                </a:solidFill>
              </a:rPr>
              <a:t>Del 2: </a:t>
            </a:r>
            <a:r>
              <a:rPr lang="nb-NO" sz="3600" dirty="0">
                <a:solidFill>
                  <a:srgbClr val="002060"/>
                </a:solidFill>
              </a:rPr>
              <a:t>Hva er min </a:t>
            </a:r>
            <a:r>
              <a:rPr lang="nb-NO" sz="3600" b="1" i="1" dirty="0">
                <a:solidFill>
                  <a:srgbClr val="002060"/>
                </a:solidFill>
              </a:rPr>
              <a:t>rolle?</a:t>
            </a:r>
            <a:br>
              <a:rPr lang="nb-NO" sz="2000" dirty="0">
                <a:solidFill>
                  <a:srgbClr val="002060"/>
                </a:solidFill>
              </a:rPr>
            </a:br>
            <a:endParaRPr lang="nb-NO" sz="14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Clipart Computer Training">
            <a:extLst>
              <a:ext uri="{FF2B5EF4-FFF2-40B4-BE49-F238E27FC236}">
                <a16:creationId xmlns:a16="http://schemas.microsoft.com/office/drawing/2014/main" id="{908CE313-313B-470A-A5EC-0E17937A0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-305387"/>
            <a:ext cx="8696325" cy="4809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47173B7-3B14-4654-A224-F50E523502F9}"/>
              </a:ext>
            </a:extLst>
          </p:cNvPr>
          <p:cNvSpPr txBox="1"/>
          <p:nvPr/>
        </p:nvSpPr>
        <p:spPr>
          <a:xfrm>
            <a:off x="6095999" y="229512"/>
            <a:ext cx="3442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Rolleklarhet</a:t>
            </a:r>
          </a:p>
          <a:p>
            <a:pPr algn="ctr"/>
            <a:endParaRPr lang="nb-NO" sz="2400" dirty="0"/>
          </a:p>
        </p:txBody>
      </p:sp>
      <p:pic>
        <p:nvPicPr>
          <p:cNvPr id="2050" name="Picture 2" descr="Tagg - Leder">
            <a:extLst>
              <a:ext uri="{FF2B5EF4-FFF2-40B4-BE49-F238E27FC236}">
                <a16:creationId xmlns:a16="http://schemas.microsoft.com/office/drawing/2014/main" id="{FD18A089-F507-478F-A5CD-CF8E6F9E8E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37">
            <a:off x="7068784" y="674504"/>
            <a:ext cx="1378126" cy="124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23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4994" y="20202"/>
            <a:ext cx="9966651" cy="1285069"/>
          </a:xfrm>
        </p:spPr>
        <p:txBody>
          <a:bodyPr>
            <a:normAutofit/>
          </a:bodyPr>
          <a:lstStyle/>
          <a:p>
            <a:r>
              <a:rPr lang="nb-NO" sz="6600" dirty="0"/>
              <a:t>6. Rolleklarhet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quarter" idx="10"/>
          </p:nvPr>
        </p:nvSpPr>
        <p:spPr>
          <a:xfrm>
            <a:off x="917094" y="1703600"/>
            <a:ext cx="10634662" cy="4324350"/>
          </a:xfrm>
        </p:spPr>
        <p:txBody>
          <a:bodyPr>
            <a:normAutofit fontScale="85000" lnSpcReduction="20000"/>
          </a:bodyPr>
          <a:lstStyle/>
          <a:p>
            <a:endParaRPr lang="nb-NO" sz="1200" dirty="0">
              <a:solidFill>
                <a:srgbClr val="000000"/>
              </a:solidFill>
              <a:latin typeface="Calibri"/>
            </a:endParaRPr>
          </a:p>
          <a:p>
            <a:pPr marL="0" indent="0"/>
            <a:r>
              <a:rPr lang="nb-NO" sz="4400" b="1" dirty="0">
                <a:latin typeface="Calibri"/>
              </a:rPr>
              <a:t>Tydelige forventninger </a:t>
            </a:r>
            <a:endParaRPr lang="nb-NO" sz="4400" dirty="0">
              <a:latin typeface="Calibri"/>
            </a:endParaRPr>
          </a:p>
          <a:p>
            <a:pPr marL="0" indent="0"/>
            <a:r>
              <a:rPr lang="nb-NO" sz="3100" dirty="0">
                <a:latin typeface="Calibri"/>
              </a:rPr>
              <a:t>Medarbeiderens opplevelse av å vite </a:t>
            </a:r>
            <a:r>
              <a:rPr lang="nb-NO" sz="3100" i="1" dirty="0">
                <a:solidFill>
                  <a:srgbClr val="FF0000"/>
                </a:solidFill>
                <a:latin typeface="Calibri"/>
              </a:rPr>
              <a:t>hva som er forventet av en </a:t>
            </a:r>
            <a:r>
              <a:rPr lang="nb-NO" sz="3100" dirty="0">
                <a:latin typeface="Calibri"/>
              </a:rPr>
              <a:t>på jobb, dvs. </a:t>
            </a:r>
            <a:r>
              <a:rPr lang="nb-NO" sz="3100" i="1" dirty="0">
                <a:solidFill>
                  <a:srgbClr val="FF0000"/>
                </a:solidFill>
                <a:latin typeface="Calibri"/>
              </a:rPr>
              <a:t>oppgaver og ansvarsområder</a:t>
            </a:r>
            <a:r>
              <a:rPr lang="nb-NO" sz="3100" dirty="0">
                <a:latin typeface="Calibri"/>
              </a:rPr>
              <a:t>, hvilke oppgaver som </a:t>
            </a:r>
            <a:r>
              <a:rPr lang="nb-NO" sz="3100" i="1" dirty="0">
                <a:solidFill>
                  <a:srgbClr val="FF0000"/>
                </a:solidFill>
                <a:latin typeface="Calibri"/>
              </a:rPr>
              <a:t>bør prioriteres</a:t>
            </a:r>
            <a:r>
              <a:rPr lang="nb-NO" sz="3100" dirty="0">
                <a:latin typeface="Calibri"/>
              </a:rPr>
              <a:t>, koordinering med andre, og </a:t>
            </a:r>
            <a:r>
              <a:rPr lang="nb-NO" sz="3100" i="1" dirty="0">
                <a:solidFill>
                  <a:srgbClr val="FF0000"/>
                </a:solidFill>
                <a:latin typeface="Calibri"/>
              </a:rPr>
              <a:t>hva som skal til for å gjøre en god jobb</a:t>
            </a:r>
            <a:r>
              <a:rPr lang="nb-NO" sz="3100" dirty="0">
                <a:latin typeface="Calibri"/>
              </a:rPr>
              <a:t>. Godt samsvar mellom kompetanse og oppgaver.</a:t>
            </a:r>
          </a:p>
          <a:p>
            <a:endParaRPr lang="nb-NO" sz="3100" b="1" dirty="0">
              <a:latin typeface="Calibri"/>
            </a:endParaRPr>
          </a:p>
          <a:p>
            <a:r>
              <a:rPr lang="nb-NO" sz="3100" b="1" dirty="0">
                <a:latin typeface="Calibri"/>
              </a:rPr>
              <a:t>Leders ansvar </a:t>
            </a:r>
            <a:r>
              <a:rPr lang="nb-NO" sz="3100" b="1" dirty="0">
                <a:solidFill>
                  <a:srgbClr val="FF0000"/>
                </a:solidFill>
                <a:latin typeface="Calibri"/>
              </a:rPr>
              <a:t>å kommunisere </a:t>
            </a:r>
            <a:r>
              <a:rPr lang="nb-NO" sz="3100" b="1" dirty="0">
                <a:latin typeface="Calibri"/>
              </a:rPr>
              <a:t>forventninger til rolle/medarbeider. </a:t>
            </a:r>
            <a:endParaRPr lang="nb-NO" sz="3100" dirty="0">
              <a:latin typeface="Calibri"/>
            </a:endParaRPr>
          </a:p>
          <a:p>
            <a:endParaRPr lang="nb-NO" sz="3100" b="1" dirty="0">
              <a:latin typeface="Calibri"/>
            </a:endParaRPr>
          </a:p>
          <a:p>
            <a:r>
              <a:rPr lang="nb-NO" sz="3100" b="1" dirty="0">
                <a:latin typeface="Calibri"/>
              </a:rPr>
              <a:t>Avgjørende for</a:t>
            </a:r>
            <a:r>
              <a:rPr lang="nb-NO" sz="3100" dirty="0">
                <a:latin typeface="Calibri"/>
              </a:rPr>
              <a:t>: Bruk av kompetanse, fleksibilitetsvilje – og </a:t>
            </a:r>
            <a:r>
              <a:rPr lang="nb-NO" sz="3100" dirty="0">
                <a:solidFill>
                  <a:srgbClr val="FF0000"/>
                </a:solidFill>
                <a:latin typeface="Calibri"/>
              </a:rPr>
              <a:t>opplevd mestring.</a:t>
            </a:r>
          </a:p>
          <a:p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0000536" y="602795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Linda Lai, 2015</a:t>
            </a:r>
          </a:p>
        </p:txBody>
      </p:sp>
      <p:pic>
        <p:nvPicPr>
          <p:cNvPr id="7" name="Bilde 6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4705EC11-1430-43C5-A42F-4CD6A575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837" y="0"/>
            <a:ext cx="2870869" cy="2116658"/>
          </a:xfrm>
          <a:prstGeom prst="rect">
            <a:avLst/>
          </a:prstGeom>
        </p:spPr>
      </p:pic>
      <p:sp>
        <p:nvSpPr>
          <p:cNvPr id="4" name="Tankeboble: sky 3">
            <a:extLst>
              <a:ext uri="{FF2B5EF4-FFF2-40B4-BE49-F238E27FC236}">
                <a16:creationId xmlns:a16="http://schemas.microsoft.com/office/drawing/2014/main" id="{41F7BF89-C3B1-46EA-8EF1-6E2FEA7F1887}"/>
              </a:ext>
            </a:extLst>
          </p:cNvPr>
          <p:cNvSpPr/>
          <p:nvPr/>
        </p:nvSpPr>
        <p:spPr>
          <a:xfrm>
            <a:off x="5913120" y="20202"/>
            <a:ext cx="3191837" cy="2407920"/>
          </a:xfrm>
          <a:prstGeom prst="cloudCallout">
            <a:avLst>
              <a:gd name="adj1" fmla="val 68244"/>
              <a:gd name="adj2" fmla="val -2892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Hva tenker du er din </a:t>
            </a:r>
            <a:r>
              <a:rPr lang="nb-NO" i="1" dirty="0"/>
              <a:t>viktigste rolle </a:t>
            </a:r>
            <a:r>
              <a:rPr lang="nb-NO" dirty="0"/>
              <a:t>for at dere lykkes best mulig med 10-FAKTOR arbeidet?</a:t>
            </a:r>
          </a:p>
        </p:txBody>
      </p:sp>
    </p:spTree>
    <p:extLst>
      <p:ext uri="{BB962C8B-B14F-4D97-AF65-F5344CB8AC3E}">
        <p14:creationId xmlns:p14="http://schemas.microsoft.com/office/powerpoint/2010/main" val="103923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3C03B1D-6F26-03AB-898E-73A76CED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798" y="249148"/>
            <a:ext cx="4233054" cy="6477856"/>
          </a:xfrm>
          <a:prstGeom prst="rect">
            <a:avLst/>
          </a:prstGeom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6436B7A9-DD94-C16F-44FF-565AE8856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5" r="4562"/>
          <a:stretch/>
        </p:blipFill>
        <p:spPr>
          <a:xfrm rot="5400000">
            <a:off x="-15803" y="1672401"/>
            <a:ext cx="4799950" cy="3242851"/>
          </a:xfrm>
          <a:prstGeom prst="rect">
            <a:avLst/>
          </a:prstGeom>
        </p:spPr>
      </p:pic>
      <p:sp>
        <p:nvSpPr>
          <p:cNvPr id="11" name="Snakkeboble: rektangel 10">
            <a:extLst>
              <a:ext uri="{FF2B5EF4-FFF2-40B4-BE49-F238E27FC236}">
                <a16:creationId xmlns:a16="http://schemas.microsoft.com/office/drawing/2014/main" id="{BDA71290-0A8F-99A4-5359-05B4EA5101CA}"/>
              </a:ext>
            </a:extLst>
          </p:cNvPr>
          <p:cNvSpPr/>
          <p:nvPr/>
        </p:nvSpPr>
        <p:spPr>
          <a:xfrm>
            <a:off x="6446288" y="249148"/>
            <a:ext cx="4982966" cy="6359704"/>
          </a:xfrm>
          <a:prstGeom prst="wedgeRectCallout">
            <a:avLst>
              <a:gd name="adj1" fmla="val -104751"/>
              <a:gd name="adj2" fmla="val -16983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0CA1753-0B57-6703-52DE-486C38331B04}"/>
              </a:ext>
            </a:extLst>
          </p:cNvPr>
          <p:cNvSpPr txBox="1"/>
          <p:nvPr/>
        </p:nvSpPr>
        <p:spPr>
          <a:xfrm>
            <a:off x="4525368" y="2095929"/>
            <a:ext cx="244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FF6600"/>
                </a:solidFill>
              </a:rPr>
              <a:t>VIKTIGE ROLLER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344BD19-24A2-F8F8-A415-D8CB0E5B8684}"/>
              </a:ext>
            </a:extLst>
          </p:cNvPr>
          <p:cNvSpPr txBox="1"/>
          <p:nvPr/>
        </p:nvSpPr>
        <p:spPr>
          <a:xfrm>
            <a:off x="6626831" y="2969231"/>
            <a:ext cx="2919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S</a:t>
            </a:r>
          </a:p>
          <a:p>
            <a:pPr algn="ctr"/>
            <a:r>
              <a:rPr lang="nb-NO" b="1" dirty="0"/>
              <a:t>A</a:t>
            </a:r>
          </a:p>
          <a:p>
            <a:pPr algn="ctr"/>
            <a:r>
              <a:rPr lang="nb-NO" b="1" dirty="0"/>
              <a:t>M</a:t>
            </a:r>
          </a:p>
          <a:p>
            <a:pPr algn="ctr"/>
            <a:r>
              <a:rPr lang="nb-NO" b="1" dirty="0"/>
              <a:t>M</a:t>
            </a:r>
          </a:p>
          <a:p>
            <a:pPr algn="ctr"/>
            <a:r>
              <a:rPr lang="nb-NO" b="1" dirty="0"/>
              <a:t>E</a:t>
            </a:r>
          </a:p>
          <a:p>
            <a:pPr algn="ctr"/>
            <a:r>
              <a:rPr lang="nb-NO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3442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3732AA-4C60-49A9-AFB5-87A6F47D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33" y="-4011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Informasjon, intensjon og involvering</a:t>
            </a:r>
            <a:br>
              <a:rPr lang="nb-NO" dirty="0"/>
            </a:br>
            <a:r>
              <a:rPr lang="nb-NO" sz="2000" dirty="0"/>
              <a:t>-</a:t>
            </a:r>
            <a:r>
              <a:rPr lang="nb-NO" sz="2000" b="1" dirty="0"/>
              <a:t>Den helhetlige prosessen for å realisere potensialet med 10-FAKTOR som utviklingsverktøy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C2B7DC-FDBB-4E33-98DB-164679E27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233" y="1850458"/>
            <a:ext cx="570131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/>
              <a:t>Informasjon: FORKLAR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Hva</a:t>
            </a:r>
            <a:r>
              <a:rPr lang="nb-NO" sz="2400"/>
              <a:t> er 10-FAKTOR?</a:t>
            </a:r>
          </a:p>
          <a:p>
            <a:endParaRPr lang="nb-NO"/>
          </a:p>
          <a:p>
            <a:pPr marL="0" indent="0">
              <a:buNone/>
            </a:pPr>
            <a:r>
              <a:rPr lang="nb-NO" b="1"/>
              <a:t>Intensjon: GI MENING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Hvorfor</a:t>
            </a:r>
            <a:r>
              <a:rPr lang="nb-NO" sz="2400"/>
              <a:t> skal vi jobbe med 10-FAKTOR?</a:t>
            </a:r>
          </a:p>
          <a:p>
            <a:endParaRPr lang="nb-NO"/>
          </a:p>
          <a:p>
            <a:pPr marL="0" indent="0">
              <a:buNone/>
            </a:pPr>
            <a:r>
              <a:rPr lang="nb-NO" b="1"/>
              <a:t>Involvering: INVOLVER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Hvordan</a:t>
            </a:r>
            <a:r>
              <a:rPr lang="nb-NO" sz="2400"/>
              <a:t> skal vi jobbe med 10-FAKTOR?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B59824A-252B-431E-BCD7-ED4ECD1F3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70" y="2105534"/>
            <a:ext cx="5372063" cy="4525963"/>
          </a:xfrm>
          <a:prstGeom prst="rect">
            <a:avLst/>
          </a:prstGeom>
          <a:noFill/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AD189CB-2256-4232-B251-0ABE1C6E9684}"/>
              </a:ext>
            </a:extLst>
          </p:cNvPr>
          <p:cNvSpPr/>
          <p:nvPr/>
        </p:nvSpPr>
        <p:spPr>
          <a:xfrm>
            <a:off x="8867355" y="2780195"/>
            <a:ext cx="1276489" cy="52126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ankeboble: sky 5">
            <a:extLst>
              <a:ext uri="{FF2B5EF4-FFF2-40B4-BE49-F238E27FC236}">
                <a16:creationId xmlns:a16="http://schemas.microsoft.com/office/drawing/2014/main" id="{94C5AE6F-1F8D-CACB-B458-A77A98287AC8}"/>
              </a:ext>
            </a:extLst>
          </p:cNvPr>
          <p:cNvSpPr/>
          <p:nvPr/>
        </p:nvSpPr>
        <p:spPr>
          <a:xfrm>
            <a:off x="9094176" y="1054137"/>
            <a:ext cx="3097824" cy="1726058"/>
          </a:xfrm>
          <a:prstGeom prst="cloudCallout">
            <a:avLst>
              <a:gd name="adj1" fmla="val -40724"/>
              <a:gd name="adj2" fmla="val 448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Tenk på sammenhenger og systemisk perspektiv.</a:t>
            </a:r>
          </a:p>
          <a:p>
            <a:pPr algn="ctr"/>
            <a:r>
              <a:rPr lang="nb-NO" i="1" dirty="0">
                <a:solidFill>
                  <a:srgbClr val="FFFF00"/>
                </a:solidFill>
              </a:rPr>
              <a:t>#gimening</a:t>
            </a:r>
          </a:p>
        </p:txBody>
      </p:sp>
      <p:sp>
        <p:nvSpPr>
          <p:cNvPr id="7" name="Tankeboble: sky 6">
            <a:extLst>
              <a:ext uri="{FF2B5EF4-FFF2-40B4-BE49-F238E27FC236}">
                <a16:creationId xmlns:a16="http://schemas.microsoft.com/office/drawing/2014/main" id="{F02C323F-E6A6-3C79-CCB0-3451C905CC33}"/>
              </a:ext>
            </a:extLst>
          </p:cNvPr>
          <p:cNvSpPr/>
          <p:nvPr/>
        </p:nvSpPr>
        <p:spPr>
          <a:xfrm>
            <a:off x="10102833" y="3111511"/>
            <a:ext cx="2032000" cy="634977"/>
          </a:xfrm>
          <a:prstGeom prst="cloudCallout">
            <a:avLst>
              <a:gd name="adj1" fmla="val -61080"/>
              <a:gd name="adj2" fmla="val -23705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Hva er din </a:t>
            </a:r>
            <a:r>
              <a:rPr lang="nb-NO" b="1" i="1" dirty="0"/>
              <a:t>rolle</a:t>
            </a:r>
            <a:r>
              <a:rPr lang="nb-NO" dirty="0"/>
              <a:t> her?</a:t>
            </a:r>
          </a:p>
        </p:txBody>
      </p:sp>
    </p:spTree>
    <p:extLst>
      <p:ext uri="{BB962C8B-B14F-4D97-AF65-F5344CB8AC3E}">
        <p14:creationId xmlns:p14="http://schemas.microsoft.com/office/powerpoint/2010/main" val="26835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EEEF356-5813-44B7-9FB4-36D2B9E8A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85219" y="4348914"/>
            <a:ext cx="1915777" cy="2419350"/>
          </a:xfrm>
          <a:prstGeom prst="rect">
            <a:avLst/>
          </a:prstGeom>
        </p:spPr>
      </p:pic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32E6317E-90A2-4F7B-86F4-9088B80C21BD}"/>
              </a:ext>
            </a:extLst>
          </p:cNvPr>
          <p:cNvSpPr/>
          <p:nvPr/>
        </p:nvSpPr>
        <p:spPr>
          <a:xfrm>
            <a:off x="361950" y="571500"/>
            <a:ext cx="11290300" cy="3352800"/>
          </a:xfrm>
          <a:prstGeom prst="wedgeRoundRectCallout">
            <a:avLst>
              <a:gd name="adj1" fmla="val 39311"/>
              <a:gd name="adj2" fmla="val 82755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600"/>
              <a:t>FØLG OPP!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65042CB-BFBC-4912-BE12-F96FAB64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228" y="4686300"/>
            <a:ext cx="63436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8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0EC2A24-A4F1-5433-0072-4F249102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165" y="1119627"/>
            <a:ext cx="5372063" cy="4525963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F8AEB13-CBFD-426D-B21F-E39784A6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" y="4411106"/>
            <a:ext cx="1242585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 rot="579743">
            <a:off x="3601437" y="3598764"/>
            <a:ext cx="1602900" cy="647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2838" y="-101964"/>
            <a:ext cx="9966651" cy="1285069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/>
              <a:t>Den helhetlige prosessen for å realisere potensialet med </a:t>
            </a:r>
            <a:br>
              <a:rPr lang="nb-NO" sz="2800" b="1" dirty="0"/>
            </a:br>
            <a:r>
              <a:rPr lang="nb-NO" sz="2800" b="1" dirty="0"/>
              <a:t>10-FAKTOR som utviklingsverktøy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571869" y="5838848"/>
            <a:ext cx="97663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b="1" dirty="0"/>
              <a:t>Alle: </a:t>
            </a:r>
            <a:r>
              <a:rPr lang="nb-NO" dirty="0"/>
              <a:t>Felles ansvar for å realisere tiltak i praksis – «gjøre»</a:t>
            </a:r>
          </a:p>
          <a:p>
            <a:endParaRPr lang="nb-NO" dirty="0"/>
          </a:p>
          <a:p>
            <a:r>
              <a:rPr lang="nb-NO" b="1" i="1" dirty="0"/>
              <a:t>Leder, tillitsvalgt, verneombud: </a:t>
            </a:r>
            <a:r>
              <a:rPr lang="nb-NO" dirty="0"/>
              <a:t>Hovedansvar </a:t>
            </a:r>
            <a:r>
              <a:rPr lang="nb-NO" b="1" i="1" dirty="0">
                <a:solidFill>
                  <a:srgbClr val="FF0000"/>
                </a:solidFill>
              </a:rPr>
              <a:t>sammen</a:t>
            </a:r>
            <a:r>
              <a:rPr lang="nb-NO" dirty="0"/>
              <a:t> for å følge opp og etterspørre ønsket praksis</a:t>
            </a:r>
          </a:p>
        </p:txBody>
      </p:sp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6071C430-BAD9-4CFC-8757-6C0266BA453E}"/>
              </a:ext>
            </a:extLst>
          </p:cNvPr>
          <p:cNvSpPr/>
          <p:nvPr/>
        </p:nvSpPr>
        <p:spPr>
          <a:xfrm>
            <a:off x="223521" y="558800"/>
            <a:ext cx="2971644" cy="2823809"/>
          </a:xfrm>
          <a:prstGeom prst="wedgeEllipseCallout">
            <a:avLst>
              <a:gd name="adj1" fmla="val -23284"/>
              <a:gd name="adj2" fmla="val 98008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Jakt på </a:t>
            </a:r>
            <a:r>
              <a:rPr lang="nb-NO" sz="2000" b="1" i="1" dirty="0"/>
              <a:t>læringsutbytte </a:t>
            </a:r>
            <a:r>
              <a:rPr lang="nb-NO" dirty="0"/>
              <a:t>både underveis og fra tidligere 10-FAKTOR-prosesser! </a:t>
            </a:r>
          </a:p>
          <a:p>
            <a:pPr algn="ctr"/>
            <a:r>
              <a:rPr lang="nb-NO" i="1" dirty="0"/>
              <a:t>#learningbydewey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BF08DAD-D6B8-4E3F-91F0-AA9F78A46BC8}"/>
              </a:ext>
            </a:extLst>
          </p:cNvPr>
          <p:cNvSpPr/>
          <p:nvPr/>
        </p:nvSpPr>
        <p:spPr>
          <a:xfrm rot="1134959">
            <a:off x="3833798" y="1619463"/>
            <a:ext cx="1572612" cy="287095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B782A5C-819F-4C85-B8D8-3382638BD1CF}"/>
              </a:ext>
            </a:extLst>
          </p:cNvPr>
          <p:cNvSpPr txBox="1"/>
          <p:nvPr/>
        </p:nvSpPr>
        <p:spPr>
          <a:xfrm>
            <a:off x="4114800" y="2153920"/>
            <a:ext cx="144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Refleksjon</a:t>
            </a:r>
          </a:p>
        </p:txBody>
      </p:sp>
    </p:spTree>
    <p:extLst>
      <p:ext uri="{BB962C8B-B14F-4D97-AF65-F5344CB8AC3E}">
        <p14:creationId xmlns:p14="http://schemas.microsoft.com/office/powerpoint/2010/main" val="19457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183083-4596-42A0-AFD8-F77985FA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5" y="149190"/>
            <a:ext cx="10957030" cy="1285069"/>
          </a:xfrm>
        </p:spPr>
        <p:txBody>
          <a:bodyPr>
            <a:normAutofit/>
          </a:bodyPr>
          <a:lstStyle/>
          <a:p>
            <a:r>
              <a:rPr lang="nb-NO" sz="5400" b="1"/>
              <a:t>«Learning by </a:t>
            </a:r>
            <a:r>
              <a:rPr lang="nb-NO" sz="5400" b="1" err="1"/>
              <a:t>doing</a:t>
            </a:r>
            <a:r>
              <a:rPr lang="nb-NO" sz="5400" b="1"/>
              <a:t>  </a:t>
            </a:r>
            <a:br>
              <a:rPr lang="nb-NO" sz="5400" b="1"/>
            </a:br>
            <a:r>
              <a:rPr lang="nb-NO" sz="2000"/>
              <a:t>-</a:t>
            </a:r>
            <a:r>
              <a:rPr lang="nb-NO" sz="2000" err="1"/>
              <a:t>Dewey</a:t>
            </a:r>
            <a:r>
              <a:rPr lang="nb-NO" sz="2000"/>
              <a:t>-</a:t>
            </a:r>
          </a:p>
        </p:txBody>
      </p:sp>
      <p:pic>
        <p:nvPicPr>
          <p:cNvPr id="2050" name="Picture 2" descr="thinking brain clip art - Clip Art Library">
            <a:extLst>
              <a:ext uri="{FF2B5EF4-FFF2-40B4-BE49-F238E27FC236}">
                <a16:creationId xmlns:a16="http://schemas.microsoft.com/office/drawing/2014/main" id="{EE6303AD-C722-42A7-B8E6-6CB59D51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407" y="4358724"/>
            <a:ext cx="2281778" cy="21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7E31B6D-14E7-4C48-B185-9F6637FC8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32" y="1550802"/>
            <a:ext cx="8219323" cy="3756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0AC4A8F-C83C-4B18-9F54-193585B0A551}"/>
              </a:ext>
            </a:extLst>
          </p:cNvPr>
          <p:cNvSpPr txBox="1"/>
          <p:nvPr/>
        </p:nvSpPr>
        <p:spPr>
          <a:xfrm>
            <a:off x="6286148" y="214128"/>
            <a:ext cx="543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/>
              <a:t>– </a:t>
            </a:r>
            <a:r>
              <a:rPr lang="nb-NO" sz="4800" b="1" i="1"/>
              <a:t>and </a:t>
            </a:r>
            <a:r>
              <a:rPr lang="nb-NO" sz="4800" b="1" i="1" err="1">
                <a:solidFill>
                  <a:srgbClr val="FF9966"/>
                </a:solidFill>
              </a:rPr>
              <a:t>reflection</a:t>
            </a:r>
            <a:r>
              <a:rPr lang="nb-NO" sz="4800" b="1"/>
              <a:t>»</a:t>
            </a:r>
            <a:br>
              <a:rPr lang="nb-NO" sz="4800" b="1"/>
            </a:br>
            <a:endParaRPr lang="nb-NO" sz="4800"/>
          </a:p>
        </p:txBody>
      </p:sp>
      <p:sp>
        <p:nvSpPr>
          <p:cNvPr id="4" name="Tankeboble: sky 3">
            <a:extLst>
              <a:ext uri="{FF2B5EF4-FFF2-40B4-BE49-F238E27FC236}">
                <a16:creationId xmlns:a16="http://schemas.microsoft.com/office/drawing/2014/main" id="{017A471C-BC65-4C23-95B9-F5C973207E62}"/>
              </a:ext>
            </a:extLst>
          </p:cNvPr>
          <p:cNvSpPr/>
          <p:nvPr/>
        </p:nvSpPr>
        <p:spPr>
          <a:xfrm>
            <a:off x="2677099" y="5423740"/>
            <a:ext cx="5783855" cy="992219"/>
          </a:xfrm>
          <a:prstGeom prst="cloudCallout">
            <a:avLst>
              <a:gd name="adj1" fmla="val 68881"/>
              <a:gd name="adj2" fmla="val -15223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Learning by </a:t>
            </a:r>
            <a:r>
              <a:rPr lang="nb-NO" sz="2800" dirty="0" err="1"/>
              <a:t>Dewey</a:t>
            </a:r>
            <a:r>
              <a:rPr lang="nb-NO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BD7595-597D-4A0A-A709-9F3A6DE0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b="1" i="0" kern="1200" cap="none" baseline="0"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rPr>
              <a:t>Se opp for fallgruver!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E635EED-6C34-466E-BEF8-EFF8E0E50F69}"/>
              </a:ext>
            </a:extLst>
          </p:cNvPr>
          <p:cNvSpPr txBox="1"/>
          <p:nvPr/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800" b="1">
                <a:solidFill>
                  <a:srgbClr val="0B2B5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Rolleklarhet: </a:t>
            </a:r>
            <a:r>
              <a:rPr lang="nb-NO" sz="2800">
                <a:solidFill>
                  <a:srgbClr val="0B2B5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Hvem har ansvar for hva i de ulike fasene?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B2B5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Hva betyr ansvaret i praksis?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2800">
              <a:solidFill>
                <a:srgbClr val="0B2B5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800" b="1">
                <a:solidFill>
                  <a:srgbClr val="0B2B5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Sikkerhetsnett: </a:t>
            </a:r>
            <a:r>
              <a:rPr lang="nb-NO" sz="2800">
                <a:solidFill>
                  <a:srgbClr val="0B2B5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Hva skjer hvis den som har hovedansvar blir syk, slutter eller får mange nye oppgaver?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2800">
              <a:solidFill>
                <a:srgbClr val="0B2B5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098" name="Picture 2" descr="fallgruve - SVOSJ MEDIA">
            <a:extLst>
              <a:ext uri="{FF2B5EF4-FFF2-40B4-BE49-F238E27FC236}">
                <a16:creationId xmlns:a16="http://schemas.microsoft.com/office/drawing/2014/main" id="{213C83FC-C2E2-49D0-8D0C-EDFD996D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0655" y="1299412"/>
            <a:ext cx="5532094" cy="48267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33B86F7-B4DE-4F7F-9FD2-DAD029D6E853}"/>
              </a:ext>
            </a:extLst>
          </p:cNvPr>
          <p:cNvSpPr txBox="1"/>
          <p:nvPr/>
        </p:nvSpPr>
        <p:spPr>
          <a:xfrm>
            <a:off x="9230855" y="6126164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00"/>
              <a:t>SVOSJ MEDIA</a:t>
            </a:r>
          </a:p>
        </p:txBody>
      </p:sp>
    </p:spTree>
    <p:extLst>
      <p:ext uri="{BB962C8B-B14F-4D97-AF65-F5344CB8AC3E}">
        <p14:creationId xmlns:p14="http://schemas.microsoft.com/office/powerpoint/2010/main" val="2801060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B04F1A-307A-BF20-2648-B064E18A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17" y="157882"/>
            <a:ext cx="9966651" cy="660723"/>
          </a:xfrm>
        </p:spPr>
        <p:txBody>
          <a:bodyPr>
            <a:normAutofit fontScale="90000"/>
          </a:bodyPr>
          <a:lstStyle/>
          <a:p>
            <a:r>
              <a:rPr lang="nb-NO"/>
              <a:t>Nøkkelstikkord i 10-FAKTOR arbeidet</a:t>
            </a:r>
          </a:p>
        </p:txBody>
      </p:sp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044E939A-C1B1-C034-436A-0FD6B5034F2C}"/>
              </a:ext>
            </a:extLst>
          </p:cNvPr>
          <p:cNvSpPr/>
          <p:nvPr/>
        </p:nvSpPr>
        <p:spPr>
          <a:xfrm>
            <a:off x="851417" y="979161"/>
            <a:ext cx="5322960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 dirty="0"/>
              <a:t>Forklar</a:t>
            </a:r>
          </a:p>
        </p:txBody>
      </p:sp>
      <p:sp>
        <p:nvSpPr>
          <p:cNvPr id="5" name="Snakkeboble: rektangel med avrundede hjørner 4">
            <a:extLst>
              <a:ext uri="{FF2B5EF4-FFF2-40B4-BE49-F238E27FC236}">
                <a16:creationId xmlns:a16="http://schemas.microsoft.com/office/drawing/2014/main" id="{913985A6-8F27-9959-B4ED-01F7A3423434}"/>
              </a:ext>
            </a:extLst>
          </p:cNvPr>
          <p:cNvSpPr/>
          <p:nvPr/>
        </p:nvSpPr>
        <p:spPr>
          <a:xfrm>
            <a:off x="851417" y="2725623"/>
            <a:ext cx="5322960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Gi mening</a:t>
            </a:r>
          </a:p>
        </p:txBody>
      </p:sp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B35014F9-76B5-215E-3EBF-26556ED6F509}"/>
              </a:ext>
            </a:extLst>
          </p:cNvPr>
          <p:cNvSpPr/>
          <p:nvPr/>
        </p:nvSpPr>
        <p:spPr>
          <a:xfrm>
            <a:off x="851417" y="4472085"/>
            <a:ext cx="5322960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Involver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9AB5550-BDD6-61BC-F8CD-0BFCA240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80"/>
          <a:stretch/>
        </p:blipFill>
        <p:spPr>
          <a:xfrm>
            <a:off x="7727368" y="805937"/>
            <a:ext cx="3090700" cy="5049320"/>
          </a:xfrm>
          <a:prstGeom prst="rect">
            <a:avLst/>
          </a:prstGeom>
        </p:spPr>
      </p:pic>
      <p:sp>
        <p:nvSpPr>
          <p:cNvPr id="3" name="Snakkeboble: rektangel med avrundede hjørner 2">
            <a:extLst>
              <a:ext uri="{FF2B5EF4-FFF2-40B4-BE49-F238E27FC236}">
                <a16:creationId xmlns:a16="http://schemas.microsoft.com/office/drawing/2014/main" id="{C9307935-3AEA-F5D8-0068-1587737DB907}"/>
              </a:ext>
            </a:extLst>
          </p:cNvPr>
          <p:cNvSpPr/>
          <p:nvPr/>
        </p:nvSpPr>
        <p:spPr>
          <a:xfrm>
            <a:off x="6660147" y="5423363"/>
            <a:ext cx="4843876" cy="1285069"/>
          </a:xfrm>
          <a:prstGeom prst="wedgeRoundRectCallout">
            <a:avLst>
              <a:gd name="adj1" fmla="val -5563"/>
              <a:gd name="adj2" fmla="val -283791"/>
              <a:gd name="adj3" fmla="val 16667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Følg opp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225C9FE8-B316-14C5-373F-349ECE9B01DE}"/>
              </a:ext>
            </a:extLst>
          </p:cNvPr>
          <p:cNvSpPr/>
          <p:nvPr/>
        </p:nvSpPr>
        <p:spPr>
          <a:xfrm>
            <a:off x="8809703" y="1"/>
            <a:ext cx="3274142" cy="1502854"/>
          </a:xfrm>
          <a:prstGeom prst="cloudCallout">
            <a:avLst>
              <a:gd name="adj1" fmla="val -36103"/>
              <a:gd name="adj2" fmla="val 54084"/>
            </a:avLst>
          </a:prstGeom>
          <a:solidFill>
            <a:schemeClr val="accent5"/>
          </a:solidFill>
          <a:ln w="28575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Hva har dette med </a:t>
            </a:r>
            <a:r>
              <a:rPr lang="nb-NO" b="1" i="1" dirty="0"/>
              <a:t>mestringsorientert ledelse og min rolle </a:t>
            </a:r>
            <a:r>
              <a:rPr lang="nb-NO" dirty="0"/>
              <a:t>å gjøre?</a:t>
            </a:r>
          </a:p>
        </p:txBody>
      </p:sp>
    </p:spTree>
    <p:extLst>
      <p:ext uri="{BB962C8B-B14F-4D97-AF65-F5344CB8AC3E}">
        <p14:creationId xmlns:p14="http://schemas.microsoft.com/office/powerpoint/2010/main" val="26465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0D1049-A442-407B-8C39-603029464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n-NO" sz="5400" b="1"/>
            </a:br>
            <a:endParaRPr lang="nb-NO" sz="5400" b="1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7F08ED-B238-4D18-B35C-EE13EB773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5974" y="4967197"/>
            <a:ext cx="11071705" cy="1019942"/>
          </a:xfrm>
        </p:spPr>
        <p:txBody>
          <a:bodyPr>
            <a:normAutofit fontScale="40000" lnSpcReduction="20000"/>
          </a:bodyPr>
          <a:lstStyle/>
          <a:p>
            <a:r>
              <a:rPr lang="nb-NO" sz="8600" b="1" dirty="0">
                <a:solidFill>
                  <a:srgbClr val="002060"/>
                </a:solidFill>
              </a:rPr>
              <a:t>Del 1: </a:t>
            </a:r>
            <a:r>
              <a:rPr lang="nb-NO" sz="7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</a:t>
            </a:r>
            <a:r>
              <a:rPr lang="nb-NO" sz="7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det? </a:t>
            </a:r>
            <a:r>
              <a:rPr lang="nb-NO" sz="7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Hvorfor </a:t>
            </a:r>
            <a:r>
              <a:rPr lang="nb-NO" sz="7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virker det? </a:t>
            </a:r>
            <a:r>
              <a:rPr lang="nb-NO" sz="7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</a:t>
            </a:r>
            <a:r>
              <a:rPr lang="nb-NO" sz="7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kan det se ut i praksis?</a:t>
            </a:r>
            <a:br>
              <a:rPr lang="nb-NO" sz="7000" b="1" dirty="0">
                <a:solidFill>
                  <a:srgbClr val="002060"/>
                </a:solidFill>
              </a:rPr>
            </a:br>
            <a:endParaRPr lang="nb-NO" dirty="0">
              <a:solidFill>
                <a:srgbClr val="002060"/>
              </a:solidFill>
            </a:endParaRPr>
          </a:p>
        </p:txBody>
      </p:sp>
      <p:pic>
        <p:nvPicPr>
          <p:cNvPr id="5122" name="Picture 2" descr="Clipart Computer Training">
            <a:extLst>
              <a:ext uri="{FF2B5EF4-FFF2-40B4-BE49-F238E27FC236}">
                <a16:creationId xmlns:a16="http://schemas.microsoft.com/office/drawing/2014/main" id="{908CE313-313B-470A-A5EC-0E17937A0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-65969"/>
            <a:ext cx="8696325" cy="4904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47173B7-3B14-4654-A224-F50E523502F9}"/>
              </a:ext>
            </a:extLst>
          </p:cNvPr>
          <p:cNvSpPr txBox="1"/>
          <p:nvPr/>
        </p:nvSpPr>
        <p:spPr>
          <a:xfrm>
            <a:off x="6095999" y="538764"/>
            <a:ext cx="3442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Hva, </a:t>
            </a:r>
          </a:p>
          <a:p>
            <a:pPr algn="ctr"/>
            <a:r>
              <a:rPr lang="nb-NO" sz="2400" dirty="0"/>
              <a:t>hvorfor, </a:t>
            </a:r>
          </a:p>
          <a:p>
            <a:pPr algn="ctr"/>
            <a:r>
              <a:rPr lang="nb-NO" sz="2400" dirty="0"/>
              <a:t>hvordan? </a:t>
            </a:r>
          </a:p>
        </p:txBody>
      </p:sp>
      <p:pic>
        <p:nvPicPr>
          <p:cNvPr id="3" name="Picture 2" descr="👁️ Blinking Eye - Royalty-Free GIF - Animated Clipart - Free PNG - Free  Clip Art">
            <a:extLst>
              <a:ext uri="{FF2B5EF4-FFF2-40B4-BE49-F238E27FC236}">
                <a16:creationId xmlns:a16="http://schemas.microsoft.com/office/drawing/2014/main" id="{79F3A460-DABB-4C56-A9C6-7332FE180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44" y="1649282"/>
            <a:ext cx="5588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83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5DE792D-9ED6-4089-BBA3-8AA28BE1C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53" y="5359967"/>
            <a:ext cx="1805447" cy="149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2974" y="-97447"/>
            <a:ext cx="9966651" cy="1285069"/>
          </a:xfrm>
        </p:spPr>
        <p:txBody>
          <a:bodyPr>
            <a:normAutofit/>
          </a:bodyPr>
          <a:lstStyle/>
          <a:p>
            <a:pPr algn="ctr"/>
            <a:r>
              <a:rPr lang="nb-NO" sz="6600" b="1"/>
              <a:t>Planlegging av prosess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quarter" idx="10"/>
          </p:nvPr>
        </p:nvSpPr>
        <p:spPr>
          <a:xfrm>
            <a:off x="1112674" y="1418087"/>
            <a:ext cx="10977726" cy="5021424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11200" b="1"/>
              <a:t>Ved planleggingsprosess, </a:t>
            </a:r>
            <a:r>
              <a:rPr lang="nb-NO" sz="11200"/>
              <a:t>tenk gjennom bl.a.: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500"/>
          </a:p>
          <a:p>
            <a:pPr marL="857250" indent="-8572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b-NO" sz="5600"/>
              <a:t>Hvordan vil dere jobbe for å sikre god </a:t>
            </a:r>
            <a:r>
              <a:rPr lang="nb-NO" sz="5600" b="1" i="1">
                <a:solidFill>
                  <a:srgbClr val="00B050"/>
                </a:solidFill>
              </a:rPr>
              <a:t>informasjonsflyt</a:t>
            </a:r>
            <a:r>
              <a:rPr lang="nb-NO" sz="5600"/>
              <a:t> gjennom prosess før, under og etter?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b-NO" sz="5600"/>
              <a:t>Eks. hvem svarer </a:t>
            </a:r>
            <a:r>
              <a:rPr lang="nb-NO" sz="5600" err="1"/>
              <a:t>ift</a:t>
            </a:r>
            <a:r>
              <a:rPr lang="nb-NO" sz="5600"/>
              <a:t>. hvem – tydelig kommunisert ut</a:t>
            </a:r>
          </a:p>
          <a:p>
            <a:pPr marL="857250" indent="-8572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b-NO" sz="5600"/>
              <a:t>Hvordan vil dere jobbe for å </a:t>
            </a:r>
            <a:r>
              <a:rPr lang="nb-NO" sz="5600" b="1" i="1">
                <a:solidFill>
                  <a:srgbClr val="00B050"/>
                </a:solidFill>
              </a:rPr>
              <a:t>forankre</a:t>
            </a:r>
            <a:r>
              <a:rPr lang="nb-NO" sz="5600"/>
              <a:t> undersøkelsen?</a:t>
            </a:r>
          </a:p>
          <a:p>
            <a:pPr marL="857250" indent="-8572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b-NO" sz="5600"/>
              <a:t>Hvordan vil dere jobbe for å sikre </a:t>
            </a:r>
            <a:r>
              <a:rPr lang="nb-NO" sz="5600" b="1" i="1">
                <a:solidFill>
                  <a:srgbClr val="00B050"/>
                </a:solidFill>
              </a:rPr>
              <a:t>felles forståelse for intensjon og bruk </a:t>
            </a:r>
            <a:r>
              <a:rPr lang="nb-NO" sz="5600"/>
              <a:t>av undersøkelsen?</a:t>
            </a:r>
          </a:p>
          <a:p>
            <a:pPr marL="857250" indent="-8572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b-NO" sz="5600"/>
              <a:t>Hvordan vil dere jobbe for å mobilisere til </a:t>
            </a:r>
            <a:r>
              <a:rPr lang="nb-NO" sz="5600" b="1" i="1">
                <a:solidFill>
                  <a:srgbClr val="00B050"/>
                </a:solidFill>
              </a:rPr>
              <a:t>deltakelse</a:t>
            </a:r>
            <a:r>
              <a:rPr lang="nb-NO" sz="5600"/>
              <a:t> blant deres medarbeidere?</a:t>
            </a:r>
          </a:p>
          <a:p>
            <a:pPr marL="857250" indent="-8572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b-NO" sz="5600"/>
              <a:t>Hvordan vil dere jobbe for å sikre god </a:t>
            </a:r>
            <a:r>
              <a:rPr lang="nb-NO" sz="5600" b="1" i="1">
                <a:solidFill>
                  <a:srgbClr val="00B050"/>
                </a:solidFill>
              </a:rPr>
              <a:t>oppfølging</a:t>
            </a:r>
            <a:r>
              <a:rPr lang="nb-NO" sz="5600"/>
              <a:t> av undersøkelsen?</a:t>
            </a:r>
          </a:p>
          <a:p>
            <a:pPr marL="857250" indent="-8572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b-NO" sz="5600"/>
              <a:t>Hvordan vil dere jobbe for å sikre </a:t>
            </a:r>
            <a:r>
              <a:rPr lang="nb-NO" sz="5600" b="1" i="1">
                <a:solidFill>
                  <a:srgbClr val="00B050"/>
                </a:solidFill>
              </a:rPr>
              <a:t>ansvarliggjøring og gjensidige forventninger </a:t>
            </a:r>
            <a:r>
              <a:rPr lang="nb-NO" sz="5600" err="1"/>
              <a:t>ift</a:t>
            </a:r>
            <a:r>
              <a:rPr lang="nb-NO" sz="5600"/>
              <a:t>. de ulike parters roller i undersøkelsen (</a:t>
            </a:r>
            <a:r>
              <a:rPr lang="nb-NO" sz="5600" err="1"/>
              <a:t>før-under-etter</a:t>
            </a:r>
            <a:r>
              <a:rPr lang="nb-NO" sz="5600"/>
              <a:t>)?</a:t>
            </a:r>
          </a:p>
          <a:p>
            <a:pPr marL="0" indent="0">
              <a:buNone/>
            </a:pPr>
            <a:endParaRPr lang="nb-NO">
              <a:solidFill>
                <a:srgbClr val="FF0000"/>
              </a:solidFill>
            </a:endParaRPr>
          </a:p>
        </p:txBody>
      </p:sp>
      <p:pic>
        <p:nvPicPr>
          <p:cNvPr id="4" name="Picture 2" descr="Relatert bild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04" y="119708"/>
            <a:ext cx="175519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nkeboble: sky 4">
            <a:extLst>
              <a:ext uri="{FF2B5EF4-FFF2-40B4-BE49-F238E27FC236}">
                <a16:creationId xmlns:a16="http://schemas.microsoft.com/office/drawing/2014/main" id="{F5139414-17E3-0470-1A21-6DA0545DDEFE}"/>
              </a:ext>
            </a:extLst>
          </p:cNvPr>
          <p:cNvSpPr/>
          <p:nvPr/>
        </p:nvSpPr>
        <p:spPr>
          <a:xfrm>
            <a:off x="1775637" y="5582194"/>
            <a:ext cx="8272130" cy="1087782"/>
          </a:xfrm>
          <a:prstGeom prst="cloudCallout">
            <a:avLst>
              <a:gd name="adj1" fmla="val 60638"/>
              <a:gd name="adj2" fmla="val -394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/>
              <a:t>Sett datoer i kalender - tidlig!</a:t>
            </a:r>
          </a:p>
        </p:txBody>
      </p:sp>
    </p:spTree>
    <p:extLst>
      <p:ext uri="{BB962C8B-B14F-4D97-AF65-F5344CB8AC3E}">
        <p14:creationId xmlns:p14="http://schemas.microsoft.com/office/powerpoint/2010/main" val="4111238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337FDC6-A673-43ED-CEB5-A4A4AD472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42" y="1898088"/>
            <a:ext cx="4869476" cy="4102532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610941E-8518-C9EE-3FED-80944D96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06" y="131756"/>
            <a:ext cx="10545811" cy="1285069"/>
          </a:xfrm>
        </p:spPr>
        <p:txBody>
          <a:bodyPr>
            <a:normAutofit fontScale="90000"/>
          </a:bodyPr>
          <a:lstStyle/>
          <a:p>
            <a:r>
              <a:rPr lang="nb-NO" i="1" dirty="0"/>
              <a:t>Oppfordring</a:t>
            </a:r>
            <a:r>
              <a:rPr lang="nb-NO" dirty="0"/>
              <a:t> </a:t>
            </a:r>
            <a:r>
              <a:rPr lang="nb-NO" sz="4000" dirty="0"/>
              <a:t>til mellomarbeid til undersøkelsen slippes </a:t>
            </a:r>
            <a:r>
              <a:rPr lang="nb-NO" sz="4000" dirty="0">
                <a:latin typeface="Calibri" panose="020F0502020204030204" pitchFamily="34" charset="0"/>
              </a:rPr>
              <a:t>20.november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43A2C75-A8ED-6D04-D626-40E407E7E3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838" y="1983273"/>
            <a:ext cx="6237196" cy="420388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b="1" i="1" dirty="0"/>
              <a:t>Legg til rette for </a:t>
            </a:r>
            <a:r>
              <a:rPr lang="nb-NO" dirty="0"/>
              <a:t>så god forberedelse til 10-FAKTOR-gjennomføring som mulig</a:t>
            </a:r>
          </a:p>
          <a:p>
            <a:pPr marL="1143000" lvl="1" indent="-457200"/>
            <a:r>
              <a:rPr lang="nb-NO" dirty="0"/>
              <a:t>Informasjon - intensjon - involvering</a:t>
            </a:r>
          </a:p>
          <a:p>
            <a:pPr lvl="1" indent="0">
              <a:buNone/>
            </a:pPr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b="1" i="1" dirty="0"/>
              <a:t>Reflekter over </a:t>
            </a:r>
            <a:r>
              <a:rPr lang="nb-NO" dirty="0"/>
              <a:t>hvordan 10-FAKTOR-gjennomføringen fungerte etter planen</a:t>
            </a:r>
          </a:p>
          <a:p>
            <a:pPr marL="1143000" lvl="1" indent="-457200"/>
            <a:r>
              <a:rPr lang="nb-NO" dirty="0"/>
              <a:t>Følg opp - ta en </a:t>
            </a:r>
            <a:r>
              <a:rPr lang="nb-NO" dirty="0" err="1"/>
              <a:t>Dewey</a:t>
            </a:r>
            <a:endParaRPr lang="nb-NO" dirty="0"/>
          </a:p>
          <a:p>
            <a:pPr marL="1143000" lvl="1" indent="-457200"/>
            <a:endParaRPr lang="nb-NO" dirty="0"/>
          </a:p>
          <a:p>
            <a:pPr marL="1143000" lvl="1" indent="-457200"/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AB3849B-28BD-8024-4CB6-B9168DA38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977" y="5516309"/>
            <a:ext cx="1617023" cy="134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547188A-078A-7B66-142E-78D0E5C2D924}"/>
              </a:ext>
            </a:extLst>
          </p:cNvPr>
          <p:cNvSpPr/>
          <p:nvPr/>
        </p:nvSpPr>
        <p:spPr>
          <a:xfrm rot="20321181">
            <a:off x="10266933" y="2192626"/>
            <a:ext cx="1458359" cy="2668644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33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13D170-464A-4379-87C7-87E5DCE915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9375" y="1204141"/>
            <a:ext cx="9966325" cy="3816350"/>
          </a:xfrm>
        </p:spPr>
        <p:txBody>
          <a:bodyPr>
            <a:normAutofit/>
          </a:bodyPr>
          <a:lstStyle/>
          <a:p>
            <a:pPr algn="ctr"/>
            <a:r>
              <a:rPr lang="nb-NO" sz="5400" b="1"/>
              <a:t>Jakt på sammenhenger</a:t>
            </a:r>
          </a:p>
          <a:p>
            <a:pPr algn="ctr"/>
            <a:r>
              <a:rPr lang="nb-NO" sz="5400" b="1"/>
              <a:t>og plasser i verktøykassen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3A03D-502A-4B2C-BED9-40B5E337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008"/>
            <a:ext cx="12192000" cy="59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Et bilde som inneholder utendørs, person, kvinne&#10;&#10;Automatisk generert beskrivelse">
            <a:extLst>
              <a:ext uri="{FF2B5EF4-FFF2-40B4-BE49-F238E27FC236}">
                <a16:creationId xmlns:a16="http://schemas.microsoft.com/office/drawing/2014/main" id="{88962385-D502-4CE4-8E17-EE0707219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84" y="4592544"/>
            <a:ext cx="2518611" cy="1888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ankeboble: sky 6">
            <a:extLst>
              <a:ext uri="{FF2B5EF4-FFF2-40B4-BE49-F238E27FC236}">
                <a16:creationId xmlns:a16="http://schemas.microsoft.com/office/drawing/2014/main" id="{9498A474-B4F0-4C78-B448-53160201A6B3}"/>
              </a:ext>
            </a:extLst>
          </p:cNvPr>
          <p:cNvSpPr/>
          <p:nvPr/>
        </p:nvSpPr>
        <p:spPr>
          <a:xfrm>
            <a:off x="4619020" y="5382765"/>
            <a:ext cx="3479215" cy="962526"/>
          </a:xfrm>
          <a:prstGeom prst="cloudCallout">
            <a:avLst>
              <a:gd name="adj1" fmla="val -13762"/>
              <a:gd name="adj2" fmla="val 940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Mine forventninger</a:t>
            </a:r>
          </a:p>
        </p:txBody>
      </p:sp>
      <p:pic>
        <p:nvPicPr>
          <p:cNvPr id="9" name="Picture 2" descr="11+ Toolbox Clipart - Preview : Tool Box Clip Art | HDClipartAll">
            <a:extLst>
              <a:ext uri="{FF2B5EF4-FFF2-40B4-BE49-F238E27FC236}">
                <a16:creationId xmlns:a16="http://schemas.microsoft.com/office/drawing/2014/main" id="{301D9088-99A1-CB09-BE66-E7C5725D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81" y="4688379"/>
            <a:ext cx="2587588" cy="17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4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5503" y="39785"/>
            <a:ext cx="9966651" cy="1285069"/>
          </a:xfrm>
        </p:spPr>
        <p:txBody>
          <a:bodyPr>
            <a:normAutofit/>
          </a:bodyPr>
          <a:lstStyle/>
          <a:p>
            <a:pPr algn="ctr"/>
            <a:r>
              <a:rPr lang="nb-NO" sz="5400" b="1" dirty="0"/>
              <a:t>Refleksjonsstund og evaluering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12672" y="1075956"/>
            <a:ext cx="9966651" cy="4218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b="1" dirty="0"/>
              <a:t>Ta utgangspunkt i dagen i dag</a:t>
            </a:r>
          </a:p>
          <a:p>
            <a:pPr marL="0" indent="0">
              <a:buNone/>
            </a:pPr>
            <a:endParaRPr lang="nb-NO" sz="3200" b="1" dirty="0"/>
          </a:p>
          <a:p>
            <a:pPr marL="457200" lvl="1" indent="0">
              <a:buNone/>
            </a:pPr>
            <a:endParaRPr lang="nb-NO" dirty="0"/>
          </a:p>
          <a:p>
            <a:pPr lvl="2"/>
            <a:endParaRPr lang="nb-NO" dirty="0"/>
          </a:p>
          <a:p>
            <a:pPr marL="914400" lvl="2" indent="0">
              <a:buNone/>
            </a:pPr>
            <a:endParaRPr lang="nb-NO" dirty="0"/>
          </a:p>
          <a:p>
            <a:pPr marL="914400" lvl="2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</p:txBody>
      </p:sp>
      <p:pic>
        <p:nvPicPr>
          <p:cNvPr id="8194" name="Picture 2" descr="What is E-Learning | e-Learning">
            <a:extLst>
              <a:ext uri="{FF2B5EF4-FFF2-40B4-BE49-F238E27FC236}">
                <a16:creationId xmlns:a16="http://schemas.microsoft.com/office/drawing/2014/main" id="{AC1278F0-FCA5-4F3D-BF18-9B1DAA54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92" y="2015947"/>
            <a:ext cx="4413381" cy="29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ankeboble: sky 3">
            <a:extLst>
              <a:ext uri="{FF2B5EF4-FFF2-40B4-BE49-F238E27FC236}">
                <a16:creationId xmlns:a16="http://schemas.microsoft.com/office/drawing/2014/main" id="{089A4900-CE65-4995-9119-7A3A050107A6}"/>
              </a:ext>
            </a:extLst>
          </p:cNvPr>
          <p:cNvSpPr/>
          <p:nvPr/>
        </p:nvSpPr>
        <p:spPr>
          <a:xfrm>
            <a:off x="3063686" y="3369305"/>
            <a:ext cx="3032312" cy="1461053"/>
          </a:xfrm>
          <a:prstGeom prst="cloudCallout">
            <a:avLst>
              <a:gd name="adj1" fmla="val 136976"/>
              <a:gd name="adj2" fmla="val 21153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fikk jeg økt innsikt i / forståelse for…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768B6E18-D82E-4AF2-AAE0-36D6D12FE718}"/>
              </a:ext>
            </a:extLst>
          </p:cNvPr>
          <p:cNvSpPr/>
          <p:nvPr/>
        </p:nvSpPr>
        <p:spPr>
          <a:xfrm>
            <a:off x="8497957" y="5256616"/>
            <a:ext cx="3032312" cy="1461053"/>
          </a:xfrm>
          <a:prstGeom prst="cloudCallout">
            <a:avLst>
              <a:gd name="adj1" fmla="val 47139"/>
              <a:gd name="adj2" fmla="val -131378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vil jeg gjerne lære mer om…</a:t>
            </a:r>
          </a:p>
        </p:txBody>
      </p:sp>
      <p:sp>
        <p:nvSpPr>
          <p:cNvPr id="9" name="Tankeboble: sky 8">
            <a:extLst>
              <a:ext uri="{FF2B5EF4-FFF2-40B4-BE49-F238E27FC236}">
                <a16:creationId xmlns:a16="http://schemas.microsoft.com/office/drawing/2014/main" id="{2FAC9927-5904-47FB-A76E-305F00D4ACDD}"/>
              </a:ext>
            </a:extLst>
          </p:cNvPr>
          <p:cNvSpPr/>
          <p:nvPr/>
        </p:nvSpPr>
        <p:spPr>
          <a:xfrm>
            <a:off x="2710793" y="1825749"/>
            <a:ext cx="2792896" cy="1461053"/>
          </a:xfrm>
          <a:prstGeom prst="cloudCallout">
            <a:avLst>
              <a:gd name="adj1" fmla="val 144736"/>
              <a:gd name="adj2" fmla="val 97982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var nyttig, fordi…</a:t>
            </a:r>
          </a:p>
        </p:txBody>
      </p:sp>
      <p:sp>
        <p:nvSpPr>
          <p:cNvPr id="10" name="Tankeboble: sky 9">
            <a:extLst>
              <a:ext uri="{FF2B5EF4-FFF2-40B4-BE49-F238E27FC236}">
                <a16:creationId xmlns:a16="http://schemas.microsoft.com/office/drawing/2014/main" id="{BE967F17-1C72-4FB6-9A4D-D657A22D4339}"/>
              </a:ext>
            </a:extLst>
          </p:cNvPr>
          <p:cNvSpPr/>
          <p:nvPr/>
        </p:nvSpPr>
        <p:spPr>
          <a:xfrm>
            <a:off x="5060935" y="4514901"/>
            <a:ext cx="3032312" cy="1461053"/>
          </a:xfrm>
          <a:prstGeom prst="cloudCallout">
            <a:avLst>
              <a:gd name="adj1" fmla="val 104501"/>
              <a:gd name="adj2" fmla="val -50459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er viktig i min rolle fremover…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B85F703-3CA5-206B-5064-DD433EB19E10}"/>
              </a:ext>
            </a:extLst>
          </p:cNvPr>
          <p:cNvSpPr txBox="1"/>
          <p:nvPr/>
        </p:nvSpPr>
        <p:spPr>
          <a:xfrm>
            <a:off x="1236159" y="6113482"/>
            <a:ext cx="6421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>
                <a:hlinkClick r:id="rId4"/>
              </a:rPr>
              <a:t>Nord-Aurdal refleksjon og evaluering - </a:t>
            </a:r>
            <a:r>
              <a:rPr lang="nn-NO" dirty="0" err="1">
                <a:hlinkClick r:id="rId4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281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43E7ACB-A23A-2D97-177F-B213C0E1C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6032"/>
            <a:ext cx="12192000" cy="4474319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D65F715-E25F-196F-2106-11A03FC47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7371"/>
            <a:ext cx="12192000" cy="30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person, utendørs, sko, Gatemote&#10;&#10;Automatisk generert beskrivelse">
            <a:extLst>
              <a:ext uri="{FF2B5EF4-FFF2-40B4-BE49-F238E27FC236}">
                <a16:creationId xmlns:a16="http://schemas.microsoft.com/office/drawing/2014/main" id="{CBA78829-9820-EE54-29E8-3D3BFB25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07" y="154004"/>
            <a:ext cx="4912494" cy="6549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Snakkeboble: oval 1">
            <a:extLst>
              <a:ext uri="{FF2B5EF4-FFF2-40B4-BE49-F238E27FC236}">
                <a16:creationId xmlns:a16="http://schemas.microsoft.com/office/drawing/2014/main" id="{897853BF-6B39-9566-BF95-1C7466DFC0DB}"/>
              </a:ext>
            </a:extLst>
          </p:cNvPr>
          <p:cNvSpPr/>
          <p:nvPr/>
        </p:nvSpPr>
        <p:spPr>
          <a:xfrm>
            <a:off x="6096000" y="154004"/>
            <a:ext cx="5755908" cy="2760616"/>
          </a:xfrm>
          <a:prstGeom prst="wedgeEllipseCallout">
            <a:avLst>
              <a:gd name="adj1" fmla="val -106161"/>
              <a:gd name="adj2" fmla="val 22602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000" b="1" dirty="0"/>
              <a:t>Takk for i dag!  </a:t>
            </a:r>
          </a:p>
        </p:txBody>
      </p:sp>
      <p:pic>
        <p:nvPicPr>
          <p:cNvPr id="1026" name="Picture 2" descr="Autumn leaves, autumn , leaves , gif - Free animated GIF - PicMix">
            <a:extLst>
              <a:ext uri="{FF2B5EF4-FFF2-40B4-BE49-F238E27FC236}">
                <a16:creationId xmlns:a16="http://schemas.microsoft.com/office/drawing/2014/main" id="{51717BCF-00D1-798C-9CB5-454C5698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18"/>
            <a:ext cx="12192000" cy="67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778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670852" y="363429"/>
            <a:ext cx="85852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1: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INDRE MOTIVASJON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BB71E3A-BA36-40B3-8CFC-B165BE65F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946" y="714028"/>
            <a:ext cx="3035341" cy="197464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670852" y="1567150"/>
            <a:ext cx="6406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Motivasjonen for oppgavene i seg selv, det vil si om oppgavene oppleves som en drivkraft og som spennende og stimulerende. (Også kalt indre jobbmotivasjon.  Engelsk: </a:t>
            </a:r>
            <a:r>
              <a:rPr lang="nb-NO" i="1" dirty="0" err="1">
                <a:solidFill>
                  <a:srgbClr val="040138"/>
                </a:solidFill>
              </a:rPr>
              <a:t>intrinsic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motivation</a:t>
            </a:r>
            <a:r>
              <a:rPr lang="nb-NO" i="1" dirty="0">
                <a:solidFill>
                  <a:srgbClr val="040138"/>
                </a:solidFill>
              </a:rPr>
              <a:t>)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331486" y="45523"/>
            <a:ext cx="28408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\</a:t>
            </a:r>
            <a:endParaRPr lang="en-US" sz="1050" b="1" dirty="0">
              <a:solidFill>
                <a:schemeClr val="accent1"/>
              </a:solidFill>
              <a:latin typeface="Gimbal Grotesque" panose="02000503050000020004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3031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40138"/>
                </a:solidFill>
              </a:rPr>
              <a:t>«Mine arbeids-oppgaver er i seg selv en viktig drivkraft for meg»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D945DAE-E5A1-EB43-B477-25002FE18174}"/>
              </a:ext>
            </a:extLst>
          </p:cNvPr>
          <p:cNvSpPr txBox="1"/>
          <p:nvPr/>
        </p:nvSpPr>
        <p:spPr>
          <a:xfrm>
            <a:off x="9852791" y="637405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accent6">
                    <a:lumMod val="50000"/>
                  </a:schemeClr>
                </a:solidFill>
              </a:rPr>
              <a:t>Linda Lai, 2022</a:t>
            </a:r>
          </a:p>
          <a:p>
            <a:pPr algn="r"/>
            <a:r>
              <a:rPr lang="nb-NO" sz="1200" dirty="0">
                <a:solidFill>
                  <a:schemeClr val="accent6">
                    <a:lumMod val="50000"/>
                  </a:schemeClr>
                </a:solidFill>
              </a:rPr>
              <a:t>Pia Olsen ill.</a:t>
            </a:r>
          </a:p>
        </p:txBody>
      </p:sp>
      <p:sp>
        <p:nvSpPr>
          <p:cNvPr id="7" name="Rectangle: Rounded Corners 35">
            <a:extLst>
              <a:ext uri="{FF2B5EF4-FFF2-40B4-BE49-F238E27FC236}">
                <a16:creationId xmlns:a16="http://schemas.microsoft.com/office/drawing/2014/main" id="{6E990BA9-F6AA-274C-93B6-628312AE5202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20E37312-60BD-26E7-2E20-5DED8E10FCAB}"/>
              </a:ext>
            </a:extLst>
          </p:cNvPr>
          <p:cNvSpPr txBox="1"/>
          <p:nvPr/>
        </p:nvSpPr>
        <p:spPr>
          <a:xfrm>
            <a:off x="1079880" y="3012153"/>
            <a:ext cx="534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Har effekt på: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40138"/>
                </a:solidFill>
                <a:latin typeface="Gimbal Grotesque" panose="02000503050000020004" pitchFamily="50" charset="0"/>
              </a:rPr>
              <a:t>Innsats, kvalitet, lojalitet, mestring og ytelse</a:t>
            </a:r>
          </a:p>
          <a:p>
            <a:endParaRPr lang="nb-NO" b="1" dirty="0">
              <a:solidFill>
                <a:srgbClr val="040138"/>
              </a:solidFill>
              <a:latin typeface="Gimbal Grotesque" panose="02000503050000020004" pitchFamily="50" charset="0"/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40138"/>
                </a:solidFill>
                <a:latin typeface="Gimbal Grotesque" panose="02000503050000020004" pitchFamily="50" charset="0"/>
              </a:rPr>
              <a:t>Mestringstro, autonomi, bruk av kompetanse og mestringsorientert ledelse, mestringsklima, prososial motivasjon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dirty="0">
              <a:solidFill>
                <a:srgbClr val="040138"/>
              </a:solidFill>
              <a:latin typeface="Gimbal Grotesque" panose="02000503050000020004" pitchFamily="50" charset="0"/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Lav indre motivasjon kommer ofte av:</a:t>
            </a:r>
            <a:endParaRPr lang="nb-NO" sz="1800" b="1" dirty="0"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latin typeface="Calibri"/>
              </a:rPr>
              <a:t>L</a:t>
            </a:r>
            <a:r>
              <a:rPr lang="nb-NO" sz="1800" dirty="0">
                <a:latin typeface="Calibri"/>
              </a:rPr>
              <a:t>av mestringstro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800" dirty="0">
                <a:latin typeface="Calibri"/>
              </a:rPr>
              <a:t>Lav autonomi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latin typeface="Calibri"/>
              </a:rPr>
              <a:t>S</a:t>
            </a:r>
            <a:r>
              <a:rPr lang="nb-NO" sz="1800" dirty="0">
                <a:latin typeface="Calibri"/>
              </a:rPr>
              <a:t>vak mestringsorientert ledelse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latin typeface="Calibri"/>
              </a:rPr>
              <a:t>S</a:t>
            </a:r>
            <a:r>
              <a:rPr lang="nb-NO" sz="1800" dirty="0">
                <a:latin typeface="Calibri"/>
              </a:rPr>
              <a:t>vakt mestringsklima</a:t>
            </a:r>
          </a:p>
          <a:p>
            <a:endParaRPr lang="nb-NO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54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7" y="554624"/>
            <a:ext cx="64062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2:</a:t>
            </a:r>
            <a:r>
              <a:rPr lang="nb-NO" sz="36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MESTRINGSTRO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7" y="1701348"/>
            <a:ext cx="66942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Mestringstroen gjenspeiler hver enkelt medarbeiders tiltro til egen kompetanse og mulighet til å mestre utfordringer i jobbsammenheng. (Også kalt subjektiv mestringsevne. Engelsk: </a:t>
            </a:r>
            <a:r>
              <a:rPr lang="nb-NO" i="1" dirty="0" err="1">
                <a:solidFill>
                  <a:srgbClr val="040138"/>
                </a:solidFill>
              </a:rPr>
              <a:t>self-efficacy</a:t>
            </a:r>
            <a:r>
              <a:rPr lang="nb-NO" i="1" dirty="0">
                <a:solidFill>
                  <a:srgbClr val="040138"/>
                </a:solidFill>
              </a:rPr>
              <a:t>)</a:t>
            </a: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154009" y="196352"/>
            <a:ext cx="28408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3031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40138"/>
                </a:solidFill>
              </a:rPr>
              <a:t>«Samme hva som skjer i jobben min, er jeg vanligvis i stand til å takle det.»</a:t>
            </a:r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86027619-1A45-4733-BF62-10A58EEBA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798" y="545143"/>
            <a:ext cx="3062068" cy="227896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CD9F7EA-DCF6-54C7-670D-85B917A1ACAB}"/>
              </a:ext>
            </a:extLst>
          </p:cNvPr>
          <p:cNvSpPr txBox="1"/>
          <p:nvPr/>
        </p:nvSpPr>
        <p:spPr>
          <a:xfrm>
            <a:off x="9852791" y="637405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accent6">
                    <a:lumMod val="50000"/>
                  </a:schemeClr>
                </a:solidFill>
              </a:rPr>
              <a:t>Linda Lai, 2022</a:t>
            </a:r>
          </a:p>
          <a:p>
            <a:pPr algn="r"/>
            <a:r>
              <a:rPr lang="nb-NO" sz="1200" dirty="0">
                <a:solidFill>
                  <a:schemeClr val="accent6">
                    <a:lumMod val="50000"/>
                  </a:schemeClr>
                </a:solidFill>
              </a:rPr>
              <a:t>Pia Olsen ill.</a:t>
            </a:r>
          </a:p>
        </p:txBody>
      </p:sp>
      <p:sp>
        <p:nvSpPr>
          <p:cNvPr id="6" name="Rectangle: Rounded Corners 35">
            <a:extLst>
              <a:ext uri="{FF2B5EF4-FFF2-40B4-BE49-F238E27FC236}">
                <a16:creationId xmlns:a16="http://schemas.microsoft.com/office/drawing/2014/main" id="{9FA21E5C-41DF-33F4-5752-A10E6E658388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471A5CD1-5DE4-9200-C318-E8EB92AB91F7}"/>
              </a:ext>
            </a:extLst>
          </p:cNvPr>
          <p:cNvSpPr txBox="1"/>
          <p:nvPr/>
        </p:nvSpPr>
        <p:spPr>
          <a:xfrm>
            <a:off x="1079879" y="3012153"/>
            <a:ext cx="62223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40138"/>
                </a:solidFill>
              </a:rPr>
              <a:t>Innsats, ytelse, bruk av kompetanse, fleksibilitet og prososial atferd overfor andre</a:t>
            </a:r>
          </a:p>
          <a:p>
            <a:endParaRPr lang="nb-NO" b="1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Gode mestringsopplevelser gjennom bruk av relevant kompetanse og relevant kompetanseutvikling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</a:rPr>
              <a:t>Lav mestringstro kommer ofte av:</a:t>
            </a:r>
            <a:endParaRPr lang="nb-NO" sz="1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Lav autonomi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Svak mestringsorientert ledelse og svak mestringsstøtte</a:t>
            </a:r>
          </a:p>
          <a:p>
            <a:endParaRPr lang="nb-NO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8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7" y="554624"/>
            <a:ext cx="64062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3: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AUTONOMI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7" y="1701348"/>
            <a:ext cx="69707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Medarbeidernes opplevelse av å ha mulighet til å jobbe selvstendig og gjøre egne vurderinger i jobben sin, basert på egen kompetanse, og innen en definert jobbrolle (Også kalt jobbautonomi. Engelsk </a:t>
            </a:r>
            <a:r>
              <a:rPr lang="nb-NO" i="1" dirty="0" err="1">
                <a:solidFill>
                  <a:srgbClr val="040138"/>
                </a:solidFill>
              </a:rPr>
              <a:t>job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autonomy</a:t>
            </a:r>
            <a:r>
              <a:rPr lang="nb-NO" i="1" dirty="0">
                <a:solidFill>
                  <a:srgbClr val="040138"/>
                </a:solidFill>
              </a:rPr>
              <a:t>).</a:t>
            </a: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154009" y="196352"/>
            <a:ext cx="28408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3031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40138"/>
                </a:solidFill>
              </a:rPr>
              <a:t>«Jeg har mulighet til å tenke og handle selvstendig i jobben min»</a:t>
            </a:r>
          </a:p>
        </p:txBody>
      </p:sp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A07543BE-5D68-439A-8D6D-C8DC1337A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05" y="691245"/>
            <a:ext cx="3063240" cy="216255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5DA7ADA-3AD0-6DB6-1388-E473C08BE934}"/>
              </a:ext>
            </a:extLst>
          </p:cNvPr>
          <p:cNvSpPr txBox="1"/>
          <p:nvPr/>
        </p:nvSpPr>
        <p:spPr>
          <a:xfrm>
            <a:off x="9852791" y="637405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accent6">
                    <a:lumMod val="50000"/>
                  </a:schemeClr>
                </a:solidFill>
              </a:rPr>
              <a:t>Linda Lai, 2022</a:t>
            </a:r>
          </a:p>
          <a:p>
            <a:pPr algn="r"/>
            <a:r>
              <a:rPr lang="nb-NO" sz="1200" dirty="0">
                <a:solidFill>
                  <a:schemeClr val="accent6">
                    <a:lumMod val="50000"/>
                  </a:schemeClr>
                </a:solidFill>
              </a:rPr>
              <a:t>Pia Olsen ill.</a:t>
            </a:r>
          </a:p>
        </p:txBody>
      </p:sp>
      <p:sp>
        <p:nvSpPr>
          <p:cNvPr id="7" name="Rectangle: Rounded Corners 35">
            <a:extLst>
              <a:ext uri="{FF2B5EF4-FFF2-40B4-BE49-F238E27FC236}">
                <a16:creationId xmlns:a16="http://schemas.microsoft.com/office/drawing/2014/main" id="{73561FE1-C404-1DFC-01DE-658F98CAFC2E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C5A207EB-1094-F74E-C8D7-93C638CC4E5B}"/>
              </a:ext>
            </a:extLst>
          </p:cNvPr>
          <p:cNvSpPr txBox="1"/>
          <p:nvPr/>
        </p:nvSpPr>
        <p:spPr>
          <a:xfrm>
            <a:off x="1079879" y="3012153"/>
            <a:ext cx="607263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40138"/>
                </a:solidFill>
              </a:rPr>
              <a:t>Indre motivasjon, bruk av kompetanse, innsats og ytelse</a:t>
            </a:r>
          </a:p>
          <a:p>
            <a:endParaRPr lang="nb-NO" b="1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Få størst mulig selvstendighet innen egen jobbrolle </a:t>
            </a:r>
          </a:p>
          <a:p>
            <a:endParaRPr lang="nb-NO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</a:rPr>
              <a:t>Lav autonomi kommer ofte av:</a:t>
            </a:r>
            <a:endParaRPr lang="nb-NO" sz="1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Detaljstyring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Lav rolleklarhet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Svak mestringsorientert ledelse</a:t>
            </a:r>
          </a:p>
          <a:p>
            <a:endParaRPr lang="nb-NO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6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7" y="554624"/>
            <a:ext cx="64062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4:</a:t>
            </a:r>
            <a:r>
              <a:rPr lang="nb-NO" sz="36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BRUK AV KOMPETANSE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7" y="1701348"/>
            <a:ext cx="66942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Medarbeidernes opplevelse av å få brukt egen jobbrelevante kompetanse på en god måte i sin nåværende jobb. </a:t>
            </a:r>
          </a:p>
          <a:p>
            <a:r>
              <a:rPr lang="nb-NO" i="1" dirty="0">
                <a:solidFill>
                  <a:srgbClr val="040138"/>
                </a:solidFill>
              </a:rPr>
              <a:t>(Også kalt kompetansemobilisering. Engelsk: </a:t>
            </a:r>
            <a:r>
              <a:rPr lang="nb-NO" i="1" dirty="0" err="1">
                <a:solidFill>
                  <a:srgbClr val="040138"/>
                </a:solidFill>
              </a:rPr>
              <a:t>perceived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competence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mobilization</a:t>
            </a:r>
            <a:r>
              <a:rPr lang="nb-NO" i="1" dirty="0">
                <a:solidFill>
                  <a:srgbClr val="040138"/>
                </a:solidFill>
              </a:rPr>
              <a:t>/skill </a:t>
            </a:r>
            <a:r>
              <a:rPr lang="nb-NO" i="1" dirty="0" err="1">
                <a:solidFill>
                  <a:srgbClr val="040138"/>
                </a:solidFill>
              </a:rPr>
              <a:t>utilization</a:t>
            </a:r>
            <a:r>
              <a:rPr lang="nb-NO" i="1" dirty="0">
                <a:solidFill>
                  <a:srgbClr val="040138"/>
                </a:solidFill>
              </a:rPr>
              <a:t>)</a:t>
            </a: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154009" y="196352"/>
            <a:ext cx="28408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788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040138"/>
                </a:solidFill>
              </a:rPr>
              <a:t>«Jeg får brukt det jeg kan (dvs. mine kunnskaper, ferdigheter og evner) slik jeg forventet da jeg tok denne jobben.»</a:t>
            </a:r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FC108A65-D7B9-4862-8CF7-0A0D10999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842" y="611850"/>
            <a:ext cx="3060834" cy="226674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0D378B4-1F17-CE8C-3D77-87E53F5E5366}"/>
              </a:ext>
            </a:extLst>
          </p:cNvPr>
          <p:cNvSpPr txBox="1"/>
          <p:nvPr/>
        </p:nvSpPr>
        <p:spPr>
          <a:xfrm>
            <a:off x="9852791" y="637405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accent6">
                    <a:lumMod val="50000"/>
                  </a:schemeClr>
                </a:solidFill>
              </a:rPr>
              <a:t>Linda Lai, 2022</a:t>
            </a:r>
          </a:p>
          <a:p>
            <a:pPr algn="r"/>
            <a:r>
              <a:rPr lang="nb-NO" sz="1200" dirty="0">
                <a:solidFill>
                  <a:schemeClr val="accent6">
                    <a:lumMod val="50000"/>
                  </a:schemeClr>
                </a:solidFill>
              </a:rPr>
              <a:t>Pia Olsen ill.</a:t>
            </a:r>
          </a:p>
        </p:txBody>
      </p:sp>
      <p:sp>
        <p:nvSpPr>
          <p:cNvPr id="6" name="Rectangle: Rounded Corners 35">
            <a:extLst>
              <a:ext uri="{FF2B5EF4-FFF2-40B4-BE49-F238E27FC236}">
                <a16:creationId xmlns:a16="http://schemas.microsoft.com/office/drawing/2014/main" id="{61303091-A6D5-69E6-63F8-47D3672775B3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826C64A1-B4C1-DFE2-411E-72A34CDCD470}"/>
              </a:ext>
            </a:extLst>
          </p:cNvPr>
          <p:cNvSpPr txBox="1"/>
          <p:nvPr/>
        </p:nvSpPr>
        <p:spPr>
          <a:xfrm>
            <a:off x="1079879" y="3012153"/>
            <a:ext cx="62223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40138"/>
                </a:solidFill>
              </a:rPr>
              <a:t>Indre motivasjon, det psykososiale miljøet i arbeidsgruppen</a:t>
            </a:r>
          </a:p>
          <a:p>
            <a:endParaRPr lang="nb-NO" b="1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Indre motivasjon, mestringstro, autonomi, mestringsorientert ledelse, rolleklarhet, mestringsklima</a:t>
            </a:r>
          </a:p>
          <a:p>
            <a:endParaRPr lang="nb-NO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</a:rPr>
              <a:t>Lav bruk av kompetanse kommer ofte av:</a:t>
            </a:r>
            <a:endParaRPr lang="nb-NO" sz="18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Lav indre motivasjon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Lav mestringstro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Lav autonomi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Svak mestringsorientert ledelse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Svakt mestringsklima  </a:t>
            </a:r>
          </a:p>
          <a:p>
            <a:endParaRPr lang="nb-NO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4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3732AA-4C60-49A9-AFB5-87A6F47D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33" y="21817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/>
              <a:t>Informasjon, intensjon og involvering</a:t>
            </a:r>
            <a:br>
              <a:rPr lang="nb-NO"/>
            </a:br>
            <a:r>
              <a:rPr lang="nb-NO" sz="2000"/>
              <a:t>-nyttige stikkord gjennom hele implementeringsprosessen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C2B7DC-FDBB-4E33-98DB-164679E27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233" y="1850458"/>
            <a:ext cx="570131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/>
              <a:t>Informasjon: FORKLAR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Hva</a:t>
            </a:r>
            <a:r>
              <a:rPr lang="nb-NO" sz="2400"/>
              <a:t> er 10-FAKTOR?</a:t>
            </a:r>
          </a:p>
          <a:p>
            <a:endParaRPr lang="nb-NO"/>
          </a:p>
          <a:p>
            <a:pPr marL="0" indent="0">
              <a:buNone/>
            </a:pPr>
            <a:r>
              <a:rPr lang="nb-NO" b="1"/>
              <a:t>Intensjon: GI MENING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Hvorfor</a:t>
            </a:r>
            <a:r>
              <a:rPr lang="nb-NO" sz="2400"/>
              <a:t> skal vi jobbe med 10-FAKTOR?</a:t>
            </a:r>
          </a:p>
          <a:p>
            <a:endParaRPr lang="nb-NO"/>
          </a:p>
          <a:p>
            <a:pPr marL="0" indent="0">
              <a:buNone/>
            </a:pPr>
            <a:r>
              <a:rPr lang="nb-NO" b="1"/>
              <a:t>Involvering: INVOLVER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Hvordan</a:t>
            </a:r>
            <a:r>
              <a:rPr lang="nb-NO" sz="2400"/>
              <a:t> skal vi jobbe med 10-FAKTOR?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B59824A-252B-431E-BCD7-ED4ECD1F3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68" y="1543734"/>
            <a:ext cx="5372063" cy="4525963"/>
          </a:xfrm>
          <a:prstGeom prst="rect">
            <a:avLst/>
          </a:prstGeom>
          <a:noFill/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AD189CB-2256-4232-B251-0ABE1C6E9684}"/>
              </a:ext>
            </a:extLst>
          </p:cNvPr>
          <p:cNvSpPr/>
          <p:nvPr/>
        </p:nvSpPr>
        <p:spPr>
          <a:xfrm>
            <a:off x="9328665" y="2260075"/>
            <a:ext cx="1276489" cy="53340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0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7" y="554624"/>
            <a:ext cx="6931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5: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MESTRINGSORIENTERT LEDELSE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10" name="Rectangle: Rounded Corners 35">
            <a:extLst>
              <a:ext uri="{FF2B5EF4-FFF2-40B4-BE49-F238E27FC236}">
                <a16:creationId xmlns:a16="http://schemas.microsoft.com/office/drawing/2014/main" id="{5EB7300B-C48E-4618-AF4D-30CC46B0A55C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6" y="1701348"/>
            <a:ext cx="75612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Ledelse som vektlegger at den enkelte medarbeider skal få utvikle seg og bli best mulig ut fra sine egne forutsetninger, slik at medarbeideren opplever mestring og yter sitt beste. (Engelsk: </a:t>
            </a:r>
            <a:r>
              <a:rPr lang="nb-NO" i="1" dirty="0" err="1">
                <a:solidFill>
                  <a:srgbClr val="040138"/>
                </a:solidFill>
              </a:rPr>
              <a:t>mastery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oriented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leadership</a:t>
            </a:r>
            <a:r>
              <a:rPr lang="nb-NO" i="1" dirty="0">
                <a:solidFill>
                  <a:srgbClr val="040138"/>
                </a:solidFill>
              </a:rPr>
              <a:t>, </a:t>
            </a:r>
            <a:r>
              <a:rPr lang="nb-NO" i="1" dirty="0" err="1">
                <a:solidFill>
                  <a:srgbClr val="040138"/>
                </a:solidFill>
              </a:rPr>
              <a:t>mastery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oriented</a:t>
            </a:r>
            <a:r>
              <a:rPr lang="nb-NO" i="1" dirty="0">
                <a:solidFill>
                  <a:srgbClr val="040138"/>
                </a:solidFill>
              </a:rPr>
              <a:t> supervisor support.)</a:t>
            </a: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154009" y="196352"/>
            <a:ext cx="28408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78822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40138"/>
                </a:solidFill>
              </a:rPr>
              <a:t>«Min nærmeste leder gir meg nyttige råd og støtte slik at jeg kan forbedre meg.»</a:t>
            </a:r>
          </a:p>
          <a:p>
            <a:endParaRPr lang="nb-NO" sz="2400" dirty="0">
              <a:solidFill>
                <a:srgbClr val="040138"/>
              </a:solidFill>
            </a:endParaRPr>
          </a:p>
        </p:txBody>
      </p:sp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915F6AF8-169C-4FA3-BDF4-AD57E8583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54" y="554611"/>
            <a:ext cx="3060253" cy="2223968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BC4C9077-320D-0ED0-8B9F-030681601943}"/>
              </a:ext>
            </a:extLst>
          </p:cNvPr>
          <p:cNvSpPr txBox="1"/>
          <p:nvPr/>
        </p:nvSpPr>
        <p:spPr>
          <a:xfrm>
            <a:off x="1079879" y="3012153"/>
            <a:ext cx="62223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Indre motivasjon, bedre bruk av kompetanse, høyere fleksibilitetsvilje, bedre mestringsklima, lavere turnover</a:t>
            </a:r>
          </a:p>
          <a:p>
            <a:endParaRPr lang="nb-NO" sz="1600" b="1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Å få nyttige råd og konkret støtte til å forbedre ytelse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Få utfordringer som utvikler og styrker medarbeiderens kompetanse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Få nyttige tilbakemeldinger om medarbeiderens ytelse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Få mulighet til å utvikle seg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Lav opplevd mestringsorientert ledelse kommer ofte av:</a:t>
            </a:r>
            <a:endParaRPr lang="nb-NO" sz="16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  <a:latin typeface="Calibri"/>
              </a:rPr>
              <a:t>Ikke bli sett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  <a:latin typeface="Calibri"/>
              </a:rPr>
              <a:t>Uklar retning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  <a:latin typeface="Calibri"/>
              </a:rPr>
              <a:t>Uklar mening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  <a:latin typeface="Calibri"/>
              </a:rPr>
              <a:t>Manglende tilbakemelding </a:t>
            </a:r>
            <a:endParaRPr lang="nb-NO" sz="1400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48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7" y="554624"/>
            <a:ext cx="6931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6: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ROLLEKLARHET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6" y="1701348"/>
            <a:ext cx="65559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Høy rolleklarhet innebærer at forventningene til den jobben medarbeideren skal gjøre er tydelig definert og kommunisert (Engelsk: </a:t>
            </a:r>
            <a:r>
              <a:rPr lang="nb-NO" i="1" dirty="0" err="1">
                <a:solidFill>
                  <a:srgbClr val="040138"/>
                </a:solidFill>
              </a:rPr>
              <a:t>role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clarity</a:t>
            </a:r>
            <a:r>
              <a:rPr lang="nb-NO" i="1" dirty="0">
                <a:solidFill>
                  <a:srgbClr val="040138"/>
                </a:solidFill>
              </a:rPr>
              <a:t>)</a:t>
            </a:r>
          </a:p>
          <a:p>
            <a:endParaRPr lang="nb-NO" dirty="0">
              <a:solidFill>
                <a:srgbClr val="040138"/>
              </a:solidFill>
            </a:endParaRP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154009" y="196352"/>
            <a:ext cx="28408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7882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40138"/>
                </a:solidFill>
              </a:rPr>
              <a:t>«Jeg vet når jeg har prioritert tiden min på jobb riktig.»</a:t>
            </a:r>
          </a:p>
          <a:p>
            <a:endParaRPr lang="nb-NO" sz="2400" dirty="0">
              <a:solidFill>
                <a:srgbClr val="040138"/>
              </a:solidFill>
            </a:endParaRPr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E2E629DE-8C90-4384-9975-E0BC1B7DB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04" y="600319"/>
            <a:ext cx="3063240" cy="2208276"/>
          </a:xfrm>
          <a:prstGeom prst="rect">
            <a:avLst/>
          </a:prstGeom>
        </p:spPr>
      </p:pic>
      <p:sp>
        <p:nvSpPr>
          <p:cNvPr id="3" name="Rectangle: Rounded Corners 35">
            <a:extLst>
              <a:ext uri="{FF2B5EF4-FFF2-40B4-BE49-F238E27FC236}">
                <a16:creationId xmlns:a16="http://schemas.microsoft.com/office/drawing/2014/main" id="{A3128CF3-E533-9D52-244D-E7DD137C3B92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50972891-61E7-FDF9-E4E9-53352DBC1584}"/>
              </a:ext>
            </a:extLst>
          </p:cNvPr>
          <p:cNvSpPr txBox="1"/>
          <p:nvPr/>
        </p:nvSpPr>
        <p:spPr>
          <a:xfrm>
            <a:off x="1079879" y="3012153"/>
            <a:ext cx="62223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Bruk av kompetanse, fleksibilitetsvilje, innsats og ytelse</a:t>
            </a:r>
          </a:p>
          <a:p>
            <a:endParaRPr lang="nb-NO" sz="1400" b="1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Hva som er forventet på jobb i en gitt rolle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Hvordan man skal prioritere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Hva som skal til for å gjøre en god jobb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</a:rPr>
              <a:t>Samsvar mellom kompetanse og oppgaver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Lav rolleklarhet kommer ofte av:</a:t>
            </a:r>
            <a:endParaRPr lang="nb-NO" sz="16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  <a:latin typeface="Calibri"/>
              </a:rPr>
              <a:t>Svak mestringsorientert ledelse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1400" dirty="0">
                <a:solidFill>
                  <a:srgbClr val="040138"/>
                </a:solidFill>
                <a:latin typeface="Calibri"/>
              </a:rPr>
              <a:t>Avklarte forventninger og beslutningsmyndighet</a:t>
            </a:r>
          </a:p>
        </p:txBody>
      </p:sp>
    </p:spTree>
    <p:extLst>
      <p:ext uri="{BB962C8B-B14F-4D97-AF65-F5344CB8AC3E}">
        <p14:creationId xmlns:p14="http://schemas.microsoft.com/office/powerpoint/2010/main" val="2961351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6" y="554624"/>
            <a:ext cx="77493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7: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RELEVANT KOMPETANSEUTVIKLING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6" y="1701348"/>
            <a:ext cx="80181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Relevant kompetanseutvikling er avgjørende for at medarbeiderne til enhver tid er best mulig rustet til å utføre sine oppgaver med høy kvalitet. Relevant kompetanseutvikling er avgjørende for kvaliteten på de tjeneste som leveres, uansett hvilken type tjeneste vi snakker om.</a:t>
            </a:r>
          </a:p>
          <a:p>
            <a:endParaRPr lang="nb-NO" dirty="0">
              <a:solidFill>
                <a:srgbClr val="040138"/>
              </a:solidFill>
            </a:endParaRP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216526" y="196352"/>
            <a:ext cx="2778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PERIODE : </a:t>
            </a:r>
            <a:r>
              <a:rPr lang="en-US" sz="1050" dirty="0">
                <a:solidFill>
                  <a:schemeClr val="accent1"/>
                </a:solidFill>
                <a:latin typeface="Gimbal Grotesque" panose="02000503050000020004" pitchFamily="50" charset="0"/>
              </a:rPr>
              <a:t>2022</a:t>
            </a:r>
            <a:r>
              <a:rPr lang="en-US" sz="1050" b="1" dirty="0">
                <a:solidFill>
                  <a:schemeClr val="accent1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78822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40138"/>
                </a:solidFill>
              </a:rPr>
              <a:t>«Opplæringen/ kompetanseutviklingen jeg får muligheter til å delta ved er tilpasset mine oppgaver.»</a:t>
            </a:r>
          </a:p>
          <a:p>
            <a:endParaRPr lang="nb-NO" sz="2400" dirty="0">
              <a:solidFill>
                <a:srgbClr val="040138"/>
              </a:solidFill>
            </a:endParaRPr>
          </a:p>
        </p:txBody>
      </p:sp>
      <p:pic>
        <p:nvPicPr>
          <p:cNvPr id="6" name="Bilde 5" descr="Et bilde som inneholder bord, tegning&#10;&#10;Automatisk generert beskrivelse">
            <a:extLst>
              <a:ext uri="{FF2B5EF4-FFF2-40B4-BE49-F238E27FC236}">
                <a16:creationId xmlns:a16="http://schemas.microsoft.com/office/drawing/2014/main" id="{2C4298AB-59B6-4A17-9E0F-5BD96C542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98" y="774565"/>
            <a:ext cx="2921508" cy="1943100"/>
          </a:xfrm>
          <a:prstGeom prst="rect">
            <a:avLst/>
          </a:prstGeom>
        </p:spPr>
      </p:pic>
      <p:sp>
        <p:nvSpPr>
          <p:cNvPr id="3" name="Rectangle: Rounded Corners 35">
            <a:extLst>
              <a:ext uri="{FF2B5EF4-FFF2-40B4-BE49-F238E27FC236}">
                <a16:creationId xmlns:a16="http://schemas.microsoft.com/office/drawing/2014/main" id="{75CCD316-B525-9DF9-5F60-1FB97EB6D052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7F6AB5DD-A886-D77F-8C66-189D0BAB14D3}"/>
              </a:ext>
            </a:extLst>
          </p:cNvPr>
          <p:cNvSpPr txBox="1"/>
          <p:nvPr/>
        </p:nvSpPr>
        <p:spPr>
          <a:xfrm>
            <a:off x="997897" y="3044193"/>
            <a:ext cx="6222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Indre motivasjon, mestringstro, autonomi, bruk av kompetanse, rolleklarhet, mestringsklima, prososiale motivasjon, lojalitet til organisasjonen, tjenestekvalitet</a:t>
            </a:r>
          </a:p>
          <a:p>
            <a:endParaRPr lang="nb-NO" sz="1600" b="1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Opplevelse av muligheter til relevant kompetanseutvikling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Lav relevant kompetanseutvikling kommer ofte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Opplevelse av at man ikke får tilbud om relevant kompetanseutvikling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Svak mestringsorientert ledelse</a:t>
            </a:r>
            <a:endParaRPr lang="nb-NO" sz="160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8BCF9CD-1779-782F-68B7-DCB7A4B63F96}"/>
              </a:ext>
            </a:extLst>
          </p:cNvPr>
          <p:cNvSpPr txBox="1"/>
          <p:nvPr/>
        </p:nvSpPr>
        <p:spPr>
          <a:xfrm>
            <a:off x="1061860" y="6465997"/>
            <a:ext cx="609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b="1" dirty="0">
                <a:latin typeface="Calibri"/>
              </a:rPr>
              <a:t>Relevans</a:t>
            </a:r>
            <a:r>
              <a:rPr lang="nb-NO" sz="1400" dirty="0">
                <a:latin typeface="Calibri"/>
              </a:rPr>
              <a:t> er viktigere enn mengde og tilfredsstillelse av personlige ønsker. </a:t>
            </a:r>
          </a:p>
        </p:txBody>
      </p:sp>
    </p:spTree>
    <p:extLst>
      <p:ext uri="{BB962C8B-B14F-4D97-AF65-F5344CB8AC3E}">
        <p14:creationId xmlns:p14="http://schemas.microsoft.com/office/powerpoint/2010/main" val="511510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6" y="554624"/>
            <a:ext cx="77493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8: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FLEKSBILITETSVILJE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10" name="Rectangle: Rounded Corners 35">
            <a:extLst>
              <a:ext uri="{FF2B5EF4-FFF2-40B4-BE49-F238E27FC236}">
                <a16:creationId xmlns:a16="http://schemas.microsoft.com/office/drawing/2014/main" id="{5EB7300B-C48E-4618-AF4D-30CC46B0A55C}"/>
              </a:ext>
            </a:extLst>
          </p:cNvPr>
          <p:cNvSpPr/>
          <p:nvPr/>
        </p:nvSpPr>
        <p:spPr>
          <a:xfrm>
            <a:off x="746266" y="2971183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6" y="1701348"/>
            <a:ext cx="6802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Medarbeiderens villighet til å være fleksibel på jobb og tilpasse sin måte å jobbe på til nye behov og krav.</a:t>
            </a:r>
          </a:p>
          <a:p>
            <a:endParaRPr lang="nb-NO" i="1" dirty="0">
              <a:solidFill>
                <a:srgbClr val="040138"/>
              </a:solidFill>
            </a:endParaRP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216526" y="196352"/>
            <a:ext cx="2778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PERIODE : </a:t>
            </a:r>
            <a:r>
              <a:rPr lang="en-US" sz="1050" dirty="0">
                <a:solidFill>
                  <a:schemeClr val="accent1"/>
                </a:solidFill>
                <a:latin typeface="Gimbal Grotesque" panose="02000503050000020004" pitchFamily="50" charset="0"/>
              </a:rPr>
              <a:t>2022</a:t>
            </a:r>
            <a:r>
              <a:rPr lang="en-US" sz="1050" b="1" dirty="0">
                <a:solidFill>
                  <a:schemeClr val="accent1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78822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40138"/>
                </a:solidFill>
              </a:rPr>
              <a:t>«Jeg er villig til å gjøre ting på en annen måte enn jeg pleier, hvis min leder ønsker det.»</a:t>
            </a:r>
          </a:p>
          <a:p>
            <a:endParaRPr lang="nb-NO" sz="2400" dirty="0">
              <a:solidFill>
                <a:srgbClr val="040138"/>
              </a:solidFill>
            </a:endParaRPr>
          </a:p>
        </p:txBody>
      </p:sp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144CBFE4-727F-4933-9A75-6472DD90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66" y="641112"/>
            <a:ext cx="3063240" cy="2098548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B5A10911-37D8-D8DD-9CDC-3744881B7BA7}"/>
              </a:ext>
            </a:extLst>
          </p:cNvPr>
          <p:cNvSpPr txBox="1"/>
          <p:nvPr/>
        </p:nvSpPr>
        <p:spPr>
          <a:xfrm>
            <a:off x="997897" y="3044193"/>
            <a:ext cx="62223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Mestringstro, bruk av kompetanse, tjenestekvalitet, jobbtilfredshet, endringsvillighet</a:t>
            </a:r>
          </a:p>
          <a:p>
            <a:endParaRPr lang="nb-NO" sz="1600" b="1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Opplevde muligheter til å være selvstendig innenfor egen rolle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Lav fleksibilitetsvilje kommer ofte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Lav autonomi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Lav rolleklarhet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Lav prososial motivasjon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572677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A36147A2-A35E-4FD4-BA12-ACFD7F2AD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6" y="205269"/>
            <a:ext cx="3487058" cy="2519009"/>
          </a:xfrm>
          <a:prstGeom prst="rect">
            <a:avLst/>
          </a:prstGeom>
        </p:spPr>
      </p:pic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6" y="554624"/>
            <a:ext cx="77493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9: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MESTRINGSKLIMA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10" name="Rectangle: Rounded Corners 35">
            <a:extLst>
              <a:ext uri="{FF2B5EF4-FFF2-40B4-BE49-F238E27FC236}">
                <a16:creationId xmlns:a16="http://schemas.microsoft.com/office/drawing/2014/main" id="{5EB7300B-C48E-4618-AF4D-30CC46B0A55C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6" y="1701348"/>
            <a:ext cx="68022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</a:t>
            </a:r>
            <a:r>
              <a:rPr lang="nb-NO" i="1" dirty="0">
                <a:solidFill>
                  <a:srgbClr val="040138"/>
                </a:solidFill>
              </a:rPr>
              <a:t> I et mestringsklima motiveres medarbeiderne av å lære, utvikle seg og gjøre hverandre gode, fremfor å rivalisere om å bli best. (Engelsk: </a:t>
            </a:r>
            <a:r>
              <a:rPr lang="nb-NO" i="1" dirty="0" err="1">
                <a:solidFill>
                  <a:srgbClr val="040138"/>
                </a:solidFill>
              </a:rPr>
              <a:t>Mastery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climate</a:t>
            </a:r>
            <a:r>
              <a:rPr lang="nb-NO" i="1" dirty="0">
                <a:solidFill>
                  <a:srgbClr val="040138"/>
                </a:solidFill>
              </a:rPr>
              <a:t>, </a:t>
            </a:r>
            <a:r>
              <a:rPr lang="nb-NO" i="1" dirty="0" err="1">
                <a:solidFill>
                  <a:srgbClr val="040138"/>
                </a:solidFill>
              </a:rPr>
              <a:t>mastery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oriented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motivation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climate</a:t>
            </a:r>
            <a:r>
              <a:rPr lang="nb-NO" i="1" dirty="0">
                <a:solidFill>
                  <a:srgbClr val="040138"/>
                </a:solidFill>
              </a:rPr>
              <a:t>.)</a:t>
            </a:r>
          </a:p>
          <a:p>
            <a:endParaRPr lang="nb-NO" dirty="0">
              <a:solidFill>
                <a:srgbClr val="040138"/>
              </a:solidFill>
            </a:endParaRP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216526" y="196352"/>
            <a:ext cx="2778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PERIODE : </a:t>
            </a:r>
            <a:r>
              <a:rPr lang="en-US" sz="1050" dirty="0">
                <a:solidFill>
                  <a:schemeClr val="accent1"/>
                </a:solidFill>
                <a:latin typeface="Gimbal Grotesque" panose="02000503050000020004" pitchFamily="50" charset="0"/>
              </a:rPr>
              <a:t>2022</a:t>
            </a:r>
            <a:r>
              <a:rPr lang="en-US" sz="1050" b="1" dirty="0">
                <a:solidFill>
                  <a:schemeClr val="accent1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7882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040138"/>
                </a:solidFill>
              </a:rPr>
              <a:t>«I min avdeling/ arbeidsgruppe blir medarbeiderne oppmuntret til å samarbeide og utveksle tanker og ideer.»</a:t>
            </a:r>
          </a:p>
          <a:p>
            <a:endParaRPr lang="nb-NO" sz="2400" dirty="0">
              <a:solidFill>
                <a:srgbClr val="040138"/>
              </a:solidFill>
            </a:endParaRPr>
          </a:p>
        </p:txBody>
      </p:sp>
      <p:graphicFrame>
        <p:nvGraphicFramePr>
          <p:cNvPr id="14" name="Chart 92">
            <a:extLst>
              <a:ext uri="{FF2B5EF4-FFF2-40B4-BE49-F238E27FC236}">
                <a16:creationId xmlns:a16="http://schemas.microsoft.com/office/drawing/2014/main" id="{FAEFFCA5-702E-458A-82B8-2FE660E563EE}"/>
              </a:ext>
            </a:extLst>
          </p:cNvPr>
          <p:cNvGraphicFramePr/>
          <p:nvPr/>
        </p:nvGraphicFramePr>
        <p:xfrm>
          <a:off x="1079880" y="3574116"/>
          <a:ext cx="5888740" cy="266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6">
            <a:extLst>
              <a:ext uri="{FF2B5EF4-FFF2-40B4-BE49-F238E27FC236}">
                <a16:creationId xmlns:a16="http://schemas.microsoft.com/office/drawing/2014/main" id="{E21203BC-F68F-1DA7-9378-624CB72B794A}"/>
              </a:ext>
            </a:extLst>
          </p:cNvPr>
          <p:cNvSpPr txBox="1"/>
          <p:nvPr/>
        </p:nvSpPr>
        <p:spPr>
          <a:xfrm>
            <a:off x="915916" y="3113593"/>
            <a:ext cx="6222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Bruk av kompetanse, samarbeid og læring, delingskultur, tjenestekvalitet, jobbtilfredshet</a:t>
            </a:r>
          </a:p>
          <a:p>
            <a:endParaRPr lang="nb-NO" sz="1600" b="1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Opplevde tillit fra leder, mestringsorientert ledelse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Lavt mestringsklima kommer ofte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latin typeface="Calibri"/>
              </a:rPr>
              <a:t>Svak mestringsorientert ledelse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726059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4BF61FD4-3627-44D7-AAA7-671A6ECAF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815" y="347570"/>
            <a:ext cx="3590919" cy="2453794"/>
          </a:xfrm>
          <a:prstGeom prst="rect">
            <a:avLst/>
          </a:prstGeom>
        </p:spPr>
      </p:pic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DFBC7770-D0E3-4DF7-910A-DC3CCEF48DC0}"/>
              </a:ext>
            </a:extLst>
          </p:cNvPr>
          <p:cNvSpPr/>
          <p:nvPr/>
        </p:nvSpPr>
        <p:spPr>
          <a:xfrm>
            <a:off x="7548473" y="2933196"/>
            <a:ext cx="4306417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2794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CFE1BF-E950-4535-A533-21DCB9E1ECAE}"/>
              </a:ext>
            </a:extLst>
          </p:cNvPr>
          <p:cNvSpPr txBox="1"/>
          <p:nvPr/>
        </p:nvSpPr>
        <p:spPr>
          <a:xfrm>
            <a:off x="746266" y="554624"/>
            <a:ext cx="77493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FAKTOR 10:  </a:t>
            </a:r>
          </a:p>
          <a:p>
            <a:r>
              <a:rPr lang="nb-NO" sz="3200" dirty="0">
                <a:solidFill>
                  <a:srgbClr val="161144"/>
                </a:solidFill>
                <a:latin typeface="Gimbal Grotesque Heavy" panose="02000503050000020004" pitchFamily="50" charset="0"/>
              </a:rPr>
              <a:t>PROSOSIAL MOTIVASJON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55FA71-DDB5-4B89-A146-3E3A5F61E7E5}"/>
              </a:ext>
            </a:extLst>
          </p:cNvPr>
          <p:cNvSpPr/>
          <p:nvPr/>
        </p:nvSpPr>
        <p:spPr>
          <a:xfrm>
            <a:off x="7958676" y="2994184"/>
            <a:ext cx="3788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600" dirty="0">
              <a:solidFill>
                <a:srgbClr val="040138"/>
              </a:solidFill>
            </a:endParaRPr>
          </a:p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Eksempel på måleindikator</a:t>
            </a:r>
            <a:b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</a:br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10" name="Rectangle: Rounded Corners 35">
            <a:extLst>
              <a:ext uri="{FF2B5EF4-FFF2-40B4-BE49-F238E27FC236}">
                <a16:creationId xmlns:a16="http://schemas.microsoft.com/office/drawing/2014/main" id="{5EB7300B-C48E-4618-AF4D-30CC46B0A55C}"/>
              </a:ext>
            </a:extLst>
          </p:cNvPr>
          <p:cNvSpPr/>
          <p:nvPr/>
        </p:nvSpPr>
        <p:spPr>
          <a:xfrm>
            <a:off x="746267" y="2933196"/>
            <a:ext cx="6555966" cy="3421804"/>
          </a:xfrm>
          <a:prstGeom prst="roundRect">
            <a:avLst>
              <a:gd name="adj" fmla="val 4881"/>
            </a:avLst>
          </a:prstGeom>
          <a:solidFill>
            <a:schemeClr val="bg1"/>
          </a:solidFill>
          <a:ln>
            <a:noFill/>
          </a:ln>
          <a:effectLst>
            <a:outerShdw blurRad="355600" sx="98000" sy="98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4B4649B-B2EB-4E41-BF41-A75770782B98}"/>
              </a:ext>
            </a:extLst>
          </p:cNvPr>
          <p:cNvSpPr/>
          <p:nvPr/>
        </p:nvSpPr>
        <p:spPr>
          <a:xfrm>
            <a:off x="746266" y="1701348"/>
            <a:ext cx="68022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Definisjon</a:t>
            </a:r>
            <a:r>
              <a:rPr lang="nb-NO" dirty="0">
                <a:solidFill>
                  <a:srgbClr val="040138"/>
                </a:solidFill>
              </a:rPr>
              <a:t>: </a:t>
            </a:r>
            <a:r>
              <a:rPr lang="nb-NO" i="1" dirty="0">
                <a:solidFill>
                  <a:srgbClr val="040138"/>
                </a:solidFill>
              </a:rPr>
              <a:t>Motivasjon for å gjøre noe nyttig og verdifullt for andre, også kalt prososial motivasjon, er en viktig drivkraft for mange og har en rekke godt dokumenterte, positive effekter. (Også kalt nytteorientert motivasjon. Engelsk: </a:t>
            </a:r>
            <a:r>
              <a:rPr lang="nb-NO" i="1" dirty="0" err="1">
                <a:solidFill>
                  <a:srgbClr val="040138"/>
                </a:solidFill>
              </a:rPr>
              <a:t>prosocial</a:t>
            </a:r>
            <a:r>
              <a:rPr lang="nb-NO" i="1" dirty="0">
                <a:solidFill>
                  <a:srgbClr val="040138"/>
                </a:solidFill>
              </a:rPr>
              <a:t> </a:t>
            </a:r>
            <a:r>
              <a:rPr lang="nb-NO" i="1" dirty="0" err="1">
                <a:solidFill>
                  <a:srgbClr val="040138"/>
                </a:solidFill>
              </a:rPr>
              <a:t>motivation</a:t>
            </a:r>
            <a:r>
              <a:rPr lang="nb-NO" i="1" dirty="0">
                <a:solidFill>
                  <a:srgbClr val="040138"/>
                </a:solidFill>
              </a:rPr>
              <a:t>)</a:t>
            </a:r>
          </a:p>
          <a:p>
            <a:endParaRPr lang="nb-NO" i="1" dirty="0">
              <a:solidFill>
                <a:srgbClr val="040138"/>
              </a:solidFill>
            </a:endParaRPr>
          </a:p>
          <a:p>
            <a:endParaRPr lang="nb-NO" dirty="0">
              <a:solidFill>
                <a:srgbClr val="040138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E874667-37B9-4702-9DE4-A9E1246221B8}"/>
              </a:ext>
            </a:extLst>
          </p:cNvPr>
          <p:cNvSpPr txBox="1"/>
          <p:nvPr/>
        </p:nvSpPr>
        <p:spPr>
          <a:xfrm>
            <a:off x="9216526" y="196352"/>
            <a:ext cx="2778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10-FAKTOR: </a:t>
            </a:r>
            <a:r>
              <a:rPr lang="en-US" sz="1050" dirty="0">
                <a:solidFill>
                  <a:srgbClr val="040138"/>
                </a:solidFill>
                <a:latin typeface="Gimbal Grotesque" panose="02000503050000020004" pitchFamily="50" charset="0"/>
              </a:rPr>
              <a:t>KS’ </a:t>
            </a:r>
            <a:r>
              <a:rPr lang="en-US" sz="1050" dirty="0" err="1">
                <a:solidFill>
                  <a:srgbClr val="040138"/>
                </a:solidFill>
                <a:latin typeface="Gimbal Grotesque" panose="02000503050000020004" pitchFamily="50" charset="0"/>
              </a:rPr>
              <a:t>medarbeiderundersøkelse</a:t>
            </a:r>
            <a:endParaRPr lang="en-US" sz="1050" dirty="0">
              <a:solidFill>
                <a:srgbClr val="040138"/>
              </a:solidFill>
              <a:latin typeface="Gimbal Grotesque" panose="02000503050000020004" pitchFamily="50" charset="0"/>
            </a:endParaRPr>
          </a:p>
          <a:p>
            <a:pPr algn="r"/>
            <a:r>
              <a:rPr lang="en-US" sz="1050" b="1" dirty="0">
                <a:solidFill>
                  <a:srgbClr val="040138"/>
                </a:solidFill>
                <a:latin typeface="Gimbal Grotesque" panose="02000503050000020004" pitchFamily="50" charset="0"/>
              </a:rPr>
              <a:t>PERIODE : </a:t>
            </a:r>
            <a:r>
              <a:rPr lang="en-US" sz="1050" dirty="0">
                <a:solidFill>
                  <a:schemeClr val="accent1"/>
                </a:solidFill>
                <a:latin typeface="Gimbal Grotesque" panose="02000503050000020004" pitchFamily="50" charset="0"/>
              </a:rPr>
              <a:t>2022</a:t>
            </a:r>
            <a:r>
              <a:rPr lang="en-US" sz="1050" b="1" dirty="0">
                <a:solidFill>
                  <a:schemeClr val="accent1"/>
                </a:solidFill>
                <a:latin typeface="Gimbal Grotesque" panose="02000503050000020004" pitchFamily="50" charset="0"/>
              </a:rPr>
              <a:t>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4FD877-3045-4C35-9504-3F86E8E9647C}"/>
              </a:ext>
            </a:extLst>
          </p:cNvPr>
          <p:cNvSpPr/>
          <p:nvPr/>
        </p:nvSpPr>
        <p:spPr>
          <a:xfrm>
            <a:off x="7958677" y="3886736"/>
            <a:ext cx="378822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40138"/>
                </a:solidFill>
              </a:rPr>
              <a:t>«Det er viktig for meg å kunne jobbe med noe som er til nytte for andre.»</a:t>
            </a:r>
          </a:p>
          <a:p>
            <a:endParaRPr lang="nb-NO" sz="2400" dirty="0">
              <a:solidFill>
                <a:srgbClr val="040138"/>
              </a:solidFill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AB8A0556-0C33-00E8-5408-1369B8684C4E}"/>
              </a:ext>
            </a:extLst>
          </p:cNvPr>
          <p:cNvSpPr txBox="1"/>
          <p:nvPr/>
        </p:nvSpPr>
        <p:spPr>
          <a:xfrm>
            <a:off x="915916" y="3113593"/>
            <a:ext cx="62223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rgbClr val="040138"/>
                </a:solidFill>
              </a:rPr>
              <a:t>Har effekt på: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Fleksibilitetsvilje, mestringsklima, innsats for å gi innbyggere gode tjenester, ressursutnyttelse, måloppnåelse</a:t>
            </a:r>
          </a:p>
          <a:p>
            <a:endParaRPr lang="nb-NO" sz="1600" b="1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Påvirkes av: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>
                <a:solidFill>
                  <a:srgbClr val="040138"/>
                </a:solidFill>
              </a:rPr>
              <a:t>Mestringsklima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>
              <a:solidFill>
                <a:srgbClr val="040138"/>
              </a:solidFill>
            </a:endParaRPr>
          </a:p>
          <a:p>
            <a:r>
              <a:rPr lang="nb-NO" sz="1600" b="1" dirty="0">
                <a:solidFill>
                  <a:srgbClr val="040138"/>
                </a:solidFill>
              </a:rPr>
              <a:t>Lav </a:t>
            </a:r>
            <a:r>
              <a:rPr lang="nb-NO" sz="1600" b="1">
                <a:solidFill>
                  <a:srgbClr val="040138"/>
                </a:solidFill>
              </a:rPr>
              <a:t>prososial motivasjon </a:t>
            </a:r>
            <a:r>
              <a:rPr lang="nb-NO" sz="1600" b="1" dirty="0">
                <a:solidFill>
                  <a:srgbClr val="040138"/>
                </a:solidFill>
              </a:rPr>
              <a:t>kommer ofte </a:t>
            </a:r>
            <a:r>
              <a:rPr lang="nb-NO" sz="1600" b="1">
                <a:solidFill>
                  <a:srgbClr val="040138"/>
                </a:solidFill>
              </a:rPr>
              <a:t>av:</a:t>
            </a:r>
            <a:endParaRPr lang="nb-NO" sz="1600" b="1" dirty="0">
              <a:solidFill>
                <a:srgbClr val="040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4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45637"/>
            <a:ext cx="12157166" cy="3816350"/>
          </a:xfrm>
        </p:spPr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rgbClr val="002060"/>
                </a:solidFill>
              </a:rPr>
              <a:t>Gjensidige </a:t>
            </a:r>
            <a:r>
              <a:rPr lang="nb-NO" sz="3200" b="1" i="1" dirty="0">
                <a:solidFill>
                  <a:srgbClr val="002060"/>
                </a:solidFill>
              </a:rPr>
              <a:t>avklarte forventninger </a:t>
            </a:r>
            <a:r>
              <a:rPr lang="nb-NO" sz="3200" b="1" dirty="0">
                <a:solidFill>
                  <a:srgbClr val="002060"/>
                </a:solidFill>
              </a:rPr>
              <a:t>fremmer </a:t>
            </a:r>
            <a:r>
              <a:rPr lang="nb-NO" sz="3200" b="1" i="1" dirty="0">
                <a:solidFill>
                  <a:srgbClr val="002060"/>
                </a:solidFill>
              </a:rPr>
              <a:t>mulighet for </a:t>
            </a:r>
            <a:r>
              <a:rPr lang="nb-NO" sz="3600" b="1" i="1" dirty="0">
                <a:solidFill>
                  <a:srgbClr val="00B050"/>
                </a:solidFill>
              </a:rPr>
              <a:t>mestring</a:t>
            </a:r>
            <a:r>
              <a:rPr lang="nb-NO" sz="3200" b="1" i="1" dirty="0">
                <a:solidFill>
                  <a:srgbClr val="002060"/>
                </a:solidFill>
              </a:rPr>
              <a:t> </a:t>
            </a:r>
            <a:r>
              <a:rPr lang="nb-NO" sz="3200" b="1" dirty="0">
                <a:solidFill>
                  <a:srgbClr val="002060"/>
                </a:solidFill>
              </a:rPr>
              <a:t>og </a:t>
            </a:r>
            <a:r>
              <a:rPr lang="nb-NO" sz="3200" b="1" i="1" dirty="0">
                <a:solidFill>
                  <a:srgbClr val="002060"/>
                </a:solidFill>
              </a:rPr>
              <a:t>forebygger </a:t>
            </a:r>
            <a:r>
              <a:rPr lang="nb-NO" sz="3200" b="1" i="1" dirty="0">
                <a:solidFill>
                  <a:srgbClr val="FF6600"/>
                </a:solidFill>
              </a:rPr>
              <a:t>energilekkasje</a:t>
            </a:r>
            <a:endParaRPr lang="en-US" sz="3200" b="1" i="1" dirty="0">
              <a:solidFill>
                <a:srgbClr val="FF6600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53" y="5359967"/>
            <a:ext cx="1805447" cy="149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ildeforklaring formet som en sky 4">
            <a:extLst>
              <a:ext uri="{FF2B5EF4-FFF2-40B4-BE49-F238E27FC236}">
                <a16:creationId xmlns:a16="http://schemas.microsoft.com/office/drawing/2014/main" id="{57ADAFCD-06F9-469F-B8DA-2D5A0E6B827C}"/>
              </a:ext>
            </a:extLst>
          </p:cNvPr>
          <p:cNvSpPr/>
          <p:nvPr/>
        </p:nvSpPr>
        <p:spPr>
          <a:xfrm>
            <a:off x="2945330" y="5105506"/>
            <a:ext cx="6022763" cy="1003477"/>
          </a:xfrm>
          <a:prstGeom prst="cloudCallout">
            <a:avLst>
              <a:gd name="adj1" fmla="val 82775"/>
              <a:gd name="adj2" fmla="val -5931"/>
            </a:avLst>
          </a:prstGeom>
          <a:solidFill>
            <a:srgbClr val="00B05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1"/>
                </a:solidFill>
              </a:rPr>
              <a:t>Gjør du dette med dine ansatte/kolleger?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40B18302-EAC7-42F9-9FBC-E23D7CD92EBA}"/>
              </a:ext>
            </a:extLst>
          </p:cNvPr>
          <p:cNvSpPr txBox="1">
            <a:spLocks/>
          </p:cNvSpPr>
          <p:nvPr/>
        </p:nvSpPr>
        <p:spPr>
          <a:xfrm>
            <a:off x="847023" y="1412099"/>
            <a:ext cx="10850726" cy="12850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082B5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marL="0" lvl="1" algn="ctr"/>
            <a:r>
              <a:rPr lang="en-US" sz="4000" kern="0" dirty="0">
                <a:solidFill>
                  <a:srgbClr val="002060"/>
                </a:solidFill>
              </a:rPr>
              <a:t>Arbeid med 10-FAKTOR </a:t>
            </a:r>
            <a:r>
              <a:rPr lang="en-US" sz="4000" kern="0" dirty="0" err="1">
                <a:solidFill>
                  <a:srgbClr val="002060"/>
                </a:solidFill>
              </a:rPr>
              <a:t>blir</a:t>
            </a:r>
            <a:r>
              <a:rPr lang="en-US" sz="4000" kern="0" dirty="0">
                <a:solidFill>
                  <a:srgbClr val="002060"/>
                </a:solidFill>
              </a:rPr>
              <a:t> bra </a:t>
            </a:r>
            <a:r>
              <a:rPr lang="en-US" sz="4000" kern="0" dirty="0" err="1">
                <a:solidFill>
                  <a:srgbClr val="002060"/>
                </a:solidFill>
              </a:rPr>
              <a:t>hvis</a:t>
            </a:r>
            <a:r>
              <a:rPr lang="en-US" sz="4000" kern="0" dirty="0">
                <a:solidFill>
                  <a:srgbClr val="002060"/>
                </a:solidFill>
              </a:rPr>
              <a:t>…?</a:t>
            </a:r>
            <a:br>
              <a:rPr lang="en-US" sz="4400" kern="0" dirty="0">
                <a:solidFill>
                  <a:srgbClr val="002060"/>
                </a:solidFill>
              </a:rPr>
            </a:br>
            <a:br>
              <a:rPr lang="en-US" sz="2000" kern="0" dirty="0">
                <a:solidFill>
                  <a:srgbClr val="002060"/>
                </a:solidFill>
              </a:rPr>
            </a:br>
            <a:endParaRPr lang="en-US" sz="2000" kern="0" dirty="0">
              <a:solidFill>
                <a:srgbClr val="002060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85" y="2308017"/>
            <a:ext cx="3680029" cy="239201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85534E7-C1B8-C333-58C0-0E381FD32D89}"/>
              </a:ext>
            </a:extLst>
          </p:cNvPr>
          <p:cNvSpPr txBox="1"/>
          <p:nvPr/>
        </p:nvSpPr>
        <p:spPr>
          <a:xfrm>
            <a:off x="3059144" y="6329787"/>
            <a:ext cx="6426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5"/>
              </a:rPr>
              <a:t>Nord-Aurdal kommune forventningsavklaring - </a:t>
            </a:r>
            <a:r>
              <a:rPr lang="nb-NO" dirty="0" err="1">
                <a:hlinkClick r:id="rId5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949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4DF8F7C-B855-5517-8830-A04056C92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964"/>
            <a:ext cx="12192000" cy="44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4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0A3652A-F522-0573-459C-4C5C6874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288"/>
            <a:ext cx="12192000" cy="308430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2EC2390-0EF7-2443-E5D5-6ABB9EAA2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9" y="3789825"/>
            <a:ext cx="8142538" cy="14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5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13D170-464A-4379-87C7-87E5DCE915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9375" y="1204141"/>
            <a:ext cx="9966325" cy="3816350"/>
          </a:xfrm>
        </p:spPr>
        <p:txBody>
          <a:bodyPr>
            <a:normAutofit/>
          </a:bodyPr>
          <a:lstStyle/>
          <a:p>
            <a:pPr algn="ctr"/>
            <a:r>
              <a:rPr lang="nb-NO" sz="5400" b="1"/>
              <a:t>Jakt på sammenhenger</a:t>
            </a:r>
          </a:p>
          <a:p>
            <a:pPr algn="ctr"/>
            <a:r>
              <a:rPr lang="nb-NO" sz="5400" b="1"/>
              <a:t>og plasser i verktøykassen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3A03D-502A-4B2C-BED9-40B5E337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008"/>
            <a:ext cx="12192000" cy="59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Et bilde som inneholder utendørs, person, kvinne&#10;&#10;Automatisk generert beskrivelse">
            <a:extLst>
              <a:ext uri="{FF2B5EF4-FFF2-40B4-BE49-F238E27FC236}">
                <a16:creationId xmlns:a16="http://schemas.microsoft.com/office/drawing/2014/main" id="{88962385-D502-4CE4-8E17-EE0707219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84" y="4592544"/>
            <a:ext cx="2518611" cy="1888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ankeboble: sky 6">
            <a:extLst>
              <a:ext uri="{FF2B5EF4-FFF2-40B4-BE49-F238E27FC236}">
                <a16:creationId xmlns:a16="http://schemas.microsoft.com/office/drawing/2014/main" id="{9498A474-B4F0-4C78-B448-53160201A6B3}"/>
              </a:ext>
            </a:extLst>
          </p:cNvPr>
          <p:cNvSpPr/>
          <p:nvPr/>
        </p:nvSpPr>
        <p:spPr>
          <a:xfrm>
            <a:off x="4619020" y="5382765"/>
            <a:ext cx="3479215" cy="962526"/>
          </a:xfrm>
          <a:prstGeom prst="cloudCallout">
            <a:avLst>
              <a:gd name="adj1" fmla="val -13762"/>
              <a:gd name="adj2" fmla="val 940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Mine forventninger</a:t>
            </a:r>
          </a:p>
        </p:txBody>
      </p:sp>
      <p:pic>
        <p:nvPicPr>
          <p:cNvPr id="9" name="Picture 2" descr="11+ Toolbox Clipart - Preview : Tool Box Clip Art | HDClipartAll">
            <a:extLst>
              <a:ext uri="{FF2B5EF4-FFF2-40B4-BE49-F238E27FC236}">
                <a16:creationId xmlns:a16="http://schemas.microsoft.com/office/drawing/2014/main" id="{301D9088-99A1-CB09-BE66-E7C5725D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81" y="4688379"/>
            <a:ext cx="2587588" cy="17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3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EEEF356-5813-44B7-9FB4-36D2B9E8A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85219" y="4348914"/>
            <a:ext cx="1915777" cy="2419350"/>
          </a:xfrm>
          <a:prstGeom prst="rect">
            <a:avLst/>
          </a:prstGeom>
        </p:spPr>
      </p:pic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32E6317E-90A2-4F7B-86F4-9088B80C21BD}"/>
              </a:ext>
            </a:extLst>
          </p:cNvPr>
          <p:cNvSpPr/>
          <p:nvPr/>
        </p:nvSpPr>
        <p:spPr>
          <a:xfrm>
            <a:off x="361950" y="571500"/>
            <a:ext cx="11290300" cy="3352800"/>
          </a:xfrm>
          <a:prstGeom prst="wedgeRoundRectCallout">
            <a:avLst>
              <a:gd name="adj1" fmla="val 39311"/>
              <a:gd name="adj2" fmla="val 82755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600"/>
              <a:t>FORKLAR</a:t>
            </a:r>
          </a:p>
        </p:txBody>
      </p:sp>
    </p:spTree>
    <p:extLst>
      <p:ext uri="{BB962C8B-B14F-4D97-AF65-F5344CB8AC3E}">
        <p14:creationId xmlns:p14="http://schemas.microsoft.com/office/powerpoint/2010/main" val="1122715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SK">
      <a:dk1>
        <a:srgbClr val="0B2B52"/>
      </a:dk1>
      <a:lt1>
        <a:srgbClr val="FFFFFF"/>
      </a:lt1>
      <a:dk2>
        <a:srgbClr val="0B2B52"/>
      </a:dk2>
      <a:lt2>
        <a:srgbClr val="FFFFFF"/>
      </a:lt2>
      <a:accent1>
        <a:srgbClr val="0093D2"/>
      </a:accent1>
      <a:accent2>
        <a:srgbClr val="5FC5F1"/>
      </a:accent2>
      <a:accent3>
        <a:srgbClr val="2AB573"/>
      </a:accent3>
      <a:accent4>
        <a:srgbClr val="8DC63F"/>
      </a:accent4>
      <a:accent5>
        <a:srgbClr val="F7941D"/>
      </a:accent5>
      <a:accent6>
        <a:srgbClr val="5B6B85"/>
      </a:accent6>
      <a:hlink>
        <a:srgbClr val="0093D2"/>
      </a:hlink>
      <a:folHlink>
        <a:srgbClr val="F7931D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4" id="{CCE20BB5-22BA-E44E-BB5E-E7CE3CCC0763}" vid="{066653C0-CF9F-434A-B378-183FDE454EDA}"/>
    </a:ext>
  </a:extLst>
</a:theme>
</file>

<file path=ppt/theme/theme2.xml><?xml version="1.0" encoding="utf-8"?>
<a:theme xmlns:a="http://schemas.openxmlformats.org/drawingml/2006/main" name="2_KSK">
  <a:themeElements>
    <a:clrScheme name="KS konsulent ">
      <a:dk1>
        <a:srgbClr val="272727"/>
      </a:dk1>
      <a:lt1>
        <a:srgbClr val="FFFFFF"/>
      </a:lt1>
      <a:dk2>
        <a:srgbClr val="003976"/>
      </a:dk2>
      <a:lt2>
        <a:srgbClr val="C6C6C6"/>
      </a:lt2>
      <a:accent1>
        <a:srgbClr val="0071BB"/>
      </a:accent1>
      <a:accent2>
        <a:srgbClr val="003976"/>
      </a:accent2>
      <a:accent3>
        <a:srgbClr val="D5D2CA"/>
      </a:accent3>
      <a:accent4>
        <a:srgbClr val="09BF9C"/>
      </a:accent4>
      <a:accent5>
        <a:srgbClr val="09A5BF"/>
      </a:accent5>
      <a:accent6>
        <a:srgbClr val="548FC4"/>
      </a:accent6>
      <a:hlink>
        <a:srgbClr val="000000"/>
      </a:hlink>
      <a:folHlink>
        <a:srgbClr val="919191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57777D2C-9995-064E-AC14-AC0EECA13DC6}" vid="{403C996D-DB8F-564C-B78F-4C48DEE5487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3050B04A78AFF46868338D327AFF54E" ma:contentTypeVersion="12" ma:contentTypeDescription="Opprett et nytt dokument." ma:contentTypeScope="" ma:versionID="3aa03c835a919011a6dddee120ce4289">
  <xsd:schema xmlns:xsd="http://www.w3.org/2001/XMLSchema" xmlns:xs="http://www.w3.org/2001/XMLSchema" xmlns:p="http://schemas.microsoft.com/office/2006/metadata/properties" xmlns:ns2="fe78ca07-468e-4556-8c1a-02fe27bcc74f" xmlns:ns3="0762ea8b-ddd9-41b8-9477-12a1ca48536f" targetNamespace="http://schemas.microsoft.com/office/2006/metadata/properties" ma:root="true" ma:fieldsID="caa5cbecc373dbba5496ff9547110b72" ns2:_="" ns3:_="">
    <xsd:import namespace="fe78ca07-468e-4556-8c1a-02fe27bcc74f"/>
    <xsd:import namespace="0762ea8b-ddd9-41b8-9477-12a1ca4853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8ca07-468e-4556-8c1a-02fe27bcc7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2ea8b-ddd9-41b8-9477-12a1ca4853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0403BB-4DDC-4C21-871F-2BD446340235}">
  <ds:schemaRefs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0762ea8b-ddd9-41b8-9477-12a1ca48536f"/>
    <ds:schemaRef ds:uri="http://schemas.microsoft.com/office/infopath/2007/PartnerControls"/>
    <ds:schemaRef ds:uri="fe78ca07-468e-4556-8c1a-02fe27bcc74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A4C7BC8-F4A8-4DD1-9E41-F8D949D2EF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26897E-9B3D-4810-968E-75945827C5E0}">
  <ds:schemaRefs>
    <ds:schemaRef ds:uri="0762ea8b-ddd9-41b8-9477-12a1ca48536f"/>
    <ds:schemaRef ds:uri="fe78ca07-468e-4556-8c1a-02fe27bcc7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KSK_ppt-mal_oppdatert (3)</Template>
  <TotalTime>9234</TotalTime>
  <Words>2530</Words>
  <Application>Microsoft Office PowerPoint</Application>
  <PresentationFormat>Widescreen</PresentationFormat>
  <Paragraphs>417</Paragraphs>
  <Slides>45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Office-tema</vt:lpstr>
      <vt:lpstr>2_KSK</vt:lpstr>
      <vt:lpstr>Hvordan få mest mulig ut av 10-FAKTOR medarbeiderundersøkelsen 2023 </vt:lpstr>
      <vt:lpstr>PowerPoint Presentation</vt:lpstr>
      <vt:lpstr> </vt:lpstr>
      <vt:lpstr>Informasjon, intensjon og involvering -nyttige stikkord gjennom hele implementeringsprosessen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Eksempler på 10-FAKTOR i praksis</vt:lpstr>
      <vt:lpstr>PowerPoint Presentation</vt:lpstr>
      <vt:lpstr>PowerPoint Presentation</vt:lpstr>
      <vt:lpstr>Systemisk forståelse </vt:lpstr>
      <vt:lpstr>PowerPoint Presentation</vt:lpstr>
      <vt:lpstr>Sammenhenger  Nord-Aurdals visjon, verdier og 10-FAKTOR?</vt:lpstr>
      <vt:lpstr>PowerPoint Presentation</vt:lpstr>
      <vt:lpstr>5. Mestringsorientert ledelse</vt:lpstr>
      <vt:lpstr>Oppskrift for godt møte?</vt:lpstr>
      <vt:lpstr>PowerPoint Presentation</vt:lpstr>
      <vt:lpstr>Nøkkelstikkord i 10-FAKTOR arbeidet</vt:lpstr>
      <vt:lpstr> </vt:lpstr>
      <vt:lpstr>6. Rolleklarhet</vt:lpstr>
      <vt:lpstr>PowerPoint Presentation</vt:lpstr>
      <vt:lpstr>Informasjon, intensjon og involvering -Den helhetlige prosessen for å realisere potensialet med 10-FAKTOR som utviklingsverktøy</vt:lpstr>
      <vt:lpstr>PowerPoint Presentation</vt:lpstr>
      <vt:lpstr>Den helhetlige prosessen for å realisere potensialet med  10-FAKTOR som utviklingsverktøy</vt:lpstr>
      <vt:lpstr>«Learning by doing   -Dewey-</vt:lpstr>
      <vt:lpstr>Se opp for fallgruver!</vt:lpstr>
      <vt:lpstr>Nøkkelstikkord i 10-FAKTOR arbeidet</vt:lpstr>
      <vt:lpstr>Planlegging av prosess</vt:lpstr>
      <vt:lpstr>Oppfordring til mellomarbeid til undersøkelsen slippes 20.november</vt:lpstr>
      <vt:lpstr>PowerPoint Presentation</vt:lpstr>
      <vt:lpstr>Refleksjonsstund og evaluering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Ingelin Burkeland</dc:creator>
  <cp:lastModifiedBy>Ingelin Burkeland</cp:lastModifiedBy>
  <cp:revision>17</cp:revision>
  <dcterms:created xsi:type="dcterms:W3CDTF">2021-05-09T10:03:37Z</dcterms:created>
  <dcterms:modified xsi:type="dcterms:W3CDTF">2023-10-19T11:31:42Z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0x01010043050B04A78AFF46868338D327AFF54E</vt:lpwstr>
  </property>
</Properties>
</file>