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56" r:id="rId2"/>
    <p:sldId id="334" r:id="rId3"/>
    <p:sldId id="326" r:id="rId4"/>
    <p:sldId id="327" r:id="rId5"/>
    <p:sldId id="333" r:id="rId6"/>
    <p:sldId id="328" r:id="rId7"/>
    <p:sldId id="335" r:id="rId8"/>
    <p:sldId id="337" r:id="rId9"/>
    <p:sldId id="336" r:id="rId10"/>
    <p:sldId id="338" r:id="rId11"/>
    <p:sldId id="339" r:id="rId12"/>
    <p:sldId id="341" r:id="rId13"/>
    <p:sldId id="340" r:id="rId14"/>
    <p:sldId id="342" r:id="rId15"/>
    <p:sldId id="343" r:id="rId16"/>
    <p:sldId id="344" r:id="rId17"/>
    <p:sldId id="345" r:id="rId18"/>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9D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79980" autoAdjust="0"/>
  </p:normalViewPr>
  <p:slideViewPr>
    <p:cSldViewPr snapToGrid="0">
      <p:cViewPr varScale="1">
        <p:scale>
          <a:sx n="93" d="100"/>
          <a:sy n="93" d="100"/>
        </p:scale>
        <p:origin x="90" y="84"/>
      </p:cViewPr>
      <p:guideLst/>
    </p:cSldViewPr>
  </p:slideViewPr>
  <p:notesTextViewPr>
    <p:cViewPr>
      <p:scale>
        <a:sx n="1" d="1"/>
        <a:sy n="1" d="1"/>
      </p:scale>
      <p:origin x="0" y="0"/>
    </p:cViewPr>
  </p:notesTextViewPr>
  <p:sorterViewPr>
    <p:cViewPr>
      <p:scale>
        <a:sx n="100" d="100"/>
        <a:sy n="100" d="100"/>
      </p:scale>
      <p:origin x="0" y="-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977D7-A207-4E09-AC3D-7BC3B545BF1D}" type="doc">
      <dgm:prSet loTypeId="urn:microsoft.com/office/officeart/2005/8/layout/gear1" loCatId="cycle" qsTypeId="urn:microsoft.com/office/officeart/2005/8/quickstyle/simple1" qsCatId="simple" csTypeId="urn:microsoft.com/office/officeart/2005/8/colors/accent1_2" csCatId="accent1" phldr="1"/>
      <dgm:spPr/>
    </dgm:pt>
    <dgm:pt modelId="{A2E71A52-4992-4632-950B-F48FD06248CD}">
      <dgm:prSet phldrT="[Tekst]"/>
      <dgm:spPr>
        <a:effectLst>
          <a:outerShdw blurRad="50800" dist="38100" dir="2700000" algn="tl" rotWithShape="0">
            <a:prstClr val="black">
              <a:alpha val="40000"/>
            </a:prstClr>
          </a:outerShdw>
        </a:effectLst>
      </dgm:spPr>
      <dgm:t>
        <a:bodyPr/>
        <a:lstStyle/>
        <a:p>
          <a:r>
            <a:rPr lang="nb-NO" dirty="0" smtClean="0"/>
            <a:t>Individnivå</a:t>
          </a:r>
        </a:p>
        <a:p>
          <a:r>
            <a:rPr lang="nb-NO" dirty="0" smtClean="0"/>
            <a:t>8 faktorer</a:t>
          </a:r>
          <a:endParaRPr lang="nn-NO" dirty="0"/>
        </a:p>
      </dgm:t>
    </dgm:pt>
    <dgm:pt modelId="{62E28C1A-15F8-4D60-94A4-81E7C746847A}" type="parTrans" cxnId="{A6D947FB-31F5-452D-8E16-63BFF19EE99F}">
      <dgm:prSet/>
      <dgm:spPr/>
      <dgm:t>
        <a:bodyPr/>
        <a:lstStyle/>
        <a:p>
          <a:endParaRPr lang="nn-NO"/>
        </a:p>
      </dgm:t>
    </dgm:pt>
    <dgm:pt modelId="{A2BE6D83-5F57-45E2-B47E-1A5FA76B38D8}" type="sibTrans" cxnId="{A6D947FB-31F5-452D-8E16-63BFF19EE99F}">
      <dgm:prSet/>
      <dgm:spPr>
        <a:effectLst>
          <a:outerShdw blurRad="50800" dist="38100" dir="2700000" algn="tl" rotWithShape="0">
            <a:prstClr val="black">
              <a:alpha val="40000"/>
            </a:prstClr>
          </a:outerShdw>
        </a:effectLst>
      </dgm:spPr>
      <dgm:t>
        <a:bodyPr/>
        <a:lstStyle/>
        <a:p>
          <a:endParaRPr lang="nn-NO"/>
        </a:p>
      </dgm:t>
    </dgm:pt>
    <dgm:pt modelId="{DC3B4B13-EB65-46F4-9A9D-824C31151E89}">
      <dgm:prSet phldrT="[Tekst]"/>
      <dgm:spPr>
        <a:effectLst>
          <a:outerShdw blurRad="50800" dist="38100" dir="2700000" algn="tl" rotWithShape="0">
            <a:prstClr val="black">
              <a:alpha val="40000"/>
            </a:prstClr>
          </a:outerShdw>
        </a:effectLst>
      </dgm:spPr>
      <dgm:t>
        <a:bodyPr/>
        <a:lstStyle/>
        <a:p>
          <a:r>
            <a:rPr lang="nb-NO" dirty="0" smtClean="0"/>
            <a:t>Gruppenivå</a:t>
          </a:r>
        </a:p>
        <a:p>
          <a:r>
            <a:rPr lang="nb-NO" dirty="0" smtClean="0"/>
            <a:t>Faktor 9</a:t>
          </a:r>
          <a:endParaRPr lang="nn-NO" dirty="0"/>
        </a:p>
      </dgm:t>
    </dgm:pt>
    <dgm:pt modelId="{C43E690E-5F15-4307-ABB1-EAF549DB2242}" type="parTrans" cxnId="{320C5076-F5E4-441F-AF0A-42F38C6A3D0D}">
      <dgm:prSet/>
      <dgm:spPr/>
      <dgm:t>
        <a:bodyPr/>
        <a:lstStyle/>
        <a:p>
          <a:endParaRPr lang="nn-NO"/>
        </a:p>
      </dgm:t>
    </dgm:pt>
    <dgm:pt modelId="{D452D0F6-A896-4B0D-9556-48EA01E3F8E0}" type="sibTrans" cxnId="{320C5076-F5E4-441F-AF0A-42F38C6A3D0D}">
      <dgm:prSet/>
      <dgm:spPr>
        <a:effectLst>
          <a:outerShdw blurRad="50800" dist="38100" dir="2700000" algn="tl" rotWithShape="0">
            <a:prstClr val="black">
              <a:alpha val="40000"/>
            </a:prstClr>
          </a:outerShdw>
        </a:effectLst>
      </dgm:spPr>
      <dgm:t>
        <a:bodyPr/>
        <a:lstStyle/>
        <a:p>
          <a:endParaRPr lang="nn-NO"/>
        </a:p>
      </dgm:t>
    </dgm:pt>
    <dgm:pt modelId="{050E9149-2CF6-4EFE-894C-3FE67EA1AC4B}">
      <dgm:prSet phldrT="[Tekst]"/>
      <dgm:spPr>
        <a:effectLst>
          <a:outerShdw blurRad="50800" dist="38100" dir="2700000" algn="tl" rotWithShape="0">
            <a:prstClr val="black">
              <a:alpha val="40000"/>
            </a:prstClr>
          </a:outerShdw>
        </a:effectLst>
      </dgm:spPr>
      <dgm:t>
        <a:bodyPr/>
        <a:lstStyle/>
        <a:p>
          <a:r>
            <a:rPr lang="nb-NO" dirty="0" smtClean="0"/>
            <a:t>Ledernivå </a:t>
          </a:r>
        </a:p>
        <a:p>
          <a:r>
            <a:rPr lang="nb-NO" dirty="0" smtClean="0"/>
            <a:t>Faktor 5</a:t>
          </a:r>
          <a:endParaRPr lang="nn-NO" dirty="0"/>
        </a:p>
      </dgm:t>
    </dgm:pt>
    <dgm:pt modelId="{A33CC542-8BD0-4882-87EE-8510424DF79A}" type="parTrans" cxnId="{73C4F85B-6F71-4389-BA68-D1FDD510EC2E}">
      <dgm:prSet/>
      <dgm:spPr/>
      <dgm:t>
        <a:bodyPr/>
        <a:lstStyle/>
        <a:p>
          <a:endParaRPr lang="nn-NO"/>
        </a:p>
      </dgm:t>
    </dgm:pt>
    <dgm:pt modelId="{46C3181C-CEF9-474F-B8A4-77F5768DB694}" type="sibTrans" cxnId="{73C4F85B-6F71-4389-BA68-D1FDD510EC2E}">
      <dgm:prSet/>
      <dgm:spPr>
        <a:effectLst>
          <a:outerShdw blurRad="50800" dist="38100" dir="2700000" algn="tl" rotWithShape="0">
            <a:prstClr val="black">
              <a:alpha val="40000"/>
            </a:prstClr>
          </a:outerShdw>
        </a:effectLst>
      </dgm:spPr>
      <dgm:t>
        <a:bodyPr/>
        <a:lstStyle/>
        <a:p>
          <a:endParaRPr lang="nn-NO"/>
        </a:p>
      </dgm:t>
    </dgm:pt>
    <dgm:pt modelId="{04C7E7BC-13C3-4F8A-8EFA-2602BD98E9C0}" type="pres">
      <dgm:prSet presAssocID="{D27977D7-A207-4E09-AC3D-7BC3B545BF1D}" presName="composite" presStyleCnt="0">
        <dgm:presLayoutVars>
          <dgm:chMax val="3"/>
          <dgm:animLvl val="lvl"/>
          <dgm:resizeHandles val="exact"/>
        </dgm:presLayoutVars>
      </dgm:prSet>
      <dgm:spPr/>
    </dgm:pt>
    <dgm:pt modelId="{69AA5B6E-393F-40C1-803B-46FC22ED1474}" type="pres">
      <dgm:prSet presAssocID="{A2E71A52-4992-4632-950B-F48FD06248CD}" presName="gear1" presStyleLbl="node1" presStyleIdx="0" presStyleCnt="3">
        <dgm:presLayoutVars>
          <dgm:chMax val="1"/>
          <dgm:bulletEnabled val="1"/>
        </dgm:presLayoutVars>
      </dgm:prSet>
      <dgm:spPr/>
      <dgm:t>
        <a:bodyPr/>
        <a:lstStyle/>
        <a:p>
          <a:endParaRPr lang="nn-NO"/>
        </a:p>
      </dgm:t>
    </dgm:pt>
    <dgm:pt modelId="{C728AD5C-D439-4BBA-9575-00D812386BBA}" type="pres">
      <dgm:prSet presAssocID="{A2E71A52-4992-4632-950B-F48FD06248CD}" presName="gear1srcNode" presStyleLbl="node1" presStyleIdx="0" presStyleCnt="3"/>
      <dgm:spPr/>
      <dgm:t>
        <a:bodyPr/>
        <a:lstStyle/>
        <a:p>
          <a:endParaRPr lang="nn-NO"/>
        </a:p>
      </dgm:t>
    </dgm:pt>
    <dgm:pt modelId="{9AC733AC-378B-4E87-89EB-36B5FF217850}" type="pres">
      <dgm:prSet presAssocID="{A2E71A52-4992-4632-950B-F48FD06248CD}" presName="gear1dstNode" presStyleLbl="node1" presStyleIdx="0" presStyleCnt="3"/>
      <dgm:spPr/>
      <dgm:t>
        <a:bodyPr/>
        <a:lstStyle/>
        <a:p>
          <a:endParaRPr lang="nn-NO"/>
        </a:p>
      </dgm:t>
    </dgm:pt>
    <dgm:pt modelId="{F1E8E5AE-9146-4478-ADCF-C7B0A47D05F2}" type="pres">
      <dgm:prSet presAssocID="{DC3B4B13-EB65-46F4-9A9D-824C31151E89}" presName="gear2" presStyleLbl="node1" presStyleIdx="1" presStyleCnt="3">
        <dgm:presLayoutVars>
          <dgm:chMax val="1"/>
          <dgm:bulletEnabled val="1"/>
        </dgm:presLayoutVars>
      </dgm:prSet>
      <dgm:spPr/>
      <dgm:t>
        <a:bodyPr/>
        <a:lstStyle/>
        <a:p>
          <a:endParaRPr lang="nn-NO"/>
        </a:p>
      </dgm:t>
    </dgm:pt>
    <dgm:pt modelId="{4F85B3AD-0F51-4A16-9C47-2859AA29CB8D}" type="pres">
      <dgm:prSet presAssocID="{DC3B4B13-EB65-46F4-9A9D-824C31151E89}" presName="gear2srcNode" presStyleLbl="node1" presStyleIdx="1" presStyleCnt="3"/>
      <dgm:spPr/>
      <dgm:t>
        <a:bodyPr/>
        <a:lstStyle/>
        <a:p>
          <a:endParaRPr lang="nn-NO"/>
        </a:p>
      </dgm:t>
    </dgm:pt>
    <dgm:pt modelId="{5F549EA0-089A-4C74-8B61-D67F79D68A6B}" type="pres">
      <dgm:prSet presAssocID="{DC3B4B13-EB65-46F4-9A9D-824C31151E89}" presName="gear2dstNode" presStyleLbl="node1" presStyleIdx="1" presStyleCnt="3"/>
      <dgm:spPr/>
      <dgm:t>
        <a:bodyPr/>
        <a:lstStyle/>
        <a:p>
          <a:endParaRPr lang="nn-NO"/>
        </a:p>
      </dgm:t>
    </dgm:pt>
    <dgm:pt modelId="{5C411C86-C735-4FEB-AC2D-73DF3FD1ACF4}" type="pres">
      <dgm:prSet presAssocID="{050E9149-2CF6-4EFE-894C-3FE67EA1AC4B}" presName="gear3" presStyleLbl="node1" presStyleIdx="2" presStyleCnt="3" custLinFactNeighborX="-339" custLinFactNeighborY="-1018"/>
      <dgm:spPr/>
      <dgm:t>
        <a:bodyPr/>
        <a:lstStyle/>
        <a:p>
          <a:endParaRPr lang="nn-NO"/>
        </a:p>
      </dgm:t>
    </dgm:pt>
    <dgm:pt modelId="{94D498ED-C21F-4055-BAF1-330EFC0C6E9A}" type="pres">
      <dgm:prSet presAssocID="{050E9149-2CF6-4EFE-894C-3FE67EA1AC4B}" presName="gear3tx" presStyleLbl="node1" presStyleIdx="2" presStyleCnt="3">
        <dgm:presLayoutVars>
          <dgm:chMax val="1"/>
          <dgm:bulletEnabled val="1"/>
        </dgm:presLayoutVars>
      </dgm:prSet>
      <dgm:spPr/>
      <dgm:t>
        <a:bodyPr/>
        <a:lstStyle/>
        <a:p>
          <a:endParaRPr lang="nn-NO"/>
        </a:p>
      </dgm:t>
    </dgm:pt>
    <dgm:pt modelId="{1179E4DD-BA76-4E2E-864E-00747B9A91E0}" type="pres">
      <dgm:prSet presAssocID="{050E9149-2CF6-4EFE-894C-3FE67EA1AC4B}" presName="gear3srcNode" presStyleLbl="node1" presStyleIdx="2" presStyleCnt="3"/>
      <dgm:spPr/>
      <dgm:t>
        <a:bodyPr/>
        <a:lstStyle/>
        <a:p>
          <a:endParaRPr lang="nn-NO"/>
        </a:p>
      </dgm:t>
    </dgm:pt>
    <dgm:pt modelId="{673223C5-338A-43B5-8F40-F15609551DD0}" type="pres">
      <dgm:prSet presAssocID="{050E9149-2CF6-4EFE-894C-3FE67EA1AC4B}" presName="gear3dstNode" presStyleLbl="node1" presStyleIdx="2" presStyleCnt="3"/>
      <dgm:spPr/>
      <dgm:t>
        <a:bodyPr/>
        <a:lstStyle/>
        <a:p>
          <a:endParaRPr lang="nn-NO"/>
        </a:p>
      </dgm:t>
    </dgm:pt>
    <dgm:pt modelId="{7614B6D5-662F-4FEF-B134-13A196AEB142}" type="pres">
      <dgm:prSet presAssocID="{A2BE6D83-5F57-45E2-B47E-1A5FA76B38D8}" presName="connector1" presStyleLbl="sibTrans2D1" presStyleIdx="0" presStyleCnt="3"/>
      <dgm:spPr/>
      <dgm:t>
        <a:bodyPr/>
        <a:lstStyle/>
        <a:p>
          <a:endParaRPr lang="nn-NO"/>
        </a:p>
      </dgm:t>
    </dgm:pt>
    <dgm:pt modelId="{D81F7D67-CA19-48F5-89A7-3BF1DB7E3AAB}" type="pres">
      <dgm:prSet presAssocID="{D452D0F6-A896-4B0D-9556-48EA01E3F8E0}" presName="connector2" presStyleLbl="sibTrans2D1" presStyleIdx="1" presStyleCnt="3"/>
      <dgm:spPr/>
      <dgm:t>
        <a:bodyPr/>
        <a:lstStyle/>
        <a:p>
          <a:endParaRPr lang="nn-NO"/>
        </a:p>
      </dgm:t>
    </dgm:pt>
    <dgm:pt modelId="{5A227B02-8CC2-46F5-BD34-7062A35DF9E0}" type="pres">
      <dgm:prSet presAssocID="{46C3181C-CEF9-474F-B8A4-77F5768DB694}" presName="connector3" presStyleLbl="sibTrans2D1" presStyleIdx="2" presStyleCnt="3"/>
      <dgm:spPr/>
      <dgm:t>
        <a:bodyPr/>
        <a:lstStyle/>
        <a:p>
          <a:endParaRPr lang="nn-NO"/>
        </a:p>
      </dgm:t>
    </dgm:pt>
  </dgm:ptLst>
  <dgm:cxnLst>
    <dgm:cxn modelId="{042BDBD6-0194-4FB8-B51E-D72AE2A5E452}" type="presOf" srcId="{DC3B4B13-EB65-46F4-9A9D-824C31151E89}" destId="{F1E8E5AE-9146-4478-ADCF-C7B0A47D05F2}" srcOrd="0" destOrd="0" presId="urn:microsoft.com/office/officeart/2005/8/layout/gear1"/>
    <dgm:cxn modelId="{559B120C-A5D1-4653-B332-817115137652}" type="presOf" srcId="{050E9149-2CF6-4EFE-894C-3FE67EA1AC4B}" destId="{94D498ED-C21F-4055-BAF1-330EFC0C6E9A}" srcOrd="1" destOrd="0" presId="urn:microsoft.com/office/officeart/2005/8/layout/gear1"/>
    <dgm:cxn modelId="{C2123F16-C906-4C09-B64A-A3B0775DF2A8}" type="presOf" srcId="{D27977D7-A207-4E09-AC3D-7BC3B545BF1D}" destId="{04C7E7BC-13C3-4F8A-8EFA-2602BD98E9C0}" srcOrd="0" destOrd="0" presId="urn:microsoft.com/office/officeart/2005/8/layout/gear1"/>
    <dgm:cxn modelId="{97ABC71D-8A24-4763-BB62-93F86B3A53B1}" type="presOf" srcId="{DC3B4B13-EB65-46F4-9A9D-824C31151E89}" destId="{5F549EA0-089A-4C74-8B61-D67F79D68A6B}" srcOrd="2" destOrd="0" presId="urn:microsoft.com/office/officeart/2005/8/layout/gear1"/>
    <dgm:cxn modelId="{FFB2D2D5-032B-4B2F-9C12-C974BE03EECE}" type="presOf" srcId="{D452D0F6-A896-4B0D-9556-48EA01E3F8E0}" destId="{D81F7D67-CA19-48F5-89A7-3BF1DB7E3AAB}" srcOrd="0" destOrd="0" presId="urn:microsoft.com/office/officeart/2005/8/layout/gear1"/>
    <dgm:cxn modelId="{B769CC2F-CA59-4490-8590-D1BBD04F3D9B}" type="presOf" srcId="{050E9149-2CF6-4EFE-894C-3FE67EA1AC4B}" destId="{673223C5-338A-43B5-8F40-F15609551DD0}" srcOrd="3" destOrd="0" presId="urn:microsoft.com/office/officeart/2005/8/layout/gear1"/>
    <dgm:cxn modelId="{B87888F9-10CA-49DC-9A6F-E3B644042171}" type="presOf" srcId="{A2E71A52-4992-4632-950B-F48FD06248CD}" destId="{69AA5B6E-393F-40C1-803B-46FC22ED1474}" srcOrd="0" destOrd="0" presId="urn:microsoft.com/office/officeart/2005/8/layout/gear1"/>
    <dgm:cxn modelId="{73C4F85B-6F71-4389-BA68-D1FDD510EC2E}" srcId="{D27977D7-A207-4E09-AC3D-7BC3B545BF1D}" destId="{050E9149-2CF6-4EFE-894C-3FE67EA1AC4B}" srcOrd="2" destOrd="0" parTransId="{A33CC542-8BD0-4882-87EE-8510424DF79A}" sibTransId="{46C3181C-CEF9-474F-B8A4-77F5768DB694}"/>
    <dgm:cxn modelId="{4CCE4470-7C7D-430D-A4A8-5007AAAA80DD}" type="presOf" srcId="{050E9149-2CF6-4EFE-894C-3FE67EA1AC4B}" destId="{5C411C86-C735-4FEB-AC2D-73DF3FD1ACF4}" srcOrd="0" destOrd="0" presId="urn:microsoft.com/office/officeart/2005/8/layout/gear1"/>
    <dgm:cxn modelId="{5E115C9F-9611-4E22-83BB-D9B563FEC10D}" type="presOf" srcId="{A2BE6D83-5F57-45E2-B47E-1A5FA76B38D8}" destId="{7614B6D5-662F-4FEF-B134-13A196AEB142}" srcOrd="0" destOrd="0" presId="urn:microsoft.com/office/officeart/2005/8/layout/gear1"/>
    <dgm:cxn modelId="{F0C17472-C4A6-4763-BCBB-1FE0A31E4BC1}" type="presOf" srcId="{050E9149-2CF6-4EFE-894C-3FE67EA1AC4B}" destId="{1179E4DD-BA76-4E2E-864E-00747B9A91E0}" srcOrd="2" destOrd="0" presId="urn:microsoft.com/office/officeart/2005/8/layout/gear1"/>
    <dgm:cxn modelId="{3282B101-6A37-40D3-99E8-0C2A178EE5F3}" type="presOf" srcId="{A2E71A52-4992-4632-950B-F48FD06248CD}" destId="{C728AD5C-D439-4BBA-9575-00D812386BBA}" srcOrd="1" destOrd="0" presId="urn:microsoft.com/office/officeart/2005/8/layout/gear1"/>
    <dgm:cxn modelId="{4B8364AF-DB0E-4FBA-9BA1-062B25652015}" type="presOf" srcId="{46C3181C-CEF9-474F-B8A4-77F5768DB694}" destId="{5A227B02-8CC2-46F5-BD34-7062A35DF9E0}" srcOrd="0" destOrd="0" presId="urn:microsoft.com/office/officeart/2005/8/layout/gear1"/>
    <dgm:cxn modelId="{135A187E-F8FB-4C16-9CED-1E781F6B8343}" type="presOf" srcId="{DC3B4B13-EB65-46F4-9A9D-824C31151E89}" destId="{4F85B3AD-0F51-4A16-9C47-2859AA29CB8D}" srcOrd="1" destOrd="0" presId="urn:microsoft.com/office/officeart/2005/8/layout/gear1"/>
    <dgm:cxn modelId="{FB4C7323-8CBC-4519-9A8A-ED4CF7FAA0B4}" type="presOf" srcId="{A2E71A52-4992-4632-950B-F48FD06248CD}" destId="{9AC733AC-378B-4E87-89EB-36B5FF217850}" srcOrd="2" destOrd="0" presId="urn:microsoft.com/office/officeart/2005/8/layout/gear1"/>
    <dgm:cxn modelId="{A6D947FB-31F5-452D-8E16-63BFF19EE99F}" srcId="{D27977D7-A207-4E09-AC3D-7BC3B545BF1D}" destId="{A2E71A52-4992-4632-950B-F48FD06248CD}" srcOrd="0" destOrd="0" parTransId="{62E28C1A-15F8-4D60-94A4-81E7C746847A}" sibTransId="{A2BE6D83-5F57-45E2-B47E-1A5FA76B38D8}"/>
    <dgm:cxn modelId="{320C5076-F5E4-441F-AF0A-42F38C6A3D0D}" srcId="{D27977D7-A207-4E09-AC3D-7BC3B545BF1D}" destId="{DC3B4B13-EB65-46F4-9A9D-824C31151E89}" srcOrd="1" destOrd="0" parTransId="{C43E690E-5F15-4307-ABB1-EAF549DB2242}" sibTransId="{D452D0F6-A896-4B0D-9556-48EA01E3F8E0}"/>
    <dgm:cxn modelId="{B4F9CCCB-3789-4221-99D5-D23CF9050AD7}" type="presParOf" srcId="{04C7E7BC-13C3-4F8A-8EFA-2602BD98E9C0}" destId="{69AA5B6E-393F-40C1-803B-46FC22ED1474}" srcOrd="0" destOrd="0" presId="urn:microsoft.com/office/officeart/2005/8/layout/gear1"/>
    <dgm:cxn modelId="{F0FF2D94-F2B8-4195-8BAA-0331891DD5E8}" type="presParOf" srcId="{04C7E7BC-13C3-4F8A-8EFA-2602BD98E9C0}" destId="{C728AD5C-D439-4BBA-9575-00D812386BBA}" srcOrd="1" destOrd="0" presId="urn:microsoft.com/office/officeart/2005/8/layout/gear1"/>
    <dgm:cxn modelId="{44D3FAEF-2179-4C11-9E94-7494955E01AC}" type="presParOf" srcId="{04C7E7BC-13C3-4F8A-8EFA-2602BD98E9C0}" destId="{9AC733AC-378B-4E87-89EB-36B5FF217850}" srcOrd="2" destOrd="0" presId="urn:microsoft.com/office/officeart/2005/8/layout/gear1"/>
    <dgm:cxn modelId="{812EE96F-0506-4705-8DE5-41C40652ADA8}" type="presParOf" srcId="{04C7E7BC-13C3-4F8A-8EFA-2602BD98E9C0}" destId="{F1E8E5AE-9146-4478-ADCF-C7B0A47D05F2}" srcOrd="3" destOrd="0" presId="urn:microsoft.com/office/officeart/2005/8/layout/gear1"/>
    <dgm:cxn modelId="{E9092807-B00F-4B70-91E7-C92D8CCF19CB}" type="presParOf" srcId="{04C7E7BC-13C3-4F8A-8EFA-2602BD98E9C0}" destId="{4F85B3AD-0F51-4A16-9C47-2859AA29CB8D}" srcOrd="4" destOrd="0" presId="urn:microsoft.com/office/officeart/2005/8/layout/gear1"/>
    <dgm:cxn modelId="{98A06B12-E1A7-4211-9EA1-F75A0360793F}" type="presParOf" srcId="{04C7E7BC-13C3-4F8A-8EFA-2602BD98E9C0}" destId="{5F549EA0-089A-4C74-8B61-D67F79D68A6B}" srcOrd="5" destOrd="0" presId="urn:microsoft.com/office/officeart/2005/8/layout/gear1"/>
    <dgm:cxn modelId="{9B3A40FF-A5ED-4F32-B660-DC3747B2EEE1}" type="presParOf" srcId="{04C7E7BC-13C3-4F8A-8EFA-2602BD98E9C0}" destId="{5C411C86-C735-4FEB-AC2D-73DF3FD1ACF4}" srcOrd="6" destOrd="0" presId="urn:microsoft.com/office/officeart/2005/8/layout/gear1"/>
    <dgm:cxn modelId="{410D7AB5-D864-4B08-8EA1-092BD9F54958}" type="presParOf" srcId="{04C7E7BC-13C3-4F8A-8EFA-2602BD98E9C0}" destId="{94D498ED-C21F-4055-BAF1-330EFC0C6E9A}" srcOrd="7" destOrd="0" presId="urn:microsoft.com/office/officeart/2005/8/layout/gear1"/>
    <dgm:cxn modelId="{7917CF9D-9D6B-4465-B24D-3E23285126FA}" type="presParOf" srcId="{04C7E7BC-13C3-4F8A-8EFA-2602BD98E9C0}" destId="{1179E4DD-BA76-4E2E-864E-00747B9A91E0}" srcOrd="8" destOrd="0" presId="urn:microsoft.com/office/officeart/2005/8/layout/gear1"/>
    <dgm:cxn modelId="{946D1815-1B7A-4C6C-8642-E7A0310E36F5}" type="presParOf" srcId="{04C7E7BC-13C3-4F8A-8EFA-2602BD98E9C0}" destId="{673223C5-338A-43B5-8F40-F15609551DD0}" srcOrd="9" destOrd="0" presId="urn:microsoft.com/office/officeart/2005/8/layout/gear1"/>
    <dgm:cxn modelId="{1990674B-3816-46AE-AA27-8500FAE029D2}" type="presParOf" srcId="{04C7E7BC-13C3-4F8A-8EFA-2602BD98E9C0}" destId="{7614B6D5-662F-4FEF-B134-13A196AEB142}" srcOrd="10" destOrd="0" presId="urn:microsoft.com/office/officeart/2005/8/layout/gear1"/>
    <dgm:cxn modelId="{1739AAD7-768A-409B-9A51-5A094865ED63}" type="presParOf" srcId="{04C7E7BC-13C3-4F8A-8EFA-2602BD98E9C0}" destId="{D81F7D67-CA19-48F5-89A7-3BF1DB7E3AAB}" srcOrd="11" destOrd="0" presId="urn:microsoft.com/office/officeart/2005/8/layout/gear1"/>
    <dgm:cxn modelId="{A4F2D1A6-A6B2-4EBE-BD79-8CC772218598}" type="presParOf" srcId="{04C7E7BC-13C3-4F8A-8EFA-2602BD98E9C0}" destId="{5A227B02-8CC2-46F5-BD34-7062A35DF9E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977D7-A207-4E09-AC3D-7BC3B545BF1D}" type="doc">
      <dgm:prSet loTypeId="urn:microsoft.com/office/officeart/2005/8/layout/gear1" loCatId="cycle" qsTypeId="urn:microsoft.com/office/officeart/2005/8/quickstyle/simple1" qsCatId="simple" csTypeId="urn:microsoft.com/office/officeart/2005/8/colors/accent1_2" csCatId="accent1" phldr="1"/>
      <dgm:spPr/>
    </dgm:pt>
    <dgm:pt modelId="{A2E71A52-4992-4632-950B-F48FD06248CD}">
      <dgm:prSet phldrT="[Tekst]"/>
      <dgm:spPr>
        <a:effectLst>
          <a:outerShdw blurRad="50800" dist="38100" dir="2700000" algn="tl" rotWithShape="0">
            <a:prstClr val="black">
              <a:alpha val="40000"/>
            </a:prstClr>
          </a:outerShdw>
        </a:effectLst>
      </dgm:spPr>
      <dgm:t>
        <a:bodyPr/>
        <a:lstStyle/>
        <a:p>
          <a:r>
            <a:rPr lang="nb-NO" dirty="0" smtClean="0"/>
            <a:t>Individnivå</a:t>
          </a:r>
        </a:p>
        <a:p>
          <a:r>
            <a:rPr lang="nb-NO" dirty="0" smtClean="0"/>
            <a:t>8 faktorer</a:t>
          </a:r>
          <a:endParaRPr lang="nn-NO" dirty="0"/>
        </a:p>
      </dgm:t>
    </dgm:pt>
    <dgm:pt modelId="{62E28C1A-15F8-4D60-94A4-81E7C746847A}" type="parTrans" cxnId="{A6D947FB-31F5-452D-8E16-63BFF19EE99F}">
      <dgm:prSet/>
      <dgm:spPr/>
      <dgm:t>
        <a:bodyPr/>
        <a:lstStyle/>
        <a:p>
          <a:endParaRPr lang="nn-NO"/>
        </a:p>
      </dgm:t>
    </dgm:pt>
    <dgm:pt modelId="{A2BE6D83-5F57-45E2-B47E-1A5FA76B38D8}" type="sibTrans" cxnId="{A6D947FB-31F5-452D-8E16-63BFF19EE99F}">
      <dgm:prSet/>
      <dgm:spPr>
        <a:effectLst>
          <a:outerShdw blurRad="50800" dist="38100" dir="2700000" algn="tl" rotWithShape="0">
            <a:prstClr val="black">
              <a:alpha val="40000"/>
            </a:prstClr>
          </a:outerShdw>
        </a:effectLst>
      </dgm:spPr>
      <dgm:t>
        <a:bodyPr/>
        <a:lstStyle/>
        <a:p>
          <a:endParaRPr lang="nn-NO"/>
        </a:p>
      </dgm:t>
    </dgm:pt>
    <dgm:pt modelId="{DC3B4B13-EB65-46F4-9A9D-824C31151E89}">
      <dgm:prSet phldrT="[Tekst]"/>
      <dgm:spPr>
        <a:effectLst>
          <a:outerShdw blurRad="50800" dist="38100" dir="2700000" algn="tl" rotWithShape="0">
            <a:prstClr val="black">
              <a:alpha val="40000"/>
            </a:prstClr>
          </a:outerShdw>
        </a:effectLst>
      </dgm:spPr>
      <dgm:t>
        <a:bodyPr/>
        <a:lstStyle/>
        <a:p>
          <a:r>
            <a:rPr lang="nb-NO" dirty="0" smtClean="0"/>
            <a:t>Gruppenivå</a:t>
          </a:r>
        </a:p>
        <a:p>
          <a:r>
            <a:rPr lang="nb-NO" dirty="0" smtClean="0"/>
            <a:t>Faktor 9</a:t>
          </a:r>
          <a:endParaRPr lang="nn-NO" dirty="0"/>
        </a:p>
      </dgm:t>
    </dgm:pt>
    <dgm:pt modelId="{C43E690E-5F15-4307-ABB1-EAF549DB2242}" type="parTrans" cxnId="{320C5076-F5E4-441F-AF0A-42F38C6A3D0D}">
      <dgm:prSet/>
      <dgm:spPr/>
      <dgm:t>
        <a:bodyPr/>
        <a:lstStyle/>
        <a:p>
          <a:endParaRPr lang="nn-NO"/>
        </a:p>
      </dgm:t>
    </dgm:pt>
    <dgm:pt modelId="{D452D0F6-A896-4B0D-9556-48EA01E3F8E0}" type="sibTrans" cxnId="{320C5076-F5E4-441F-AF0A-42F38C6A3D0D}">
      <dgm:prSet/>
      <dgm:spPr>
        <a:effectLst>
          <a:outerShdw blurRad="50800" dist="38100" dir="2700000" algn="tl" rotWithShape="0">
            <a:prstClr val="black">
              <a:alpha val="40000"/>
            </a:prstClr>
          </a:outerShdw>
        </a:effectLst>
      </dgm:spPr>
      <dgm:t>
        <a:bodyPr/>
        <a:lstStyle/>
        <a:p>
          <a:endParaRPr lang="nn-NO"/>
        </a:p>
      </dgm:t>
    </dgm:pt>
    <dgm:pt modelId="{050E9149-2CF6-4EFE-894C-3FE67EA1AC4B}">
      <dgm:prSet phldrT="[Tekst]"/>
      <dgm:spPr>
        <a:effectLst>
          <a:outerShdw blurRad="50800" dist="38100" dir="2700000" algn="tl" rotWithShape="0">
            <a:prstClr val="black">
              <a:alpha val="40000"/>
            </a:prstClr>
          </a:outerShdw>
        </a:effectLst>
      </dgm:spPr>
      <dgm:t>
        <a:bodyPr/>
        <a:lstStyle/>
        <a:p>
          <a:r>
            <a:rPr lang="nb-NO" dirty="0" smtClean="0"/>
            <a:t>Ledernivå </a:t>
          </a:r>
        </a:p>
        <a:p>
          <a:r>
            <a:rPr lang="nb-NO" dirty="0" smtClean="0"/>
            <a:t>Faktor 5</a:t>
          </a:r>
          <a:endParaRPr lang="nn-NO" dirty="0"/>
        </a:p>
      </dgm:t>
    </dgm:pt>
    <dgm:pt modelId="{A33CC542-8BD0-4882-87EE-8510424DF79A}" type="parTrans" cxnId="{73C4F85B-6F71-4389-BA68-D1FDD510EC2E}">
      <dgm:prSet/>
      <dgm:spPr/>
      <dgm:t>
        <a:bodyPr/>
        <a:lstStyle/>
        <a:p>
          <a:endParaRPr lang="nn-NO"/>
        </a:p>
      </dgm:t>
    </dgm:pt>
    <dgm:pt modelId="{46C3181C-CEF9-474F-B8A4-77F5768DB694}" type="sibTrans" cxnId="{73C4F85B-6F71-4389-BA68-D1FDD510EC2E}">
      <dgm:prSet/>
      <dgm:spPr>
        <a:effectLst>
          <a:outerShdw blurRad="50800" dist="38100" dir="2700000" algn="tl" rotWithShape="0">
            <a:prstClr val="black">
              <a:alpha val="40000"/>
            </a:prstClr>
          </a:outerShdw>
        </a:effectLst>
      </dgm:spPr>
      <dgm:t>
        <a:bodyPr/>
        <a:lstStyle/>
        <a:p>
          <a:endParaRPr lang="nn-NO"/>
        </a:p>
      </dgm:t>
    </dgm:pt>
    <dgm:pt modelId="{04C7E7BC-13C3-4F8A-8EFA-2602BD98E9C0}" type="pres">
      <dgm:prSet presAssocID="{D27977D7-A207-4E09-AC3D-7BC3B545BF1D}" presName="composite" presStyleCnt="0">
        <dgm:presLayoutVars>
          <dgm:chMax val="3"/>
          <dgm:animLvl val="lvl"/>
          <dgm:resizeHandles val="exact"/>
        </dgm:presLayoutVars>
      </dgm:prSet>
      <dgm:spPr/>
    </dgm:pt>
    <dgm:pt modelId="{69AA5B6E-393F-40C1-803B-46FC22ED1474}" type="pres">
      <dgm:prSet presAssocID="{A2E71A52-4992-4632-950B-F48FD06248CD}" presName="gear1" presStyleLbl="node1" presStyleIdx="0" presStyleCnt="3">
        <dgm:presLayoutVars>
          <dgm:chMax val="1"/>
          <dgm:bulletEnabled val="1"/>
        </dgm:presLayoutVars>
      </dgm:prSet>
      <dgm:spPr/>
      <dgm:t>
        <a:bodyPr/>
        <a:lstStyle/>
        <a:p>
          <a:endParaRPr lang="nn-NO"/>
        </a:p>
      </dgm:t>
    </dgm:pt>
    <dgm:pt modelId="{C728AD5C-D439-4BBA-9575-00D812386BBA}" type="pres">
      <dgm:prSet presAssocID="{A2E71A52-4992-4632-950B-F48FD06248CD}" presName="gear1srcNode" presStyleLbl="node1" presStyleIdx="0" presStyleCnt="3"/>
      <dgm:spPr/>
      <dgm:t>
        <a:bodyPr/>
        <a:lstStyle/>
        <a:p>
          <a:endParaRPr lang="nn-NO"/>
        </a:p>
      </dgm:t>
    </dgm:pt>
    <dgm:pt modelId="{9AC733AC-378B-4E87-89EB-36B5FF217850}" type="pres">
      <dgm:prSet presAssocID="{A2E71A52-4992-4632-950B-F48FD06248CD}" presName="gear1dstNode" presStyleLbl="node1" presStyleIdx="0" presStyleCnt="3"/>
      <dgm:spPr/>
      <dgm:t>
        <a:bodyPr/>
        <a:lstStyle/>
        <a:p>
          <a:endParaRPr lang="nn-NO"/>
        </a:p>
      </dgm:t>
    </dgm:pt>
    <dgm:pt modelId="{F1E8E5AE-9146-4478-ADCF-C7B0A47D05F2}" type="pres">
      <dgm:prSet presAssocID="{DC3B4B13-EB65-46F4-9A9D-824C31151E89}" presName="gear2" presStyleLbl="node1" presStyleIdx="1" presStyleCnt="3">
        <dgm:presLayoutVars>
          <dgm:chMax val="1"/>
          <dgm:bulletEnabled val="1"/>
        </dgm:presLayoutVars>
      </dgm:prSet>
      <dgm:spPr/>
      <dgm:t>
        <a:bodyPr/>
        <a:lstStyle/>
        <a:p>
          <a:endParaRPr lang="nn-NO"/>
        </a:p>
      </dgm:t>
    </dgm:pt>
    <dgm:pt modelId="{4F85B3AD-0F51-4A16-9C47-2859AA29CB8D}" type="pres">
      <dgm:prSet presAssocID="{DC3B4B13-EB65-46F4-9A9D-824C31151E89}" presName="gear2srcNode" presStyleLbl="node1" presStyleIdx="1" presStyleCnt="3"/>
      <dgm:spPr/>
      <dgm:t>
        <a:bodyPr/>
        <a:lstStyle/>
        <a:p>
          <a:endParaRPr lang="nn-NO"/>
        </a:p>
      </dgm:t>
    </dgm:pt>
    <dgm:pt modelId="{5F549EA0-089A-4C74-8B61-D67F79D68A6B}" type="pres">
      <dgm:prSet presAssocID="{DC3B4B13-EB65-46F4-9A9D-824C31151E89}" presName="gear2dstNode" presStyleLbl="node1" presStyleIdx="1" presStyleCnt="3"/>
      <dgm:spPr/>
      <dgm:t>
        <a:bodyPr/>
        <a:lstStyle/>
        <a:p>
          <a:endParaRPr lang="nn-NO"/>
        </a:p>
      </dgm:t>
    </dgm:pt>
    <dgm:pt modelId="{5C411C86-C735-4FEB-AC2D-73DF3FD1ACF4}" type="pres">
      <dgm:prSet presAssocID="{050E9149-2CF6-4EFE-894C-3FE67EA1AC4B}" presName="gear3" presStyleLbl="node1" presStyleIdx="2" presStyleCnt="3" custLinFactNeighborX="-339" custLinFactNeighborY="-1018"/>
      <dgm:spPr/>
      <dgm:t>
        <a:bodyPr/>
        <a:lstStyle/>
        <a:p>
          <a:endParaRPr lang="nn-NO"/>
        </a:p>
      </dgm:t>
    </dgm:pt>
    <dgm:pt modelId="{94D498ED-C21F-4055-BAF1-330EFC0C6E9A}" type="pres">
      <dgm:prSet presAssocID="{050E9149-2CF6-4EFE-894C-3FE67EA1AC4B}" presName="gear3tx" presStyleLbl="node1" presStyleIdx="2" presStyleCnt="3">
        <dgm:presLayoutVars>
          <dgm:chMax val="1"/>
          <dgm:bulletEnabled val="1"/>
        </dgm:presLayoutVars>
      </dgm:prSet>
      <dgm:spPr/>
      <dgm:t>
        <a:bodyPr/>
        <a:lstStyle/>
        <a:p>
          <a:endParaRPr lang="nn-NO"/>
        </a:p>
      </dgm:t>
    </dgm:pt>
    <dgm:pt modelId="{1179E4DD-BA76-4E2E-864E-00747B9A91E0}" type="pres">
      <dgm:prSet presAssocID="{050E9149-2CF6-4EFE-894C-3FE67EA1AC4B}" presName="gear3srcNode" presStyleLbl="node1" presStyleIdx="2" presStyleCnt="3"/>
      <dgm:spPr/>
      <dgm:t>
        <a:bodyPr/>
        <a:lstStyle/>
        <a:p>
          <a:endParaRPr lang="nn-NO"/>
        </a:p>
      </dgm:t>
    </dgm:pt>
    <dgm:pt modelId="{673223C5-338A-43B5-8F40-F15609551DD0}" type="pres">
      <dgm:prSet presAssocID="{050E9149-2CF6-4EFE-894C-3FE67EA1AC4B}" presName="gear3dstNode" presStyleLbl="node1" presStyleIdx="2" presStyleCnt="3"/>
      <dgm:spPr/>
      <dgm:t>
        <a:bodyPr/>
        <a:lstStyle/>
        <a:p>
          <a:endParaRPr lang="nn-NO"/>
        </a:p>
      </dgm:t>
    </dgm:pt>
    <dgm:pt modelId="{7614B6D5-662F-4FEF-B134-13A196AEB142}" type="pres">
      <dgm:prSet presAssocID="{A2BE6D83-5F57-45E2-B47E-1A5FA76B38D8}" presName="connector1" presStyleLbl="sibTrans2D1" presStyleIdx="0" presStyleCnt="3"/>
      <dgm:spPr/>
      <dgm:t>
        <a:bodyPr/>
        <a:lstStyle/>
        <a:p>
          <a:endParaRPr lang="nn-NO"/>
        </a:p>
      </dgm:t>
    </dgm:pt>
    <dgm:pt modelId="{D81F7D67-CA19-48F5-89A7-3BF1DB7E3AAB}" type="pres">
      <dgm:prSet presAssocID="{D452D0F6-A896-4B0D-9556-48EA01E3F8E0}" presName="connector2" presStyleLbl="sibTrans2D1" presStyleIdx="1" presStyleCnt="3"/>
      <dgm:spPr/>
      <dgm:t>
        <a:bodyPr/>
        <a:lstStyle/>
        <a:p>
          <a:endParaRPr lang="nn-NO"/>
        </a:p>
      </dgm:t>
    </dgm:pt>
    <dgm:pt modelId="{5A227B02-8CC2-46F5-BD34-7062A35DF9E0}" type="pres">
      <dgm:prSet presAssocID="{46C3181C-CEF9-474F-B8A4-77F5768DB694}" presName="connector3" presStyleLbl="sibTrans2D1" presStyleIdx="2" presStyleCnt="3"/>
      <dgm:spPr/>
      <dgm:t>
        <a:bodyPr/>
        <a:lstStyle/>
        <a:p>
          <a:endParaRPr lang="nn-NO"/>
        </a:p>
      </dgm:t>
    </dgm:pt>
  </dgm:ptLst>
  <dgm:cxnLst>
    <dgm:cxn modelId="{B6C774FC-F92A-43DB-BCE9-18F75E7B5924}" type="presOf" srcId="{A2E71A52-4992-4632-950B-F48FD06248CD}" destId="{69AA5B6E-393F-40C1-803B-46FC22ED1474}" srcOrd="0" destOrd="0" presId="urn:microsoft.com/office/officeart/2005/8/layout/gear1"/>
    <dgm:cxn modelId="{C715E5A8-7AAD-4BA2-B5F8-94E56C2BD74D}" type="presOf" srcId="{A2E71A52-4992-4632-950B-F48FD06248CD}" destId="{C728AD5C-D439-4BBA-9575-00D812386BBA}" srcOrd="1" destOrd="0" presId="urn:microsoft.com/office/officeart/2005/8/layout/gear1"/>
    <dgm:cxn modelId="{2EA80D79-51DA-4860-96E2-CE6C32FB291D}" type="presOf" srcId="{050E9149-2CF6-4EFE-894C-3FE67EA1AC4B}" destId="{5C411C86-C735-4FEB-AC2D-73DF3FD1ACF4}" srcOrd="0" destOrd="0" presId="urn:microsoft.com/office/officeart/2005/8/layout/gear1"/>
    <dgm:cxn modelId="{73C4F85B-6F71-4389-BA68-D1FDD510EC2E}" srcId="{D27977D7-A207-4E09-AC3D-7BC3B545BF1D}" destId="{050E9149-2CF6-4EFE-894C-3FE67EA1AC4B}" srcOrd="2" destOrd="0" parTransId="{A33CC542-8BD0-4882-87EE-8510424DF79A}" sibTransId="{46C3181C-CEF9-474F-B8A4-77F5768DB694}"/>
    <dgm:cxn modelId="{BA03116D-922D-4E46-8B3C-FE6306C77E5E}" type="presOf" srcId="{050E9149-2CF6-4EFE-894C-3FE67EA1AC4B}" destId="{673223C5-338A-43B5-8F40-F15609551DD0}" srcOrd="3" destOrd="0" presId="urn:microsoft.com/office/officeart/2005/8/layout/gear1"/>
    <dgm:cxn modelId="{1B60194A-C5AB-417A-B5FD-13919E28C577}" type="presOf" srcId="{D27977D7-A207-4E09-AC3D-7BC3B545BF1D}" destId="{04C7E7BC-13C3-4F8A-8EFA-2602BD98E9C0}" srcOrd="0" destOrd="0" presId="urn:microsoft.com/office/officeart/2005/8/layout/gear1"/>
    <dgm:cxn modelId="{BF0E2469-2580-46B5-8532-F1B42F345505}" type="presOf" srcId="{DC3B4B13-EB65-46F4-9A9D-824C31151E89}" destId="{F1E8E5AE-9146-4478-ADCF-C7B0A47D05F2}" srcOrd="0" destOrd="0" presId="urn:microsoft.com/office/officeart/2005/8/layout/gear1"/>
    <dgm:cxn modelId="{FA19B430-4A09-4B3A-9FDD-B99AB7DDF015}" type="presOf" srcId="{D452D0F6-A896-4B0D-9556-48EA01E3F8E0}" destId="{D81F7D67-CA19-48F5-89A7-3BF1DB7E3AAB}" srcOrd="0" destOrd="0" presId="urn:microsoft.com/office/officeart/2005/8/layout/gear1"/>
    <dgm:cxn modelId="{3BDED374-5B0C-487A-8DE9-035A3D51916A}" type="presOf" srcId="{46C3181C-CEF9-474F-B8A4-77F5768DB694}" destId="{5A227B02-8CC2-46F5-BD34-7062A35DF9E0}" srcOrd="0" destOrd="0" presId="urn:microsoft.com/office/officeart/2005/8/layout/gear1"/>
    <dgm:cxn modelId="{44916FAA-2F99-4459-872B-834955FC9701}" type="presOf" srcId="{A2E71A52-4992-4632-950B-F48FD06248CD}" destId="{9AC733AC-378B-4E87-89EB-36B5FF217850}" srcOrd="2" destOrd="0" presId="urn:microsoft.com/office/officeart/2005/8/layout/gear1"/>
    <dgm:cxn modelId="{B764D563-1258-4EFD-8BA5-C2BA7EDBDBE7}" type="presOf" srcId="{050E9149-2CF6-4EFE-894C-3FE67EA1AC4B}" destId="{1179E4DD-BA76-4E2E-864E-00747B9A91E0}" srcOrd="2" destOrd="0" presId="urn:microsoft.com/office/officeart/2005/8/layout/gear1"/>
    <dgm:cxn modelId="{7D66D109-73CF-4B52-BAAA-182995FB3978}" type="presOf" srcId="{DC3B4B13-EB65-46F4-9A9D-824C31151E89}" destId="{4F85B3AD-0F51-4A16-9C47-2859AA29CB8D}" srcOrd="1" destOrd="0" presId="urn:microsoft.com/office/officeart/2005/8/layout/gear1"/>
    <dgm:cxn modelId="{320C5076-F5E4-441F-AF0A-42F38C6A3D0D}" srcId="{D27977D7-A207-4E09-AC3D-7BC3B545BF1D}" destId="{DC3B4B13-EB65-46F4-9A9D-824C31151E89}" srcOrd="1" destOrd="0" parTransId="{C43E690E-5F15-4307-ABB1-EAF549DB2242}" sibTransId="{D452D0F6-A896-4B0D-9556-48EA01E3F8E0}"/>
    <dgm:cxn modelId="{54934429-DEB3-4EC3-B575-AF713AA79932}" type="presOf" srcId="{A2BE6D83-5F57-45E2-B47E-1A5FA76B38D8}" destId="{7614B6D5-662F-4FEF-B134-13A196AEB142}" srcOrd="0" destOrd="0" presId="urn:microsoft.com/office/officeart/2005/8/layout/gear1"/>
    <dgm:cxn modelId="{A6D947FB-31F5-452D-8E16-63BFF19EE99F}" srcId="{D27977D7-A207-4E09-AC3D-7BC3B545BF1D}" destId="{A2E71A52-4992-4632-950B-F48FD06248CD}" srcOrd="0" destOrd="0" parTransId="{62E28C1A-15F8-4D60-94A4-81E7C746847A}" sibTransId="{A2BE6D83-5F57-45E2-B47E-1A5FA76B38D8}"/>
    <dgm:cxn modelId="{83C12E12-5730-482E-85C1-230527207607}" type="presOf" srcId="{DC3B4B13-EB65-46F4-9A9D-824C31151E89}" destId="{5F549EA0-089A-4C74-8B61-D67F79D68A6B}" srcOrd="2" destOrd="0" presId="urn:microsoft.com/office/officeart/2005/8/layout/gear1"/>
    <dgm:cxn modelId="{7484B6C9-EF35-4D03-95E6-F0B8BFC7CD6C}" type="presOf" srcId="{050E9149-2CF6-4EFE-894C-3FE67EA1AC4B}" destId="{94D498ED-C21F-4055-BAF1-330EFC0C6E9A}" srcOrd="1" destOrd="0" presId="urn:microsoft.com/office/officeart/2005/8/layout/gear1"/>
    <dgm:cxn modelId="{194172C5-6C12-462F-93F2-DE8128283A63}" type="presParOf" srcId="{04C7E7BC-13C3-4F8A-8EFA-2602BD98E9C0}" destId="{69AA5B6E-393F-40C1-803B-46FC22ED1474}" srcOrd="0" destOrd="0" presId="urn:microsoft.com/office/officeart/2005/8/layout/gear1"/>
    <dgm:cxn modelId="{619AA14A-FA07-4E52-97B5-8ED61BF5DC47}" type="presParOf" srcId="{04C7E7BC-13C3-4F8A-8EFA-2602BD98E9C0}" destId="{C728AD5C-D439-4BBA-9575-00D812386BBA}" srcOrd="1" destOrd="0" presId="urn:microsoft.com/office/officeart/2005/8/layout/gear1"/>
    <dgm:cxn modelId="{EF212199-7DCB-4448-962F-699892D86A81}" type="presParOf" srcId="{04C7E7BC-13C3-4F8A-8EFA-2602BD98E9C0}" destId="{9AC733AC-378B-4E87-89EB-36B5FF217850}" srcOrd="2" destOrd="0" presId="urn:microsoft.com/office/officeart/2005/8/layout/gear1"/>
    <dgm:cxn modelId="{92528C73-4CDC-46A3-9297-BDACE0E5EF18}" type="presParOf" srcId="{04C7E7BC-13C3-4F8A-8EFA-2602BD98E9C0}" destId="{F1E8E5AE-9146-4478-ADCF-C7B0A47D05F2}" srcOrd="3" destOrd="0" presId="urn:microsoft.com/office/officeart/2005/8/layout/gear1"/>
    <dgm:cxn modelId="{30CFA2B4-2942-4F70-A3E9-1E9CD407EC48}" type="presParOf" srcId="{04C7E7BC-13C3-4F8A-8EFA-2602BD98E9C0}" destId="{4F85B3AD-0F51-4A16-9C47-2859AA29CB8D}" srcOrd="4" destOrd="0" presId="urn:microsoft.com/office/officeart/2005/8/layout/gear1"/>
    <dgm:cxn modelId="{B6630C27-3248-4CCD-9A28-7C25F594775F}" type="presParOf" srcId="{04C7E7BC-13C3-4F8A-8EFA-2602BD98E9C0}" destId="{5F549EA0-089A-4C74-8B61-D67F79D68A6B}" srcOrd="5" destOrd="0" presId="urn:microsoft.com/office/officeart/2005/8/layout/gear1"/>
    <dgm:cxn modelId="{EC987AEA-0E30-4DC4-9BEA-DCD7224765E4}" type="presParOf" srcId="{04C7E7BC-13C3-4F8A-8EFA-2602BD98E9C0}" destId="{5C411C86-C735-4FEB-AC2D-73DF3FD1ACF4}" srcOrd="6" destOrd="0" presId="urn:microsoft.com/office/officeart/2005/8/layout/gear1"/>
    <dgm:cxn modelId="{BF6AADD0-108A-462D-B756-B33CA33A8E00}" type="presParOf" srcId="{04C7E7BC-13C3-4F8A-8EFA-2602BD98E9C0}" destId="{94D498ED-C21F-4055-BAF1-330EFC0C6E9A}" srcOrd="7" destOrd="0" presId="urn:microsoft.com/office/officeart/2005/8/layout/gear1"/>
    <dgm:cxn modelId="{6FA4E5E9-3529-478D-A2A2-C0527F708A24}" type="presParOf" srcId="{04C7E7BC-13C3-4F8A-8EFA-2602BD98E9C0}" destId="{1179E4DD-BA76-4E2E-864E-00747B9A91E0}" srcOrd="8" destOrd="0" presId="urn:microsoft.com/office/officeart/2005/8/layout/gear1"/>
    <dgm:cxn modelId="{5F943834-B813-422F-B975-7849E04A90B6}" type="presParOf" srcId="{04C7E7BC-13C3-4F8A-8EFA-2602BD98E9C0}" destId="{673223C5-338A-43B5-8F40-F15609551DD0}" srcOrd="9" destOrd="0" presId="urn:microsoft.com/office/officeart/2005/8/layout/gear1"/>
    <dgm:cxn modelId="{0065A083-E9B3-4718-93EF-3A6A90EFF043}" type="presParOf" srcId="{04C7E7BC-13C3-4F8A-8EFA-2602BD98E9C0}" destId="{7614B6D5-662F-4FEF-B134-13A196AEB142}" srcOrd="10" destOrd="0" presId="urn:microsoft.com/office/officeart/2005/8/layout/gear1"/>
    <dgm:cxn modelId="{6443B269-C9D8-417F-A93E-1EFC063A437A}" type="presParOf" srcId="{04C7E7BC-13C3-4F8A-8EFA-2602BD98E9C0}" destId="{D81F7D67-CA19-48F5-89A7-3BF1DB7E3AAB}" srcOrd="11" destOrd="0" presId="urn:microsoft.com/office/officeart/2005/8/layout/gear1"/>
    <dgm:cxn modelId="{3185BD6A-435B-48F6-A872-37C2172D0925}" type="presParOf" srcId="{04C7E7BC-13C3-4F8A-8EFA-2602BD98E9C0}" destId="{5A227B02-8CC2-46F5-BD34-7062A35DF9E0}"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5B6E-393F-40C1-803B-46FC22ED1474}">
      <dsp:nvSpPr>
        <dsp:cNvPr id="0" name=""/>
        <dsp:cNvSpPr/>
      </dsp:nvSpPr>
      <dsp:spPr>
        <a:xfrm>
          <a:off x="2901294" y="1684417"/>
          <a:ext cx="2058732" cy="2058732"/>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b-NO" sz="1100" kern="1200" dirty="0" smtClean="0"/>
            <a:t>Individnivå</a:t>
          </a:r>
        </a:p>
        <a:p>
          <a:pPr lvl="0" algn="ctr" defTabSz="488950">
            <a:lnSpc>
              <a:spcPct val="90000"/>
            </a:lnSpc>
            <a:spcBef>
              <a:spcPct val="0"/>
            </a:spcBef>
            <a:spcAft>
              <a:spcPct val="35000"/>
            </a:spcAft>
          </a:pPr>
          <a:r>
            <a:rPr lang="nb-NO" sz="1100" kern="1200" dirty="0" smtClean="0"/>
            <a:t>8 faktorer</a:t>
          </a:r>
          <a:endParaRPr lang="nn-NO" sz="1100" kern="1200" dirty="0"/>
        </a:p>
      </dsp:txBody>
      <dsp:txXfrm>
        <a:off x="3315191" y="2166665"/>
        <a:ext cx="1230938" cy="1058231"/>
      </dsp:txXfrm>
    </dsp:sp>
    <dsp:sp modelId="{F1E8E5AE-9146-4478-ADCF-C7B0A47D05F2}">
      <dsp:nvSpPr>
        <dsp:cNvPr id="0" name=""/>
        <dsp:cNvSpPr/>
      </dsp:nvSpPr>
      <dsp:spPr>
        <a:xfrm>
          <a:off x="1703486" y="1197808"/>
          <a:ext cx="1497260" cy="1497260"/>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b-NO" sz="1100" kern="1200" dirty="0" smtClean="0"/>
            <a:t>Gruppenivå</a:t>
          </a:r>
        </a:p>
        <a:p>
          <a:pPr lvl="0" algn="ctr" defTabSz="488950">
            <a:lnSpc>
              <a:spcPct val="90000"/>
            </a:lnSpc>
            <a:spcBef>
              <a:spcPct val="0"/>
            </a:spcBef>
            <a:spcAft>
              <a:spcPct val="35000"/>
            </a:spcAft>
          </a:pPr>
          <a:r>
            <a:rPr lang="nb-NO" sz="1100" kern="1200" dirty="0" smtClean="0"/>
            <a:t>Faktor 9</a:t>
          </a:r>
          <a:endParaRPr lang="nn-NO" sz="1100" kern="1200" dirty="0"/>
        </a:p>
      </dsp:txBody>
      <dsp:txXfrm>
        <a:off x="2080426" y="1577026"/>
        <a:ext cx="743380" cy="738824"/>
      </dsp:txXfrm>
    </dsp:sp>
    <dsp:sp modelId="{5C411C86-C735-4FEB-AC2D-73DF3FD1ACF4}">
      <dsp:nvSpPr>
        <dsp:cNvPr id="0" name=""/>
        <dsp:cNvSpPr/>
      </dsp:nvSpPr>
      <dsp:spPr>
        <a:xfrm rot="20700000">
          <a:off x="2536014" y="164851"/>
          <a:ext cx="1467009" cy="1467009"/>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b-NO" sz="1100" kern="1200" dirty="0" smtClean="0"/>
            <a:t>Ledernivå </a:t>
          </a:r>
        </a:p>
        <a:p>
          <a:pPr lvl="0" algn="ctr" defTabSz="488950">
            <a:lnSpc>
              <a:spcPct val="90000"/>
            </a:lnSpc>
            <a:spcBef>
              <a:spcPct val="0"/>
            </a:spcBef>
            <a:spcAft>
              <a:spcPct val="35000"/>
            </a:spcAft>
          </a:pPr>
          <a:r>
            <a:rPr lang="nb-NO" sz="1100" kern="1200" dirty="0" smtClean="0"/>
            <a:t>Faktor 5</a:t>
          </a:r>
          <a:endParaRPr lang="nn-NO" sz="1100" kern="1200" dirty="0"/>
        </a:p>
      </dsp:txBody>
      <dsp:txXfrm rot="-20700000">
        <a:off x="2857772" y="486609"/>
        <a:ext cx="823493" cy="823493"/>
      </dsp:txXfrm>
    </dsp:sp>
    <dsp:sp modelId="{7614B6D5-662F-4FEF-B134-13A196AEB142}">
      <dsp:nvSpPr>
        <dsp:cNvPr id="0" name=""/>
        <dsp:cNvSpPr/>
      </dsp:nvSpPr>
      <dsp:spPr>
        <a:xfrm>
          <a:off x="2738104" y="1376528"/>
          <a:ext cx="2635177" cy="2635177"/>
        </a:xfrm>
        <a:prstGeom prst="circularArrow">
          <a:avLst>
            <a:gd name="adj1" fmla="val 4688"/>
            <a:gd name="adj2" fmla="val 299029"/>
            <a:gd name="adj3" fmla="val 2504491"/>
            <a:gd name="adj4" fmla="val 15886660"/>
            <a:gd name="adj5" fmla="val 5469"/>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81F7D67-CA19-48F5-89A7-3BF1DB7E3AAB}">
      <dsp:nvSpPr>
        <dsp:cNvPr id="0" name=""/>
        <dsp:cNvSpPr/>
      </dsp:nvSpPr>
      <dsp:spPr>
        <a:xfrm>
          <a:off x="1438324" y="868457"/>
          <a:ext cx="1914621" cy="191462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A227B02-8CC2-46F5-BD34-7062A35DF9E0}">
      <dsp:nvSpPr>
        <dsp:cNvPr id="0" name=""/>
        <dsp:cNvSpPr/>
      </dsp:nvSpPr>
      <dsp:spPr>
        <a:xfrm>
          <a:off x="2202770" y="-154542"/>
          <a:ext cx="2064347" cy="206434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A5B6E-393F-40C1-803B-46FC22ED1474}">
      <dsp:nvSpPr>
        <dsp:cNvPr id="0" name=""/>
        <dsp:cNvSpPr/>
      </dsp:nvSpPr>
      <dsp:spPr>
        <a:xfrm>
          <a:off x="2181354" y="1545563"/>
          <a:ext cx="1889022" cy="1889022"/>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Individnivå</a:t>
          </a:r>
        </a:p>
        <a:p>
          <a:pPr lvl="0" algn="ctr" defTabSz="444500">
            <a:lnSpc>
              <a:spcPct val="90000"/>
            </a:lnSpc>
            <a:spcBef>
              <a:spcPct val="0"/>
            </a:spcBef>
            <a:spcAft>
              <a:spcPct val="35000"/>
            </a:spcAft>
          </a:pPr>
          <a:r>
            <a:rPr lang="nb-NO" sz="1000" kern="1200" dirty="0" smtClean="0"/>
            <a:t>8 faktorer</a:t>
          </a:r>
          <a:endParaRPr lang="nn-NO" sz="1000" kern="1200" dirty="0"/>
        </a:p>
      </dsp:txBody>
      <dsp:txXfrm>
        <a:off x="2561131" y="1988057"/>
        <a:ext cx="1129468" cy="970997"/>
      </dsp:txXfrm>
    </dsp:sp>
    <dsp:sp modelId="{F1E8E5AE-9146-4478-ADCF-C7B0A47D05F2}">
      <dsp:nvSpPr>
        <dsp:cNvPr id="0" name=""/>
        <dsp:cNvSpPr/>
      </dsp:nvSpPr>
      <dsp:spPr>
        <a:xfrm>
          <a:off x="1082287" y="1099067"/>
          <a:ext cx="1373834" cy="1373834"/>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Gruppenivå</a:t>
          </a:r>
        </a:p>
        <a:p>
          <a:pPr lvl="0" algn="ctr" defTabSz="444500">
            <a:lnSpc>
              <a:spcPct val="90000"/>
            </a:lnSpc>
            <a:spcBef>
              <a:spcPct val="0"/>
            </a:spcBef>
            <a:spcAft>
              <a:spcPct val="35000"/>
            </a:spcAft>
          </a:pPr>
          <a:r>
            <a:rPr lang="nb-NO" sz="1000" kern="1200" dirty="0" smtClean="0"/>
            <a:t>Faktor 9</a:t>
          </a:r>
          <a:endParaRPr lang="nn-NO" sz="1000" kern="1200" dirty="0"/>
        </a:p>
      </dsp:txBody>
      <dsp:txXfrm>
        <a:off x="1428154" y="1447024"/>
        <a:ext cx="682100" cy="677920"/>
      </dsp:txXfrm>
    </dsp:sp>
    <dsp:sp modelId="{5C411C86-C735-4FEB-AC2D-73DF3FD1ACF4}">
      <dsp:nvSpPr>
        <dsp:cNvPr id="0" name=""/>
        <dsp:cNvSpPr/>
      </dsp:nvSpPr>
      <dsp:spPr>
        <a:xfrm rot="20700000">
          <a:off x="1846185" y="151261"/>
          <a:ext cx="1346077" cy="1346077"/>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b-NO" sz="1000" kern="1200" dirty="0" smtClean="0"/>
            <a:t>Ledernivå </a:t>
          </a:r>
        </a:p>
        <a:p>
          <a:pPr lvl="0" algn="ctr" defTabSz="444500">
            <a:lnSpc>
              <a:spcPct val="90000"/>
            </a:lnSpc>
            <a:spcBef>
              <a:spcPct val="0"/>
            </a:spcBef>
            <a:spcAft>
              <a:spcPct val="35000"/>
            </a:spcAft>
          </a:pPr>
          <a:r>
            <a:rPr lang="nb-NO" sz="1000" kern="1200" dirty="0" smtClean="0"/>
            <a:t>Faktor 5</a:t>
          </a:r>
          <a:endParaRPr lang="nn-NO" sz="1000" kern="1200" dirty="0"/>
        </a:p>
      </dsp:txBody>
      <dsp:txXfrm rot="-20700000">
        <a:off x="2141420" y="446496"/>
        <a:ext cx="755608" cy="755608"/>
      </dsp:txXfrm>
    </dsp:sp>
    <dsp:sp modelId="{7614B6D5-662F-4FEF-B134-13A196AEB142}">
      <dsp:nvSpPr>
        <dsp:cNvPr id="0" name=""/>
        <dsp:cNvSpPr/>
      </dsp:nvSpPr>
      <dsp:spPr>
        <a:xfrm>
          <a:off x="2027939" y="1265125"/>
          <a:ext cx="2417948" cy="2417948"/>
        </a:xfrm>
        <a:prstGeom prst="circularArrow">
          <a:avLst>
            <a:gd name="adj1" fmla="val 4687"/>
            <a:gd name="adj2" fmla="val 299029"/>
            <a:gd name="adj3" fmla="val 2494945"/>
            <a:gd name="adj4" fmla="val 15907771"/>
            <a:gd name="adj5" fmla="val 5469"/>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81F7D67-CA19-48F5-89A7-3BF1DB7E3AAB}">
      <dsp:nvSpPr>
        <dsp:cNvPr id="0" name=""/>
        <dsp:cNvSpPr/>
      </dsp:nvSpPr>
      <dsp:spPr>
        <a:xfrm>
          <a:off x="838983" y="798350"/>
          <a:ext cx="1756790" cy="17567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A227B02-8CC2-46F5-BD34-7062A35DF9E0}">
      <dsp:nvSpPr>
        <dsp:cNvPr id="0" name=""/>
        <dsp:cNvSpPr/>
      </dsp:nvSpPr>
      <dsp:spPr>
        <a:xfrm>
          <a:off x="1540413" y="-140319"/>
          <a:ext cx="1894174" cy="18941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E9ABD1F8-F1D3-470A-AA72-305D33188D97}" type="datetimeFigureOut">
              <a:rPr lang="nb-NO" smtClean="0"/>
              <a:t>10.11.2021</a:t>
            </a:fld>
            <a:endParaRPr lang="nb-NO"/>
          </a:p>
        </p:txBody>
      </p:sp>
      <p:sp>
        <p:nvSpPr>
          <p:cNvPr id="4" name="Plassholder for bunntekst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9ACAE2C-DE51-47F0-8B77-F434269F185F}" type="slidenum">
              <a:rPr lang="nb-NO" smtClean="0"/>
              <a:t>‹#›</a:t>
            </a:fld>
            <a:endParaRPr lang="nb-NO"/>
          </a:p>
        </p:txBody>
      </p:sp>
    </p:spTree>
    <p:extLst>
      <p:ext uri="{BB962C8B-B14F-4D97-AF65-F5344CB8AC3E}">
        <p14:creationId xmlns:p14="http://schemas.microsoft.com/office/powerpoint/2010/main" val="2603788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15D10AA-12F5-4804-96EA-F2DA49CB5592}" type="datetimeFigureOut">
              <a:rPr lang="nn-NO" smtClean="0"/>
              <a:t>10.11.2021</a:t>
            </a:fld>
            <a:endParaRPr lang="nn-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05F74EE-4F88-4EE0-8400-FC105C60C639}" type="slidenum">
              <a:rPr lang="nn-NO" smtClean="0"/>
              <a:t>‹#›</a:t>
            </a:fld>
            <a:endParaRPr lang="nn-NO"/>
          </a:p>
        </p:txBody>
      </p:sp>
    </p:spTree>
    <p:extLst>
      <p:ext uri="{BB962C8B-B14F-4D97-AF65-F5344CB8AC3E}">
        <p14:creationId xmlns:p14="http://schemas.microsoft.com/office/powerpoint/2010/main" val="20989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705F74EE-4F88-4EE0-8400-FC105C60C639}" type="slidenum">
              <a:rPr lang="nn-NO" smtClean="0"/>
              <a:t>1</a:t>
            </a:fld>
            <a:endParaRPr lang="nn-NO"/>
          </a:p>
        </p:txBody>
      </p:sp>
    </p:spTree>
    <p:extLst>
      <p:ext uri="{BB962C8B-B14F-4D97-AF65-F5344CB8AC3E}">
        <p14:creationId xmlns:p14="http://schemas.microsoft.com/office/powerpoint/2010/main" val="214602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12</a:t>
            </a:fld>
            <a:endParaRPr lang="nn-NO"/>
          </a:p>
        </p:txBody>
      </p:sp>
    </p:spTree>
    <p:extLst>
      <p:ext uri="{BB962C8B-B14F-4D97-AF65-F5344CB8AC3E}">
        <p14:creationId xmlns:p14="http://schemas.microsoft.com/office/powerpoint/2010/main" val="93960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14</a:t>
            </a:fld>
            <a:endParaRPr lang="nn-NO"/>
          </a:p>
        </p:txBody>
      </p:sp>
    </p:spTree>
    <p:extLst>
      <p:ext uri="{BB962C8B-B14F-4D97-AF65-F5344CB8AC3E}">
        <p14:creationId xmlns:p14="http://schemas.microsoft.com/office/powerpoint/2010/main" val="352844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Bruk gjerne MENTI</a:t>
            </a:r>
            <a:r>
              <a:rPr lang="nb-NO" baseline="0" dirty="0" smtClean="0"/>
              <a:t> eller liknende for avstemming</a:t>
            </a:r>
          </a:p>
          <a:p>
            <a:endParaRPr lang="nb-NO" baseline="0" dirty="0" smtClean="0"/>
          </a:p>
          <a:p>
            <a:r>
              <a:rPr lang="nb-NO" baseline="0" dirty="0" smtClean="0"/>
              <a:t>Andre forslag: </a:t>
            </a:r>
          </a:p>
          <a:p>
            <a:endParaRPr lang="nb-NO" baseline="0" dirty="0" smtClean="0"/>
          </a:p>
          <a:p>
            <a:pPr marL="171450" indent="-171450">
              <a:buFontTx/>
              <a:buChar char="-"/>
            </a:pPr>
            <a:r>
              <a:rPr lang="nb-NO" baseline="0" dirty="0" smtClean="0"/>
              <a:t>POST IT- metoden: Henge opp  oversikt med faktorene på vegg –  grønne </a:t>
            </a:r>
            <a:r>
              <a:rPr lang="nb-NO" baseline="0" dirty="0" err="1" smtClean="0"/>
              <a:t>post-its</a:t>
            </a:r>
            <a:r>
              <a:rPr lang="nb-NO" baseline="0" dirty="0" smtClean="0"/>
              <a:t> på </a:t>
            </a:r>
            <a:r>
              <a:rPr lang="nb-NO" baseline="0" dirty="0" err="1" smtClean="0"/>
              <a:t>fakoren</a:t>
            </a:r>
            <a:r>
              <a:rPr lang="nb-NO" baseline="0" dirty="0" smtClean="0"/>
              <a:t> man er fornøyd med, rosa lapper på faktor man ønsker å forbedre. </a:t>
            </a:r>
          </a:p>
          <a:p>
            <a:pPr marL="171450" indent="-171450">
              <a:buFontTx/>
              <a:buChar char="-"/>
            </a:pPr>
            <a:r>
              <a:rPr lang="nb-NO" baseline="0" dirty="0" smtClean="0"/>
              <a:t>Lapper: To ulike bokser – en boks for faktor man vil bevare/beholde, en boks for faktor man vil forbedre. Gruppene skriver ned den faktoren de ønsker å bevare og den faktoren de ønsker å forbedre. Flertallet avgjør. </a:t>
            </a:r>
          </a:p>
          <a:p>
            <a:pPr marL="171450" indent="-171450">
              <a:buFontTx/>
              <a:buChar char="-"/>
            </a:pPr>
            <a:r>
              <a:rPr lang="nb-NO" baseline="0" dirty="0" smtClean="0"/>
              <a:t>Evt. andre metoder dere kommer på i fellesskap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aseline="0" dirty="0" smtClean="0"/>
              <a:t>Håndsopprekking</a:t>
            </a:r>
          </a:p>
          <a:p>
            <a:pPr marL="171450" indent="-171450">
              <a:buFontTx/>
              <a:buChar char="-"/>
            </a:pPr>
            <a:endParaRPr lang="nb-NO" baseline="0" dirty="0" smtClean="0"/>
          </a:p>
        </p:txBody>
      </p:sp>
      <p:sp>
        <p:nvSpPr>
          <p:cNvPr id="4" name="Plassholder for lysbildenummer 3"/>
          <p:cNvSpPr>
            <a:spLocks noGrp="1"/>
          </p:cNvSpPr>
          <p:nvPr>
            <p:ph type="sldNum" sz="quarter" idx="10"/>
          </p:nvPr>
        </p:nvSpPr>
        <p:spPr/>
        <p:txBody>
          <a:bodyPr/>
          <a:lstStyle/>
          <a:p>
            <a:fld id="{705F74EE-4F88-4EE0-8400-FC105C60C639}" type="slidenum">
              <a:rPr lang="nn-NO" smtClean="0"/>
              <a:t>15</a:t>
            </a:fld>
            <a:endParaRPr lang="nn-NO"/>
          </a:p>
        </p:txBody>
      </p:sp>
    </p:spTree>
    <p:extLst>
      <p:ext uri="{BB962C8B-B14F-4D97-AF65-F5344CB8AC3E}">
        <p14:creationId xmlns:p14="http://schemas.microsoft.com/office/powerpoint/2010/main" val="292482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Når dere har valgt ut faktorene dere ønsker å ha fokus på kan du bruke dette bilder og fremheve dette ved å flytte på sirklene – rød på den som skal forbedres og grønn på den som skal bevares. </a:t>
            </a:r>
            <a:r>
              <a:rPr lang="nb-NO" baseline="0" dirty="0" smtClean="0">
                <a:sym typeface="Wingdings" panose="05000000000000000000" pitchFamily="2" charset="2"/>
              </a:rPr>
              <a:t> </a:t>
            </a:r>
            <a:endParaRPr lang="nn-NO" baseline="0" dirty="0" smtClean="0"/>
          </a:p>
        </p:txBody>
      </p:sp>
      <p:sp>
        <p:nvSpPr>
          <p:cNvPr id="4" name="Plassholder for lysbildenummer 3"/>
          <p:cNvSpPr>
            <a:spLocks noGrp="1"/>
          </p:cNvSpPr>
          <p:nvPr>
            <p:ph type="sldNum" sz="quarter" idx="10"/>
          </p:nvPr>
        </p:nvSpPr>
        <p:spPr/>
        <p:txBody>
          <a:bodyPr/>
          <a:lstStyle/>
          <a:p>
            <a:fld id="{705F74EE-4F88-4EE0-8400-FC105C60C639}" type="slidenum">
              <a:rPr lang="nn-NO" smtClean="0"/>
              <a:t>16</a:t>
            </a:fld>
            <a:endParaRPr lang="nn-NO"/>
          </a:p>
        </p:txBody>
      </p:sp>
    </p:spTree>
    <p:extLst>
      <p:ext uri="{BB962C8B-B14F-4D97-AF65-F5344CB8AC3E}">
        <p14:creationId xmlns:p14="http://schemas.microsoft.com/office/powerpoint/2010/main" val="32279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2</a:t>
            </a:fld>
            <a:endParaRPr lang="nn-NO"/>
          </a:p>
        </p:txBody>
      </p:sp>
    </p:spTree>
    <p:extLst>
      <p:ext uri="{BB962C8B-B14F-4D97-AF65-F5344CB8AC3E}">
        <p14:creationId xmlns:p14="http://schemas.microsoft.com/office/powerpoint/2010/main" val="227243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3</a:t>
            </a:fld>
            <a:endParaRPr lang="nn-NO"/>
          </a:p>
        </p:txBody>
      </p:sp>
    </p:spTree>
    <p:extLst>
      <p:ext uri="{BB962C8B-B14F-4D97-AF65-F5344CB8AC3E}">
        <p14:creationId xmlns:p14="http://schemas.microsoft.com/office/powerpoint/2010/main" val="332464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Utviklingsorientert Undersøkelsen måler faktorer som ledere og medarbeidere kan påvirke, og som skal danne grunnlag for medarbeider-, organisasjons- og lederutvikling.  Både medarbeiderskaps- og ledelsesorientert Undersøkelsen fanger opp viktige faktorer på medarbeider-, gruppe-, organisasjons- og ledernivå.  Konkret og avgrenset Undersøkelsen er avgrenset til 35 påstander som fordeles på ti faktorer, som er dokumentert viktige for utvikling av god ledelse og et godt arbeidsmiljø. Det skal ta kort tid å svare på undersøkelsen.  Forskningsbasert Undersøkelsen er spesielt tilpasset norske kommuner. Undersøkelsen bygger på forskning om hva som er viktige innsatsfaktorer for å oppnå gode resultater. Undersøkelsen er utviklet av KS i samarbeid med Linda Lai, professor i organisasjonspsykologi ved Institutt for ledelse og organisasjon ved Handelshøyskolen BI i Oslo</a:t>
            </a:r>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4</a:t>
            </a:fld>
            <a:endParaRPr lang="nn-NO"/>
          </a:p>
        </p:txBody>
      </p:sp>
    </p:spTree>
    <p:extLst>
      <p:ext uri="{BB962C8B-B14F-4D97-AF65-F5344CB8AC3E}">
        <p14:creationId xmlns:p14="http://schemas.microsoft.com/office/powerpoint/2010/main" val="193803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smtClean="0"/>
              <a:t>I</a:t>
            </a:r>
            <a:r>
              <a:rPr lang="nn-NO" baseline="0" dirty="0" smtClean="0"/>
              <a:t> </a:t>
            </a:r>
            <a:r>
              <a:rPr lang="nn-NO" baseline="0" dirty="0" err="1" smtClean="0"/>
              <a:t>undersøkelsen</a:t>
            </a:r>
            <a:r>
              <a:rPr lang="nn-NO" baseline="0" dirty="0" smtClean="0"/>
              <a:t> vil det være alt i frå 3-5 </a:t>
            </a:r>
            <a:r>
              <a:rPr lang="nn-NO" baseline="0" dirty="0" err="1" smtClean="0"/>
              <a:t>påstander</a:t>
            </a:r>
            <a:r>
              <a:rPr lang="nn-NO" baseline="0" dirty="0" smtClean="0"/>
              <a:t> per faktor som du skal svare på. Skalaen går frå 1-5, der 1 er </a:t>
            </a:r>
            <a:r>
              <a:rPr lang="nn-NO" baseline="0" dirty="0" err="1" smtClean="0"/>
              <a:t>dårligst</a:t>
            </a:r>
            <a:r>
              <a:rPr lang="nn-NO" baseline="0" dirty="0" smtClean="0"/>
              <a:t> </a:t>
            </a:r>
            <a:r>
              <a:rPr lang="nn-NO" baseline="0" dirty="0" smtClean="0"/>
              <a:t>og 5 er </a:t>
            </a:r>
            <a:r>
              <a:rPr lang="nn-NO" baseline="0" dirty="0" smtClean="0"/>
              <a:t>best. </a:t>
            </a:r>
          </a:p>
          <a:p>
            <a:endParaRPr lang="nb-NO" baseline="0" dirty="0" smtClean="0"/>
          </a:p>
          <a:p>
            <a:r>
              <a:rPr lang="nb-NO" baseline="0" dirty="0" smtClean="0"/>
              <a:t>Arbeid med enkelte faktorer vil ha stor påvirkning på øvrige – særlig gjelder dette faktor 9 og 5. </a:t>
            </a:r>
            <a:endParaRPr lang="nn-NO" baseline="0" dirty="0" smtClean="0"/>
          </a:p>
        </p:txBody>
      </p:sp>
      <p:sp>
        <p:nvSpPr>
          <p:cNvPr id="4" name="Plassholder for lysbildenummer 3"/>
          <p:cNvSpPr>
            <a:spLocks noGrp="1"/>
          </p:cNvSpPr>
          <p:nvPr>
            <p:ph type="sldNum" sz="quarter" idx="10"/>
          </p:nvPr>
        </p:nvSpPr>
        <p:spPr/>
        <p:txBody>
          <a:bodyPr/>
          <a:lstStyle/>
          <a:p>
            <a:fld id="{705F74EE-4F88-4EE0-8400-FC105C60C639}" type="slidenum">
              <a:rPr lang="nn-NO" smtClean="0"/>
              <a:t>6</a:t>
            </a:fld>
            <a:endParaRPr lang="nn-NO"/>
          </a:p>
        </p:txBody>
      </p:sp>
    </p:spTree>
    <p:extLst>
      <p:ext uri="{BB962C8B-B14F-4D97-AF65-F5344CB8AC3E}">
        <p14:creationId xmlns:p14="http://schemas.microsoft.com/office/powerpoint/2010/main" val="121428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Legg inn </a:t>
            </a:r>
            <a:r>
              <a:rPr lang="nb-NO" dirty="0" err="1" smtClean="0"/>
              <a:t>lysakr</a:t>
            </a:r>
            <a:r>
              <a:rPr lang="nb-NO" baseline="0" dirty="0" smtClean="0"/>
              <a:t> med resultater </a:t>
            </a:r>
            <a:endParaRPr lang="nb-NO" dirty="0"/>
          </a:p>
        </p:txBody>
      </p:sp>
      <p:sp>
        <p:nvSpPr>
          <p:cNvPr id="4" name="Plassholder for lysbildenummer 3"/>
          <p:cNvSpPr>
            <a:spLocks noGrp="1"/>
          </p:cNvSpPr>
          <p:nvPr>
            <p:ph type="sldNum" sz="quarter" idx="5"/>
          </p:nvPr>
        </p:nvSpPr>
        <p:spPr/>
        <p:txBody>
          <a:bodyPr/>
          <a:lstStyle/>
          <a:p>
            <a:fld id="{D2697DBD-5A25-4AF4-AA61-1869D650119F}" type="slidenum">
              <a:rPr lang="nb-NO" smtClean="0"/>
              <a:t>7</a:t>
            </a:fld>
            <a:endParaRPr lang="nb-NO"/>
          </a:p>
        </p:txBody>
      </p:sp>
    </p:spTree>
    <p:extLst>
      <p:ext uri="{BB962C8B-B14F-4D97-AF65-F5344CB8AC3E}">
        <p14:creationId xmlns:p14="http://schemas.microsoft.com/office/powerpoint/2010/main" val="261715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Rapport for</a:t>
            </a:r>
            <a:r>
              <a:rPr lang="nb-NO" baseline="0" dirty="0" smtClean="0"/>
              <a:t> virksomhet/enhet settes inn her. </a:t>
            </a:r>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8</a:t>
            </a:fld>
            <a:endParaRPr lang="nn-NO"/>
          </a:p>
        </p:txBody>
      </p:sp>
    </p:spTree>
    <p:extLst>
      <p:ext uri="{BB962C8B-B14F-4D97-AF65-F5344CB8AC3E}">
        <p14:creationId xmlns:p14="http://schemas.microsoft.com/office/powerpoint/2010/main" val="350482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smtClean="0"/>
          </a:p>
          <a:p>
            <a:endParaRPr lang="nn-NO" dirty="0" smtClean="0"/>
          </a:p>
          <a:p>
            <a:pPr>
              <a:buFont typeface="+mj-lt"/>
              <a:buAutoNum type="arabicPeriod"/>
            </a:pPr>
            <a:r>
              <a:rPr lang="nb-NO" sz="1200" b="1" dirty="0" smtClean="0"/>
              <a:t>Indre motivasjon: </a:t>
            </a:r>
            <a:r>
              <a:rPr lang="nb-NO" sz="1200" dirty="0" smtClean="0"/>
              <a:t>Motivasjon for jobben og oppgavene i seg selv.</a:t>
            </a:r>
          </a:p>
          <a:p>
            <a:pPr>
              <a:buFont typeface="+mj-lt"/>
              <a:buAutoNum type="arabicPeriod"/>
            </a:pPr>
            <a:r>
              <a:rPr lang="nb-NO" sz="1200" b="1" dirty="0" smtClean="0"/>
              <a:t>Mestringstro: </a:t>
            </a:r>
            <a:r>
              <a:rPr lang="nb-NO" sz="1200" dirty="0" smtClean="0"/>
              <a:t>Tiltro til egen jobbkompetanse og mestringsmulighet.</a:t>
            </a:r>
          </a:p>
          <a:p>
            <a:pPr>
              <a:buFont typeface="+mj-lt"/>
              <a:buAutoNum type="arabicPeriod"/>
            </a:pPr>
            <a:r>
              <a:rPr lang="nb-NO" sz="1200" b="1" dirty="0" smtClean="0"/>
              <a:t>Autonomi: </a:t>
            </a:r>
            <a:r>
              <a:rPr lang="nb-NO" sz="1200" dirty="0" smtClean="0"/>
              <a:t>Opplevde muligheter til å jobbe selvstendig.</a:t>
            </a:r>
          </a:p>
          <a:p>
            <a:pPr>
              <a:buFont typeface="+mj-lt"/>
              <a:buAutoNum type="arabicPeriod"/>
            </a:pPr>
            <a:r>
              <a:rPr lang="nb-NO" sz="1200" b="1" dirty="0" smtClean="0"/>
              <a:t>Bruk av kompetanse: </a:t>
            </a:r>
            <a:r>
              <a:rPr lang="nb-NO" sz="1200" dirty="0" smtClean="0"/>
              <a:t>Opplevd bruk av egen kompetanse.</a:t>
            </a:r>
          </a:p>
          <a:p>
            <a:pPr>
              <a:buFont typeface="+mj-lt"/>
              <a:buAutoNum type="arabicPeriod"/>
            </a:pPr>
            <a:r>
              <a:rPr lang="nb-NO" sz="1200" b="1" dirty="0" smtClean="0"/>
              <a:t>Mestringsorientert ledelse: </a:t>
            </a:r>
            <a:r>
              <a:rPr lang="nb-NO" sz="1200" dirty="0" smtClean="0"/>
              <a:t>Ledelse med vekt på å gjøre medarbeiderne best mulig ut fra deres individuelle forutsetninger. </a:t>
            </a:r>
          </a:p>
          <a:p>
            <a:pPr>
              <a:buFont typeface="+mj-lt"/>
              <a:buAutoNum type="arabicPeriod"/>
            </a:pPr>
            <a:r>
              <a:rPr lang="nb-NO" sz="1200" b="1" dirty="0" smtClean="0"/>
              <a:t>Rolleklarhet:</a:t>
            </a:r>
            <a:r>
              <a:rPr lang="nb-NO" sz="1200" dirty="0" smtClean="0"/>
              <a:t> Tydelig kommuniserte forventninger til rollen medarbeideren skal fylle.</a:t>
            </a:r>
          </a:p>
          <a:p>
            <a:pPr>
              <a:buFont typeface="+mj-lt"/>
              <a:buAutoNum type="arabicPeriod"/>
            </a:pPr>
            <a:r>
              <a:rPr lang="nb-NO" sz="1200" b="1" dirty="0" smtClean="0"/>
              <a:t>Relevant kompetanseutvikling:</a:t>
            </a:r>
            <a:r>
              <a:rPr lang="nb-NO" sz="1200" dirty="0" smtClean="0"/>
              <a:t> Opplevde muligheter til å få kompetanseutvikling som er relevant for egen jobb og oppgaver.</a:t>
            </a:r>
          </a:p>
          <a:p>
            <a:pPr>
              <a:buFont typeface="+mj-lt"/>
              <a:buAutoNum type="arabicPeriod"/>
            </a:pPr>
            <a:r>
              <a:rPr lang="nb-NO" sz="1200" b="1" dirty="0" smtClean="0"/>
              <a:t>Fleksibilitetsvilje:</a:t>
            </a:r>
            <a:r>
              <a:rPr lang="nb-NO" sz="1200" dirty="0" smtClean="0"/>
              <a:t> Villighet til å være fleksibel på jobb, spesielt i måten man arbeider på.</a:t>
            </a:r>
          </a:p>
          <a:p>
            <a:pPr>
              <a:buFont typeface="+mj-lt"/>
              <a:buAutoNum type="arabicPeriod"/>
            </a:pPr>
            <a:r>
              <a:rPr lang="nb-NO" sz="1200" b="1" dirty="0" smtClean="0"/>
              <a:t>Mestringsklima: </a:t>
            </a:r>
            <a:r>
              <a:rPr lang="nb-NO" sz="1200" dirty="0" smtClean="0"/>
              <a:t>Kultur for å samarbeide, lære og gjøre hverandre gode gjennom deling av kompetanse.</a:t>
            </a:r>
          </a:p>
          <a:p>
            <a:pPr>
              <a:buFont typeface="+mj-lt"/>
              <a:buAutoNum type="arabicPeriod"/>
            </a:pPr>
            <a:r>
              <a:rPr lang="nb-NO" sz="1200" b="1" dirty="0" smtClean="0"/>
              <a:t>Prososial motivasjon: </a:t>
            </a:r>
            <a:r>
              <a:rPr lang="nb-NO" sz="1200" dirty="0" smtClean="0"/>
              <a:t>Ønske om å bidra med noe av nytte og verdi for andre.</a:t>
            </a:r>
          </a:p>
          <a:p>
            <a:r>
              <a:rPr lang="nn-NO" dirty="0" smtClean="0"/>
              <a:t>I</a:t>
            </a:r>
            <a:r>
              <a:rPr lang="nn-NO" baseline="0" dirty="0" smtClean="0"/>
              <a:t> </a:t>
            </a:r>
            <a:r>
              <a:rPr lang="nn-NO" baseline="0" dirty="0" err="1" smtClean="0"/>
              <a:t>undersøkelsen</a:t>
            </a:r>
            <a:r>
              <a:rPr lang="nn-NO" baseline="0" dirty="0" smtClean="0"/>
              <a:t> vil det være alt i frå 3-5 </a:t>
            </a:r>
            <a:r>
              <a:rPr lang="nn-NO" baseline="0" dirty="0" err="1" smtClean="0"/>
              <a:t>påstander</a:t>
            </a:r>
            <a:r>
              <a:rPr lang="nn-NO" baseline="0" dirty="0" smtClean="0"/>
              <a:t> per faktor som du skal svare på. Skalaen går frå 1-5, der 1 er </a:t>
            </a:r>
            <a:r>
              <a:rPr lang="nn-NO" baseline="0" dirty="0" err="1" smtClean="0"/>
              <a:t>dårligst</a:t>
            </a:r>
            <a:r>
              <a:rPr lang="nn-NO" baseline="0" dirty="0" smtClean="0"/>
              <a:t> </a:t>
            </a:r>
            <a:r>
              <a:rPr lang="nn-NO" baseline="0" dirty="0" smtClean="0"/>
              <a:t>og 5 er </a:t>
            </a:r>
            <a:r>
              <a:rPr lang="nn-NO" baseline="0" dirty="0" smtClean="0"/>
              <a:t>best. </a:t>
            </a:r>
          </a:p>
          <a:p>
            <a:endParaRPr lang="nb-NO" baseline="0" dirty="0" smtClean="0"/>
          </a:p>
          <a:p>
            <a:r>
              <a:rPr lang="nb-NO" baseline="0" dirty="0" smtClean="0"/>
              <a:t>Arbeid med enkelte faktorer vil ha stor påvirkning på øvrige – særlig gjelder dette faktor 9 og 5. </a:t>
            </a:r>
            <a:endParaRPr lang="nn-NO" baseline="0" dirty="0" smtClean="0"/>
          </a:p>
        </p:txBody>
      </p:sp>
      <p:sp>
        <p:nvSpPr>
          <p:cNvPr id="4" name="Plassholder for lysbildenummer 3"/>
          <p:cNvSpPr>
            <a:spLocks noGrp="1"/>
          </p:cNvSpPr>
          <p:nvPr>
            <p:ph type="sldNum" sz="quarter" idx="10"/>
          </p:nvPr>
        </p:nvSpPr>
        <p:spPr/>
        <p:txBody>
          <a:bodyPr/>
          <a:lstStyle/>
          <a:p>
            <a:fld id="{705F74EE-4F88-4EE0-8400-FC105C60C639}" type="slidenum">
              <a:rPr lang="nn-NO" smtClean="0"/>
              <a:t>9</a:t>
            </a:fld>
            <a:endParaRPr lang="nn-NO"/>
          </a:p>
        </p:txBody>
      </p:sp>
    </p:spTree>
    <p:extLst>
      <p:ext uri="{BB962C8B-B14F-4D97-AF65-F5344CB8AC3E}">
        <p14:creationId xmlns:p14="http://schemas.microsoft.com/office/powerpoint/2010/main" val="352227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kan dere for</a:t>
            </a:r>
            <a:r>
              <a:rPr lang="nb-NO" baseline="0" dirty="0" smtClean="0"/>
              <a:t> eksempel bruke MENTI eller snakke sammen i små grupper (to-tre personer i hver gruppe). </a:t>
            </a:r>
          </a:p>
          <a:p>
            <a:endParaRPr lang="nn-NO" dirty="0"/>
          </a:p>
        </p:txBody>
      </p:sp>
      <p:sp>
        <p:nvSpPr>
          <p:cNvPr id="4" name="Plassholder for lysbildenummer 3"/>
          <p:cNvSpPr>
            <a:spLocks noGrp="1"/>
          </p:cNvSpPr>
          <p:nvPr>
            <p:ph type="sldNum" sz="quarter" idx="10"/>
          </p:nvPr>
        </p:nvSpPr>
        <p:spPr/>
        <p:txBody>
          <a:bodyPr/>
          <a:lstStyle/>
          <a:p>
            <a:fld id="{705F74EE-4F88-4EE0-8400-FC105C60C639}" type="slidenum">
              <a:rPr lang="nn-NO" smtClean="0"/>
              <a:t>11</a:t>
            </a:fld>
            <a:endParaRPr lang="nn-NO"/>
          </a:p>
        </p:txBody>
      </p:sp>
    </p:spTree>
    <p:extLst>
      <p:ext uri="{BB962C8B-B14F-4D97-AF65-F5344CB8AC3E}">
        <p14:creationId xmlns:p14="http://schemas.microsoft.com/office/powerpoint/2010/main" val="398501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145222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187084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777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312361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941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32159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74839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172262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xmlns="" id="{EF06D7EE-18D9-0B4B-8239-D57B662AE3B2}"/>
              </a:ext>
            </a:extLst>
          </p:cNvPr>
          <p:cNvSpPr>
            <a:spLocks noGrp="1"/>
          </p:cNvSpPr>
          <p:nvPr>
            <p:ph type="ctrTitle" hasCustomPrompt="1"/>
          </p:nvPr>
        </p:nvSpPr>
        <p:spPr>
          <a:xfrm>
            <a:off x="503757" y="2807193"/>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xmlns=""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xmlns=""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10.11.2021</a:t>
            </a:fld>
            <a:endParaRPr lang="nb-NO"/>
          </a:p>
        </p:txBody>
      </p:sp>
      <p:sp>
        <p:nvSpPr>
          <p:cNvPr id="5" name="Footer Placeholder 4">
            <a:extLst>
              <a:ext uri="{FF2B5EF4-FFF2-40B4-BE49-F238E27FC236}">
                <a16:creationId xmlns:a16="http://schemas.microsoft.com/office/drawing/2014/main" xmlns=""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xmlns=""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a:t>
            </a:fld>
            <a:endParaRPr lang="nb-NO"/>
          </a:p>
        </p:txBody>
      </p:sp>
      <p:sp>
        <p:nvSpPr>
          <p:cNvPr id="15" name="Text Placeholder 14">
            <a:extLst>
              <a:ext uri="{FF2B5EF4-FFF2-40B4-BE49-F238E27FC236}">
                <a16:creationId xmlns:a16="http://schemas.microsoft.com/office/drawing/2014/main" xmlns=""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xmlns=""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4858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51050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5" name="Footer Placeholder 4"/>
          <p:cNvSpPr>
            <a:spLocks noGrp="1"/>
          </p:cNvSpPr>
          <p:nvPr>
            <p:ph type="ftr" sz="quarter" idx="11"/>
          </p:nvPr>
        </p:nvSpPr>
        <p:spPr/>
        <p:txBody>
          <a:bodyPr/>
          <a:lstStyle/>
          <a:p>
            <a:endParaRPr lang="nn-NO" dirty="0"/>
          </a:p>
        </p:txBody>
      </p:sp>
      <p:sp>
        <p:nvSpPr>
          <p:cNvPr id="6" name="Slide Number Placeholder 5"/>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341442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6" name="Footer Placeholder 5"/>
          <p:cNvSpPr>
            <a:spLocks noGrp="1"/>
          </p:cNvSpPr>
          <p:nvPr>
            <p:ph type="ftr" sz="quarter" idx="11"/>
          </p:nvPr>
        </p:nvSpPr>
        <p:spPr/>
        <p:txBody>
          <a:bodyPr/>
          <a:lstStyle/>
          <a:p>
            <a:endParaRPr lang="nn-NO" dirty="0"/>
          </a:p>
        </p:txBody>
      </p:sp>
      <p:sp>
        <p:nvSpPr>
          <p:cNvPr id="7" name="Slide Number Placeholder 6"/>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38396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8" name="Footer Placeholder 7"/>
          <p:cNvSpPr>
            <a:spLocks noGrp="1"/>
          </p:cNvSpPr>
          <p:nvPr>
            <p:ph type="ftr" sz="quarter" idx="11"/>
          </p:nvPr>
        </p:nvSpPr>
        <p:spPr/>
        <p:txBody>
          <a:bodyPr/>
          <a:lstStyle/>
          <a:p>
            <a:endParaRPr lang="nn-NO" dirty="0"/>
          </a:p>
        </p:txBody>
      </p:sp>
      <p:sp>
        <p:nvSpPr>
          <p:cNvPr id="9" name="Slide Number Placeholder 8"/>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56866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4" name="Footer Placeholder 3"/>
          <p:cNvSpPr>
            <a:spLocks noGrp="1"/>
          </p:cNvSpPr>
          <p:nvPr>
            <p:ph type="ftr" sz="quarter" idx="11"/>
          </p:nvPr>
        </p:nvSpPr>
        <p:spPr/>
        <p:txBody>
          <a:bodyPr/>
          <a:lstStyle/>
          <a:p>
            <a:endParaRPr lang="nn-NO" dirty="0"/>
          </a:p>
        </p:txBody>
      </p:sp>
      <p:sp>
        <p:nvSpPr>
          <p:cNvPr id="5" name="Slide Number Placeholder 4"/>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52585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3" name="Footer Placeholder 2"/>
          <p:cNvSpPr>
            <a:spLocks noGrp="1"/>
          </p:cNvSpPr>
          <p:nvPr>
            <p:ph type="ftr" sz="quarter" idx="11"/>
          </p:nvPr>
        </p:nvSpPr>
        <p:spPr/>
        <p:txBody>
          <a:bodyPr/>
          <a:lstStyle/>
          <a:p>
            <a:endParaRPr lang="nn-NO" dirty="0"/>
          </a:p>
        </p:txBody>
      </p:sp>
      <p:sp>
        <p:nvSpPr>
          <p:cNvPr id="4" name="Slide Number Placeholder 3"/>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253998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smtClean="0"/>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6" name="Footer Placeholder 5"/>
          <p:cNvSpPr>
            <a:spLocks noGrp="1"/>
          </p:cNvSpPr>
          <p:nvPr>
            <p:ph type="ftr" sz="quarter" idx="11"/>
          </p:nvPr>
        </p:nvSpPr>
        <p:spPr/>
        <p:txBody>
          <a:bodyPr/>
          <a:lstStyle/>
          <a:p>
            <a:endParaRPr lang="nn-NO" dirty="0"/>
          </a:p>
        </p:txBody>
      </p:sp>
      <p:sp>
        <p:nvSpPr>
          <p:cNvPr id="7" name="Slide Number Placeholder 6"/>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16142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11B61049-B1CA-499C-8267-421CB20104FB}" type="datetimeFigureOut">
              <a:rPr lang="nn-NO" smtClean="0"/>
              <a:t>10.11.2021</a:t>
            </a:fld>
            <a:endParaRPr lang="nn-NO" dirty="0"/>
          </a:p>
        </p:txBody>
      </p:sp>
      <p:sp>
        <p:nvSpPr>
          <p:cNvPr id="6" name="Footer Placeholder 5"/>
          <p:cNvSpPr>
            <a:spLocks noGrp="1"/>
          </p:cNvSpPr>
          <p:nvPr>
            <p:ph type="ftr" sz="quarter" idx="11"/>
          </p:nvPr>
        </p:nvSpPr>
        <p:spPr/>
        <p:txBody>
          <a:bodyPr/>
          <a:lstStyle/>
          <a:p>
            <a:endParaRPr lang="nn-NO" dirty="0"/>
          </a:p>
        </p:txBody>
      </p:sp>
      <p:sp>
        <p:nvSpPr>
          <p:cNvPr id="7" name="Slide Number Placeholder 6"/>
          <p:cNvSpPr>
            <a:spLocks noGrp="1"/>
          </p:cNvSpPr>
          <p:nvPr>
            <p:ph type="sldNum" sz="quarter" idx="12"/>
          </p:nvPr>
        </p:nvSpPr>
        <p:spPr/>
        <p:txBody>
          <a:bodyPr/>
          <a:lstStyle/>
          <a:p>
            <a:fld id="{FA400695-ED83-407E-8595-114FE6C0C009}" type="slidenum">
              <a:rPr lang="nn-NO" smtClean="0"/>
              <a:t>‹#›</a:t>
            </a:fld>
            <a:endParaRPr lang="nn-NO" dirty="0"/>
          </a:p>
        </p:txBody>
      </p:sp>
    </p:spTree>
    <p:extLst>
      <p:ext uri="{BB962C8B-B14F-4D97-AF65-F5344CB8AC3E}">
        <p14:creationId xmlns:p14="http://schemas.microsoft.com/office/powerpoint/2010/main" val="380198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B61049-B1CA-499C-8267-421CB20104FB}" type="datetimeFigureOut">
              <a:rPr lang="nn-NO" smtClean="0"/>
              <a:t>10.11.2021</a:t>
            </a:fld>
            <a:endParaRPr lang="nn-NO"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n-NO"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400695-ED83-407E-8595-114FE6C0C009}" type="slidenum">
              <a:rPr lang="nn-NO" smtClean="0"/>
              <a:t>‹#›</a:t>
            </a:fld>
            <a:endParaRPr lang="nn-NO" dirty="0"/>
          </a:p>
        </p:txBody>
      </p:sp>
    </p:spTree>
    <p:extLst>
      <p:ext uri="{BB962C8B-B14F-4D97-AF65-F5344CB8AC3E}">
        <p14:creationId xmlns:p14="http://schemas.microsoft.com/office/powerpoint/2010/main" val="2583322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diagramData" Target="../diagrams/data2.xml"/><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microsoft.com/office/2007/relationships/diagramDrawing" Target="../diagrams/drawing2.xml"/><Relationship Id="rId2" Type="http://schemas.openxmlformats.org/officeDocument/2006/relationships/notesSlide" Target="../notesSlides/notesSlide8.xml"/><Relationship Id="rId16" Type="http://schemas.openxmlformats.org/officeDocument/2006/relationships/diagramColors" Target="../diagrams/colors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pPr algn="ctr"/>
            <a:r>
              <a:rPr lang="nb-NO" dirty="0" smtClean="0">
                <a:latin typeface="+mn-lt"/>
              </a:rPr>
              <a:t>RESULTAT OG OPPFØLGING </a:t>
            </a:r>
            <a:br>
              <a:rPr lang="nb-NO" dirty="0" smtClean="0">
                <a:latin typeface="+mn-lt"/>
              </a:rPr>
            </a:br>
            <a:r>
              <a:rPr lang="nb-NO" dirty="0" smtClean="0">
                <a:latin typeface="+mn-lt"/>
              </a:rPr>
              <a:t>Del 1</a:t>
            </a:r>
            <a:br>
              <a:rPr lang="nb-NO" dirty="0" smtClean="0">
                <a:latin typeface="+mn-lt"/>
              </a:rPr>
            </a:br>
            <a:endParaRPr lang="nn-NO" dirty="0"/>
          </a:p>
        </p:txBody>
      </p:sp>
    </p:spTree>
    <p:extLst>
      <p:ext uri="{BB962C8B-B14F-4D97-AF65-F5344CB8AC3E}">
        <p14:creationId xmlns:p14="http://schemas.microsoft.com/office/powerpoint/2010/main" val="3871603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chemeClr val="accent5"/>
                </a:solidFill>
              </a:rPr>
              <a:t>Når du legger frem resultatene (TIL LEDER IKKE VISNING I MØTET)</a:t>
            </a:r>
            <a:endParaRPr lang="nn-NO" b="1" dirty="0">
              <a:solidFill>
                <a:schemeClr val="accent5"/>
              </a:solidFill>
            </a:endParaRPr>
          </a:p>
        </p:txBody>
      </p:sp>
      <p:sp>
        <p:nvSpPr>
          <p:cNvPr id="3" name="Plassholder for innhold 2"/>
          <p:cNvSpPr>
            <a:spLocks noGrp="1"/>
          </p:cNvSpPr>
          <p:nvPr>
            <p:ph idx="1"/>
          </p:nvPr>
        </p:nvSpPr>
        <p:spPr>
          <a:xfrm>
            <a:off x="677334" y="2160589"/>
            <a:ext cx="8774484" cy="4258318"/>
          </a:xfrm>
        </p:spPr>
        <p:txBody>
          <a:bodyPr>
            <a:normAutofit fontScale="92500" lnSpcReduction="20000"/>
          </a:bodyPr>
          <a:lstStyle/>
          <a:p>
            <a:pPr lvl="0"/>
            <a:r>
              <a:rPr lang="nn-NO" i="1" dirty="0"/>
              <a:t>Unngå å </a:t>
            </a:r>
            <a:r>
              <a:rPr lang="nn-NO" i="1" dirty="0" smtClean="0"/>
              <a:t>presentere din egen </a:t>
            </a:r>
            <a:r>
              <a:rPr lang="nn-NO" i="1" dirty="0"/>
              <a:t>tolking av </a:t>
            </a:r>
            <a:r>
              <a:rPr lang="nn-NO" i="1" dirty="0" err="1" smtClean="0"/>
              <a:t>resultatene</a:t>
            </a:r>
            <a:r>
              <a:rPr lang="nn-NO" i="1" dirty="0" smtClean="0"/>
              <a:t>. </a:t>
            </a:r>
            <a:endParaRPr lang="nn-NO" i="1" dirty="0"/>
          </a:p>
          <a:p>
            <a:pPr lvl="0"/>
            <a:r>
              <a:rPr lang="nb-NO" i="1" dirty="0"/>
              <a:t>Unngå å </a:t>
            </a:r>
            <a:r>
              <a:rPr lang="nb-NO" i="1" dirty="0" smtClean="0"/>
              <a:t>forklare mulige årsaker selv – la dette kommer frem i diskusjonen i gruppa! </a:t>
            </a:r>
            <a:endParaRPr lang="nn-NO" i="1" dirty="0"/>
          </a:p>
          <a:p>
            <a:pPr lvl="0"/>
            <a:r>
              <a:rPr lang="nn-NO" i="1" dirty="0" err="1" smtClean="0"/>
              <a:t>Ikke</a:t>
            </a:r>
            <a:r>
              <a:rPr lang="nn-NO" i="1" dirty="0" smtClean="0"/>
              <a:t> gi dine egne </a:t>
            </a:r>
            <a:r>
              <a:rPr lang="nn-NO" i="1" dirty="0" err="1" smtClean="0"/>
              <a:t>vurderinger</a:t>
            </a:r>
            <a:r>
              <a:rPr lang="nn-NO" i="1" dirty="0" smtClean="0"/>
              <a:t> </a:t>
            </a:r>
            <a:r>
              <a:rPr lang="nn-NO" i="1" dirty="0"/>
              <a:t>av om </a:t>
            </a:r>
            <a:r>
              <a:rPr lang="nn-NO" i="1" dirty="0" err="1" smtClean="0"/>
              <a:t>resultatene</a:t>
            </a:r>
            <a:r>
              <a:rPr lang="nn-NO" i="1" dirty="0" smtClean="0"/>
              <a:t> </a:t>
            </a:r>
            <a:r>
              <a:rPr lang="nn-NO" i="1" dirty="0"/>
              <a:t>er gode eller </a:t>
            </a:r>
            <a:r>
              <a:rPr lang="nn-NO" i="1" dirty="0" smtClean="0"/>
              <a:t>dårlige. Et godt tips er å ikkje automatisk legge vekt på de negative </a:t>
            </a:r>
            <a:r>
              <a:rPr lang="nn-NO" i="1" dirty="0" err="1" smtClean="0"/>
              <a:t>resultatene</a:t>
            </a:r>
            <a:r>
              <a:rPr lang="nn-NO" i="1" dirty="0" smtClean="0"/>
              <a:t>, men å løfte frem og fokusere på alt det som er positivt! </a:t>
            </a:r>
            <a:r>
              <a:rPr lang="nn-NO" i="1" dirty="0" smtClean="0">
                <a:sym typeface="Wingdings" panose="05000000000000000000" pitchFamily="2" charset="2"/>
              </a:rPr>
              <a:t></a:t>
            </a:r>
            <a:endParaRPr lang="nn-NO" i="1" dirty="0"/>
          </a:p>
          <a:p>
            <a:pPr lvl="0"/>
            <a:r>
              <a:rPr lang="nb-NO" i="1" u="sng" dirty="0" smtClean="0"/>
              <a:t>Aksepter resultatene – </a:t>
            </a:r>
            <a:r>
              <a:rPr lang="nb-NO" i="1" dirty="0" smtClean="0"/>
              <a:t>opplever du dette krevende – søk bistand fra egen leder eller HR. </a:t>
            </a:r>
            <a:r>
              <a:rPr lang="nb-NO" i="1" dirty="0" smtClean="0">
                <a:sym typeface="Wingdings" panose="05000000000000000000" pitchFamily="2" charset="2"/>
              </a:rPr>
              <a:t> </a:t>
            </a:r>
            <a:endParaRPr lang="nn-NO" i="1" u="sng" dirty="0"/>
          </a:p>
          <a:p>
            <a:pPr lvl="0"/>
            <a:r>
              <a:rPr lang="nb-NO" i="1" dirty="0"/>
              <a:t>Fokuser på gruppa og </a:t>
            </a:r>
            <a:r>
              <a:rPr lang="nb-NO" i="1" dirty="0" smtClean="0"/>
              <a:t>ikke </a:t>
            </a:r>
            <a:r>
              <a:rPr lang="nb-NO" i="1" dirty="0"/>
              <a:t>på individuelle </a:t>
            </a:r>
            <a:r>
              <a:rPr lang="nb-NO" i="1" dirty="0" smtClean="0"/>
              <a:t>svar – kommentarrapporten skal IKKE deles i plenum – men kan brukes for å løfte aktuelle forslag/tiltak som har kommet frem på gruppenivå. </a:t>
            </a:r>
            <a:endParaRPr lang="nn-NO" i="1" dirty="0"/>
          </a:p>
          <a:p>
            <a:pPr lvl="0"/>
            <a:r>
              <a:rPr lang="nn-NO" i="1" dirty="0" smtClean="0"/>
              <a:t>Hold diskusjonen på et </a:t>
            </a:r>
            <a:r>
              <a:rPr lang="nn-NO" i="1" dirty="0" err="1" smtClean="0"/>
              <a:t>overordnet</a:t>
            </a:r>
            <a:r>
              <a:rPr lang="nn-NO" i="1" dirty="0" smtClean="0"/>
              <a:t> og </a:t>
            </a:r>
            <a:r>
              <a:rPr lang="nn-NO" i="1" dirty="0" err="1" smtClean="0"/>
              <a:t>løsningsfokusert</a:t>
            </a:r>
            <a:r>
              <a:rPr lang="nn-NO" i="1" dirty="0" smtClean="0"/>
              <a:t> nivå (gruppe). </a:t>
            </a:r>
          </a:p>
          <a:p>
            <a:pPr lvl="0"/>
            <a:r>
              <a:rPr lang="nb-NO" i="1" dirty="0" smtClean="0"/>
              <a:t>Husk at utviklingsarbeidet skjer i fellesskap – du </a:t>
            </a:r>
            <a:r>
              <a:rPr lang="nb-NO" i="1" dirty="0" err="1" smtClean="0"/>
              <a:t>fasiliterer</a:t>
            </a:r>
            <a:r>
              <a:rPr lang="nb-NO" i="1" dirty="0" smtClean="0"/>
              <a:t> og leder prosessen sammen med dine støttespillere (tillitsvalg og verneombud) – </a:t>
            </a:r>
            <a:r>
              <a:rPr lang="nb-NO" i="1" u="sng" dirty="0" smtClean="0"/>
              <a:t>men ALLE medarbeidere har et ansvar for at den blir god! </a:t>
            </a:r>
            <a:endParaRPr lang="nn-NO" i="1" u="sng" dirty="0"/>
          </a:p>
          <a:p>
            <a:pPr marL="0" lvl="0" indent="0">
              <a:buNone/>
            </a:pPr>
            <a:endParaRPr lang="nn-NO" dirty="0"/>
          </a:p>
          <a:p>
            <a:endParaRPr lang="nn-NO" dirty="0"/>
          </a:p>
        </p:txBody>
      </p:sp>
    </p:spTree>
    <p:extLst>
      <p:ext uri="{BB962C8B-B14F-4D97-AF65-F5344CB8AC3E}">
        <p14:creationId xmlns:p14="http://schemas.microsoft.com/office/powerpoint/2010/main" val="1940809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3632379" y="3527329"/>
            <a:ext cx="1852590" cy="2232248"/>
          </a:xfrm>
          <a:prstGeom prst="rect">
            <a:avLst/>
          </a:prstGeom>
          <a:effectLst>
            <a:softEdge rad="127000"/>
          </a:effectLst>
        </p:spPr>
      </p:pic>
      <p:sp>
        <p:nvSpPr>
          <p:cNvPr id="2" name="Tittel 1"/>
          <p:cNvSpPr>
            <a:spLocks noGrp="1"/>
          </p:cNvSpPr>
          <p:nvPr>
            <p:ph type="title"/>
          </p:nvPr>
        </p:nvSpPr>
        <p:spPr/>
        <p:txBody>
          <a:bodyPr/>
          <a:lstStyle/>
          <a:p>
            <a:r>
              <a:rPr lang="nb-NO" dirty="0" smtClean="0"/>
              <a:t>REFLEKSJON (grupper)</a:t>
            </a:r>
            <a:endParaRPr lang="nn-NO" dirty="0"/>
          </a:p>
        </p:txBody>
      </p:sp>
      <p:sp>
        <p:nvSpPr>
          <p:cNvPr id="3" name="Plassholder for innhold 2"/>
          <p:cNvSpPr>
            <a:spLocks noGrp="1"/>
          </p:cNvSpPr>
          <p:nvPr>
            <p:ph idx="1"/>
          </p:nvPr>
        </p:nvSpPr>
        <p:spPr/>
        <p:txBody>
          <a:bodyPr/>
          <a:lstStyle/>
          <a:p>
            <a:r>
              <a:rPr lang="nb-NO" dirty="0" smtClean="0"/>
              <a:t>Kjenner du deg igjen i resultatene du har fått se? </a:t>
            </a:r>
          </a:p>
          <a:p>
            <a:r>
              <a:rPr lang="nb-NO" dirty="0" smtClean="0"/>
              <a:t>Er det noe spesielt som overrasker deg med resultatene? </a:t>
            </a:r>
          </a:p>
          <a:p>
            <a:endParaRPr lang="nn-NO" dirty="0"/>
          </a:p>
        </p:txBody>
      </p:sp>
    </p:spTree>
    <p:extLst>
      <p:ext uri="{BB962C8B-B14F-4D97-AF65-F5344CB8AC3E}">
        <p14:creationId xmlns:p14="http://schemas.microsoft.com/office/powerpoint/2010/main" val="58919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xmlns="" id="{8ED32BB4-2069-4260-89CC-01175F8A8CBA}"/>
              </a:ext>
            </a:extLst>
          </p:cNvPr>
          <p:cNvSpPr>
            <a:spLocks noGrp="1"/>
          </p:cNvSpPr>
          <p:nvPr>
            <p:ph type="ctrTitle"/>
          </p:nvPr>
        </p:nvSpPr>
        <p:spPr>
          <a:xfrm>
            <a:off x="1247675" y="1978034"/>
            <a:ext cx="10089335" cy="1655762"/>
          </a:xfrm>
        </p:spPr>
        <p:txBody>
          <a:bodyPr>
            <a:normAutofit fontScale="90000"/>
          </a:bodyPr>
          <a:lstStyle/>
          <a:p>
            <a:pPr algn="ctr"/>
            <a:r>
              <a:rPr lang="nb-NO" dirty="0" smtClean="0"/>
              <a:t>Valg av faktorer </a:t>
            </a:r>
            <a:br>
              <a:rPr lang="nb-NO" dirty="0" smtClean="0"/>
            </a:br>
            <a:r>
              <a:rPr lang="nb-NO" dirty="0" smtClean="0"/>
              <a:t>(40-60 min?)</a:t>
            </a:r>
            <a:endParaRPr lang="nb-NO" dirty="0"/>
          </a:p>
        </p:txBody>
      </p:sp>
    </p:spTree>
    <p:extLst>
      <p:ext uri="{BB962C8B-B14F-4D97-AF65-F5344CB8AC3E}">
        <p14:creationId xmlns:p14="http://schemas.microsoft.com/office/powerpoint/2010/main" val="100642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xmlns="" id="{DAE90DBF-0943-46B2-8DEE-F1ADEF7D538B}"/>
              </a:ext>
            </a:extLst>
          </p:cNvPr>
          <p:cNvGraphicFramePr>
            <a:graphicFrameLocks noGrp="1"/>
          </p:cNvGraphicFramePr>
          <p:nvPr>
            <p:extLst>
              <p:ext uri="{D42A27DB-BD31-4B8C-83A1-F6EECF244321}">
                <p14:modId xmlns:p14="http://schemas.microsoft.com/office/powerpoint/2010/main" val="2731697366"/>
              </p:ext>
            </p:extLst>
          </p:nvPr>
        </p:nvGraphicFramePr>
        <p:xfrm>
          <a:off x="441668" y="127185"/>
          <a:ext cx="10296860" cy="5924549"/>
        </p:xfrm>
        <a:graphic>
          <a:graphicData uri="http://schemas.openxmlformats.org/drawingml/2006/table">
            <a:tbl>
              <a:tblPr firstRow="1" bandRow="1">
                <a:tableStyleId>{5C22544A-7EE6-4342-B048-85BDC9FD1C3A}</a:tableStyleId>
              </a:tblPr>
              <a:tblGrid>
                <a:gridCol w="4502761">
                  <a:extLst>
                    <a:ext uri="{9D8B030D-6E8A-4147-A177-3AD203B41FA5}">
                      <a16:colId xmlns:a16="http://schemas.microsoft.com/office/drawing/2014/main" xmlns="" val="727435496"/>
                    </a:ext>
                  </a:extLst>
                </a:gridCol>
                <a:gridCol w="5794099">
                  <a:extLst>
                    <a:ext uri="{9D8B030D-6E8A-4147-A177-3AD203B41FA5}">
                      <a16:colId xmlns:a16="http://schemas.microsoft.com/office/drawing/2014/main" xmlns="" val="689896317"/>
                    </a:ext>
                  </a:extLst>
                </a:gridCol>
              </a:tblGrid>
              <a:tr h="695463">
                <a:tc gridSpan="2">
                  <a:txBody>
                    <a:bodyPr/>
                    <a:lstStyle/>
                    <a:p>
                      <a:pPr algn="ctr"/>
                      <a:r>
                        <a:rPr lang="nn-NO" sz="3200" noProof="0" dirty="0"/>
                        <a:t>ANALYSEKRYSSET</a:t>
                      </a:r>
                    </a:p>
                  </a:txBody>
                  <a:tcPr/>
                </a:tc>
                <a:tc hMerge="1">
                  <a:txBody>
                    <a:bodyPr/>
                    <a:lstStyle/>
                    <a:p>
                      <a:endParaRPr lang="nb-NO"/>
                    </a:p>
                  </a:txBody>
                  <a:tcPr/>
                </a:tc>
                <a:extLst>
                  <a:ext uri="{0D108BD9-81ED-4DB2-BD59-A6C34878D82A}">
                    <a16:rowId xmlns:a16="http://schemas.microsoft.com/office/drawing/2014/main" xmlns="" val="336268657"/>
                  </a:ext>
                </a:extLst>
              </a:tr>
              <a:tr h="2813269">
                <a:tc>
                  <a:txBody>
                    <a:bodyPr/>
                    <a:lstStyle/>
                    <a:p>
                      <a:r>
                        <a:rPr lang="nn-NO" noProof="0" dirty="0" err="1" smtClean="0"/>
                        <a:t>Hvilken</a:t>
                      </a:r>
                      <a:r>
                        <a:rPr lang="nn-NO" noProof="0" dirty="0" smtClean="0"/>
                        <a:t> faktor er vi fornøyde med?</a:t>
                      </a:r>
                      <a:endParaRPr lang="nn-NO" noProof="0" dirty="0"/>
                    </a:p>
                    <a:p>
                      <a:endParaRPr lang="nn-NO" noProof="0" dirty="0"/>
                    </a:p>
                    <a:p>
                      <a:endParaRPr lang="nn-NO" noProof="0" dirty="0"/>
                    </a:p>
                    <a:p>
                      <a:endParaRPr lang="nn-NO" noProof="0" dirty="0"/>
                    </a:p>
                    <a:p>
                      <a:endParaRPr lang="nn-NO" noProof="0" dirty="0"/>
                    </a:p>
                    <a:p>
                      <a:endParaRPr lang="nn-NO" noProof="0" dirty="0"/>
                    </a:p>
                    <a:p>
                      <a:endParaRPr lang="nn-NO" noProof="0" dirty="0"/>
                    </a:p>
                    <a:p>
                      <a:endParaRPr lang="nn-NO" noProof="0" dirty="0"/>
                    </a:p>
                    <a:p>
                      <a:endParaRPr lang="nn-NO" noProof="0" dirty="0"/>
                    </a:p>
                  </a:txBody>
                  <a:tcPr/>
                </a:tc>
                <a:tc>
                  <a:txBody>
                    <a:bodyPr/>
                    <a:lstStyle/>
                    <a:p>
                      <a:r>
                        <a:rPr lang="nn-NO" noProof="0" dirty="0" err="1" smtClean="0"/>
                        <a:t>Hvorfor</a:t>
                      </a:r>
                      <a:r>
                        <a:rPr lang="nn-NO" noProof="0" dirty="0" smtClean="0"/>
                        <a:t> </a:t>
                      </a:r>
                      <a:r>
                        <a:rPr lang="nn-NO" noProof="0" dirty="0" err="1" smtClean="0"/>
                        <a:t>skårer</a:t>
                      </a:r>
                      <a:r>
                        <a:rPr lang="nn-NO" noProof="0" dirty="0" smtClean="0"/>
                        <a:t> vi </a:t>
                      </a:r>
                      <a:r>
                        <a:rPr lang="nn-NO" noProof="0" dirty="0" err="1" smtClean="0"/>
                        <a:t>høyt</a:t>
                      </a:r>
                      <a:r>
                        <a:rPr lang="nn-NO" noProof="0" dirty="0" smtClean="0"/>
                        <a:t> på denne faktoren? </a:t>
                      </a:r>
                      <a:endParaRPr lang="nn-NO" noProof="0" dirty="0"/>
                    </a:p>
                  </a:txBody>
                  <a:tcPr/>
                </a:tc>
                <a:extLst>
                  <a:ext uri="{0D108BD9-81ED-4DB2-BD59-A6C34878D82A}">
                    <a16:rowId xmlns:a16="http://schemas.microsoft.com/office/drawing/2014/main" xmlns="" val="821786603"/>
                  </a:ext>
                </a:extLst>
              </a:tr>
              <a:tr h="2415817">
                <a:tc>
                  <a:txBody>
                    <a:bodyPr/>
                    <a:lstStyle/>
                    <a:p>
                      <a:r>
                        <a:rPr lang="nn-NO" noProof="0" dirty="0" err="1" smtClean="0"/>
                        <a:t>Hvilken</a:t>
                      </a:r>
                      <a:r>
                        <a:rPr lang="nn-NO" noProof="0" dirty="0" smtClean="0"/>
                        <a:t> faktor er det viktig at blir </a:t>
                      </a:r>
                      <a:r>
                        <a:rPr lang="nn-NO" noProof="0" dirty="0" err="1" smtClean="0"/>
                        <a:t>bedre</a:t>
                      </a:r>
                      <a:r>
                        <a:rPr lang="nn-NO" noProof="0" dirty="0" smtClean="0"/>
                        <a:t>?</a:t>
                      </a:r>
                      <a:endParaRPr lang="nn-NO" noProof="0" dirty="0"/>
                    </a:p>
                    <a:p>
                      <a:endParaRPr lang="nn-NO" noProof="0" dirty="0"/>
                    </a:p>
                    <a:p>
                      <a:endParaRPr lang="nn-NO" noProof="0" dirty="0"/>
                    </a:p>
                    <a:p>
                      <a:endParaRPr lang="nn-NO" noProof="0" dirty="0"/>
                    </a:p>
                    <a:p>
                      <a:endParaRPr lang="nn-NO" noProof="0" dirty="0"/>
                    </a:p>
                    <a:p>
                      <a:endParaRPr lang="nn-NO" noProof="0" dirty="0"/>
                    </a:p>
                    <a:p>
                      <a:endParaRPr lang="nn-NO" noProof="0" dirty="0"/>
                    </a:p>
                  </a:txBody>
                  <a:tcPr/>
                </a:tc>
                <a:tc>
                  <a:txBody>
                    <a:bodyPr/>
                    <a:lstStyle/>
                    <a:p>
                      <a:r>
                        <a:rPr lang="nn-NO" noProof="0" dirty="0" err="1" smtClean="0"/>
                        <a:t>Hvorfor</a:t>
                      </a:r>
                      <a:r>
                        <a:rPr lang="nn-NO" noProof="0" dirty="0" smtClean="0"/>
                        <a:t> er </a:t>
                      </a:r>
                      <a:r>
                        <a:rPr lang="nn-NO" noProof="0" dirty="0"/>
                        <a:t>det viktig at denne faktoren blir betre?</a:t>
                      </a:r>
                    </a:p>
                  </a:txBody>
                  <a:tcPr/>
                </a:tc>
                <a:extLst>
                  <a:ext uri="{0D108BD9-81ED-4DB2-BD59-A6C34878D82A}">
                    <a16:rowId xmlns:a16="http://schemas.microsoft.com/office/drawing/2014/main" xmlns="" val="124450791"/>
                  </a:ext>
                </a:extLst>
              </a:tr>
            </a:tbl>
          </a:graphicData>
        </a:graphic>
      </p:graphicFrame>
      <p:sp>
        <p:nvSpPr>
          <p:cNvPr id="6" name="Rektangel 5"/>
          <p:cNvSpPr/>
          <p:nvPr/>
        </p:nvSpPr>
        <p:spPr>
          <a:xfrm>
            <a:off x="788639" y="6223839"/>
            <a:ext cx="10620280" cy="523220"/>
          </a:xfrm>
          <a:prstGeom prst="rect">
            <a:avLst/>
          </a:prstGeom>
        </p:spPr>
        <p:txBody>
          <a:bodyPr wrap="none">
            <a:spAutoFit/>
          </a:bodyPr>
          <a:lstStyle/>
          <a:p>
            <a:r>
              <a:rPr lang="nn-NO" sz="2800" i="1" dirty="0" smtClean="0">
                <a:solidFill>
                  <a:srgbClr val="FF0000"/>
                </a:solidFill>
              </a:rPr>
              <a:t>(TIL LEDER: Vi kan bruke IGP-metoden </a:t>
            </a:r>
            <a:r>
              <a:rPr lang="nn-NO" sz="2800" i="1" dirty="0">
                <a:solidFill>
                  <a:srgbClr val="FF0000"/>
                </a:solidFill>
              </a:rPr>
              <a:t>i arbeidet – </a:t>
            </a:r>
            <a:r>
              <a:rPr lang="nn-NO" sz="2800" i="1" dirty="0" err="1" smtClean="0">
                <a:solidFill>
                  <a:srgbClr val="FF0000"/>
                </a:solidFill>
              </a:rPr>
              <a:t>se</a:t>
            </a:r>
            <a:r>
              <a:rPr lang="nn-NO" sz="2800" i="1" dirty="0" smtClean="0">
                <a:solidFill>
                  <a:srgbClr val="FF0000"/>
                </a:solidFill>
              </a:rPr>
              <a:t> </a:t>
            </a:r>
            <a:r>
              <a:rPr lang="nn-NO" sz="2800" i="1" dirty="0">
                <a:solidFill>
                  <a:srgbClr val="FF0000"/>
                </a:solidFill>
              </a:rPr>
              <a:t>neste </a:t>
            </a:r>
            <a:r>
              <a:rPr lang="nn-NO" sz="2800" i="1" dirty="0" smtClean="0">
                <a:solidFill>
                  <a:srgbClr val="FF0000"/>
                </a:solidFill>
              </a:rPr>
              <a:t>side)</a:t>
            </a:r>
            <a:endParaRPr lang="nn-NO" sz="2800" i="1" dirty="0">
              <a:solidFill>
                <a:srgbClr val="FF0000"/>
              </a:solidFill>
            </a:endParaRPr>
          </a:p>
        </p:txBody>
      </p:sp>
    </p:spTree>
    <p:extLst>
      <p:ext uri="{BB962C8B-B14F-4D97-AF65-F5344CB8AC3E}">
        <p14:creationId xmlns:p14="http://schemas.microsoft.com/office/powerpoint/2010/main" val="399065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IGP: Vi finner faktorer vi vil jobbe videre med ved å bruke analysekrysset </a:t>
            </a:r>
            <a:endParaRPr lang="nn-NO" dirty="0"/>
          </a:p>
        </p:txBody>
      </p:sp>
      <p:sp>
        <p:nvSpPr>
          <p:cNvPr id="3" name="Plassholder for innhold 2"/>
          <p:cNvSpPr>
            <a:spLocks noGrp="1"/>
          </p:cNvSpPr>
          <p:nvPr>
            <p:ph idx="1"/>
          </p:nvPr>
        </p:nvSpPr>
        <p:spPr/>
        <p:txBody>
          <a:bodyPr>
            <a:normAutofit fontScale="85000" lnSpcReduction="20000"/>
          </a:bodyPr>
          <a:lstStyle/>
          <a:p>
            <a:pPr marL="457200" lvl="1" indent="0">
              <a:buNone/>
            </a:pPr>
            <a:r>
              <a:rPr lang="nb-NO" sz="2000" dirty="0">
                <a:latin typeface="Calibri"/>
                <a:ea typeface="Times New Roman"/>
                <a:cs typeface="Calibri"/>
              </a:rPr>
              <a:t>1. </a:t>
            </a:r>
            <a:r>
              <a:rPr lang="nb-NO" sz="2000" dirty="0">
                <a:solidFill>
                  <a:srgbClr val="FF0000"/>
                </a:solidFill>
                <a:latin typeface="Calibri"/>
                <a:ea typeface="Times New Roman"/>
                <a:cs typeface="Calibri"/>
              </a:rPr>
              <a:t>I</a:t>
            </a:r>
            <a:r>
              <a:rPr lang="nb-NO" sz="2000" dirty="0">
                <a:latin typeface="Calibri"/>
                <a:ea typeface="Times New Roman"/>
                <a:cs typeface="Calibri"/>
              </a:rPr>
              <a:t>ndividuelt (4 min):</a:t>
            </a:r>
            <a:r>
              <a:rPr lang="nb-NO" sz="2000" dirty="0">
                <a:solidFill>
                  <a:srgbClr val="4D4D4D"/>
                </a:solidFill>
                <a:latin typeface="Calibri"/>
                <a:ea typeface="Times New Roman"/>
                <a:cs typeface="Calibri"/>
              </a:rPr>
              <a:t> </a:t>
            </a:r>
            <a:r>
              <a:rPr lang="nb-NO" sz="2000" dirty="0" smtClean="0">
                <a:solidFill>
                  <a:srgbClr val="4D4D4D"/>
                </a:solidFill>
                <a:latin typeface="Calibri"/>
                <a:ea typeface="Times New Roman"/>
                <a:cs typeface="Calibri"/>
              </a:rPr>
              <a:t>Hvilken faktor </a:t>
            </a:r>
            <a:r>
              <a:rPr lang="nb-NO" sz="2000" dirty="0">
                <a:solidFill>
                  <a:srgbClr val="4D4D4D"/>
                </a:solidFill>
                <a:latin typeface="Calibri"/>
                <a:ea typeface="Times New Roman"/>
                <a:cs typeface="Calibri"/>
              </a:rPr>
              <a:t>er </a:t>
            </a:r>
            <a:r>
              <a:rPr lang="nb-NO" sz="2000" dirty="0" smtClean="0">
                <a:solidFill>
                  <a:srgbClr val="4D4D4D"/>
                </a:solidFill>
                <a:latin typeface="Calibri"/>
                <a:ea typeface="Times New Roman"/>
                <a:cs typeface="Calibri"/>
              </a:rPr>
              <a:t>vi fornøyde med </a:t>
            </a:r>
            <a:r>
              <a:rPr lang="nb-NO" sz="2000" dirty="0">
                <a:solidFill>
                  <a:srgbClr val="4D4D4D"/>
                </a:solidFill>
                <a:latin typeface="Calibri"/>
                <a:ea typeface="Times New Roman"/>
                <a:cs typeface="Calibri"/>
              </a:rPr>
              <a:t>og </a:t>
            </a:r>
            <a:r>
              <a:rPr lang="nb-NO" sz="2000" dirty="0" smtClean="0">
                <a:solidFill>
                  <a:srgbClr val="4D4D4D"/>
                </a:solidFill>
                <a:latin typeface="Calibri"/>
                <a:ea typeface="Times New Roman"/>
                <a:cs typeface="Calibri"/>
              </a:rPr>
              <a:t>hvilken faktor </a:t>
            </a:r>
            <a:r>
              <a:rPr lang="nb-NO" sz="2000" dirty="0">
                <a:solidFill>
                  <a:srgbClr val="4D4D4D"/>
                </a:solidFill>
                <a:latin typeface="Calibri"/>
                <a:ea typeface="Times New Roman"/>
                <a:cs typeface="Calibri"/>
              </a:rPr>
              <a:t>bør bli </a:t>
            </a:r>
            <a:r>
              <a:rPr lang="nb-NO" sz="2000" dirty="0" smtClean="0">
                <a:solidFill>
                  <a:srgbClr val="4D4D4D"/>
                </a:solidFill>
                <a:latin typeface="Calibri"/>
                <a:ea typeface="Times New Roman"/>
                <a:cs typeface="Calibri"/>
              </a:rPr>
              <a:t>bedre? </a:t>
            </a:r>
            <a:r>
              <a:rPr lang="nb-NO" sz="2000" dirty="0">
                <a:solidFill>
                  <a:srgbClr val="4D4D4D"/>
                </a:solidFill>
                <a:latin typeface="Calibri"/>
                <a:ea typeface="Times New Roman"/>
                <a:cs typeface="Calibri"/>
              </a:rPr>
              <a:t>Bruk analysekrysset på </a:t>
            </a:r>
            <a:r>
              <a:rPr lang="nb-NO" sz="2000" dirty="0" smtClean="0">
                <a:solidFill>
                  <a:srgbClr val="4D4D4D"/>
                </a:solidFill>
                <a:latin typeface="Calibri"/>
                <a:ea typeface="Times New Roman"/>
                <a:cs typeface="Calibri"/>
              </a:rPr>
              <a:t>forrige side </a:t>
            </a:r>
            <a:r>
              <a:rPr lang="nb-NO" sz="2000" dirty="0">
                <a:solidFill>
                  <a:srgbClr val="4D4D4D"/>
                </a:solidFill>
                <a:latin typeface="Calibri"/>
                <a:ea typeface="Times New Roman"/>
                <a:cs typeface="Calibri"/>
              </a:rPr>
              <a:t>i presentasjonen. </a:t>
            </a:r>
            <a:endParaRPr lang="nb-NO" sz="2000" dirty="0">
              <a:solidFill>
                <a:srgbClr val="4D4D4D">
                  <a:lumMod val="50000"/>
                </a:srgbClr>
              </a:solidFill>
              <a:latin typeface="Calibri" panose="020F0502020204030204" pitchFamily="34" charset="0"/>
              <a:ea typeface="Times New Roman"/>
            </a:endParaRPr>
          </a:p>
          <a:p>
            <a:pPr marL="457200" lvl="1" indent="0" hangingPunct="0">
              <a:buNone/>
            </a:pPr>
            <a:r>
              <a:rPr lang="nb-NO" sz="2000" dirty="0">
                <a:latin typeface="Calibri"/>
                <a:ea typeface="Times New Roman"/>
                <a:cs typeface="Calibri"/>
              </a:rPr>
              <a:t>2. </a:t>
            </a:r>
            <a:r>
              <a:rPr lang="nb-NO" sz="2000" dirty="0">
                <a:solidFill>
                  <a:srgbClr val="FF0000"/>
                </a:solidFill>
                <a:latin typeface="Calibri"/>
                <a:ea typeface="Times New Roman"/>
                <a:cs typeface="Calibri"/>
              </a:rPr>
              <a:t>G</a:t>
            </a:r>
            <a:r>
              <a:rPr lang="nb-NO" sz="2000" dirty="0">
                <a:latin typeface="Calibri"/>
                <a:ea typeface="Times New Roman"/>
                <a:cs typeface="Calibri"/>
              </a:rPr>
              <a:t>ruppe </a:t>
            </a:r>
            <a:r>
              <a:rPr lang="nb-NO" sz="2000" dirty="0">
                <a:solidFill>
                  <a:srgbClr val="4D4D4D"/>
                </a:solidFill>
                <a:latin typeface="Calibri"/>
                <a:ea typeface="Times New Roman"/>
                <a:cs typeface="Calibri"/>
              </a:rPr>
              <a:t>(20 min)</a:t>
            </a:r>
            <a:r>
              <a:rPr lang="nb-NO" sz="2000" dirty="0">
                <a:latin typeface="Calibri"/>
                <a:ea typeface="Times New Roman"/>
                <a:cs typeface="Calibri"/>
              </a:rPr>
              <a:t>: </a:t>
            </a:r>
            <a:r>
              <a:rPr lang="nb-NO" sz="2000" dirty="0" smtClean="0">
                <a:latin typeface="Calibri"/>
                <a:ea typeface="Times New Roman"/>
                <a:cs typeface="Calibri"/>
              </a:rPr>
              <a:t>2-5 </a:t>
            </a:r>
            <a:r>
              <a:rPr lang="nb-NO" sz="2000" dirty="0" err="1">
                <a:latin typeface="Calibri"/>
                <a:ea typeface="Times New Roman"/>
                <a:cs typeface="Calibri"/>
              </a:rPr>
              <a:t>personar</a:t>
            </a:r>
            <a:r>
              <a:rPr lang="nb-NO" sz="2000" dirty="0">
                <a:latin typeface="Calibri"/>
                <a:ea typeface="Times New Roman"/>
                <a:cs typeface="Calibri"/>
              </a:rPr>
              <a:t> per gruppe avhengig av </a:t>
            </a:r>
            <a:r>
              <a:rPr lang="nb-NO" sz="2000" dirty="0" smtClean="0">
                <a:latin typeface="Calibri"/>
                <a:ea typeface="Times New Roman"/>
                <a:cs typeface="Calibri"/>
              </a:rPr>
              <a:t>størrelse på </a:t>
            </a:r>
            <a:r>
              <a:rPr lang="nb-NO" sz="2000" dirty="0">
                <a:latin typeface="Calibri"/>
                <a:ea typeface="Times New Roman"/>
                <a:cs typeface="Calibri"/>
              </a:rPr>
              <a:t>avdelinga. </a:t>
            </a:r>
            <a:r>
              <a:rPr lang="nb-NO" sz="2000" dirty="0" smtClean="0">
                <a:solidFill>
                  <a:srgbClr val="4D4D4D"/>
                </a:solidFill>
                <a:latin typeface="Calibri"/>
                <a:ea typeface="Times New Roman"/>
                <a:cs typeface="Calibri"/>
              </a:rPr>
              <a:t>Velg ordstyrer/viddevakt </a:t>
            </a:r>
            <a:r>
              <a:rPr lang="nb-NO" sz="2000" dirty="0">
                <a:solidFill>
                  <a:srgbClr val="4D4D4D"/>
                </a:solidFill>
                <a:latin typeface="Calibri"/>
                <a:ea typeface="Times New Roman"/>
                <a:cs typeface="Calibri"/>
              </a:rPr>
              <a:t>og sekretær. </a:t>
            </a:r>
            <a:br>
              <a:rPr lang="nb-NO" sz="2000" dirty="0">
                <a:solidFill>
                  <a:srgbClr val="4D4D4D"/>
                </a:solidFill>
                <a:latin typeface="Calibri"/>
                <a:ea typeface="Times New Roman"/>
                <a:cs typeface="Calibri"/>
              </a:rPr>
            </a:br>
            <a:r>
              <a:rPr lang="nb-NO" sz="2000" dirty="0" smtClean="0">
                <a:solidFill>
                  <a:srgbClr val="4D4D4D"/>
                </a:solidFill>
                <a:latin typeface="Calibri"/>
                <a:ea typeface="Times New Roman"/>
                <a:cs typeface="Calibri"/>
              </a:rPr>
              <a:t>Oppgave</a:t>
            </a:r>
            <a:r>
              <a:rPr lang="nb-NO" sz="2000" dirty="0">
                <a:solidFill>
                  <a:srgbClr val="4D4D4D"/>
                </a:solidFill>
                <a:latin typeface="Calibri"/>
                <a:ea typeface="Times New Roman"/>
                <a:cs typeface="Calibri"/>
              </a:rPr>
              <a:t>: Bli </a:t>
            </a:r>
            <a:r>
              <a:rPr lang="nb-NO" sz="2000" dirty="0" smtClean="0">
                <a:solidFill>
                  <a:srgbClr val="4D4D4D"/>
                </a:solidFill>
                <a:latin typeface="Calibri"/>
                <a:ea typeface="Times New Roman"/>
                <a:cs typeface="Calibri"/>
              </a:rPr>
              <a:t>enige i </a:t>
            </a:r>
            <a:r>
              <a:rPr lang="nb-NO" sz="2000" dirty="0">
                <a:solidFill>
                  <a:srgbClr val="4D4D4D"/>
                </a:solidFill>
                <a:latin typeface="Calibri"/>
                <a:ea typeface="Times New Roman"/>
                <a:cs typeface="Calibri"/>
              </a:rPr>
              <a:t>paret/gruppa om </a:t>
            </a:r>
            <a:r>
              <a:rPr lang="nb-NO" sz="2000" dirty="0" smtClean="0">
                <a:solidFill>
                  <a:srgbClr val="4D4D4D"/>
                </a:solidFill>
                <a:latin typeface="Calibri"/>
                <a:ea typeface="Times New Roman"/>
                <a:cs typeface="Calibri"/>
              </a:rPr>
              <a:t>hvilken faktor vi er </a:t>
            </a:r>
            <a:r>
              <a:rPr lang="nb-NO" sz="2000" dirty="0">
                <a:solidFill>
                  <a:srgbClr val="4D4D4D"/>
                </a:solidFill>
                <a:latin typeface="Calibri"/>
                <a:ea typeface="Times New Roman"/>
                <a:cs typeface="Calibri"/>
              </a:rPr>
              <a:t>fornøyde </a:t>
            </a:r>
            <a:r>
              <a:rPr lang="nb-NO" sz="2000" dirty="0" smtClean="0">
                <a:solidFill>
                  <a:srgbClr val="4D4D4D"/>
                </a:solidFill>
                <a:latin typeface="Calibri"/>
                <a:ea typeface="Times New Roman"/>
                <a:cs typeface="Calibri"/>
              </a:rPr>
              <a:t>med </a:t>
            </a:r>
            <a:r>
              <a:rPr lang="nb-NO" sz="2000" dirty="0">
                <a:solidFill>
                  <a:srgbClr val="4D4D4D"/>
                </a:solidFill>
                <a:latin typeface="Calibri"/>
                <a:ea typeface="Times New Roman"/>
                <a:cs typeface="Calibri"/>
              </a:rPr>
              <a:t>og </a:t>
            </a:r>
            <a:r>
              <a:rPr lang="nb-NO" sz="2000" dirty="0" smtClean="0">
                <a:solidFill>
                  <a:srgbClr val="4D4D4D"/>
                </a:solidFill>
                <a:latin typeface="Calibri"/>
                <a:ea typeface="Times New Roman"/>
                <a:cs typeface="Calibri"/>
              </a:rPr>
              <a:t>hvilken faktor som bør </a:t>
            </a:r>
            <a:r>
              <a:rPr lang="nb-NO" sz="2000" dirty="0">
                <a:solidFill>
                  <a:srgbClr val="4D4D4D"/>
                </a:solidFill>
                <a:latin typeface="Calibri"/>
                <a:ea typeface="Times New Roman"/>
                <a:cs typeface="Calibri"/>
              </a:rPr>
              <a:t>bli </a:t>
            </a:r>
            <a:r>
              <a:rPr lang="nb-NO" sz="2000" dirty="0" smtClean="0">
                <a:solidFill>
                  <a:srgbClr val="4D4D4D"/>
                </a:solidFill>
                <a:latin typeface="Calibri"/>
                <a:ea typeface="Times New Roman"/>
                <a:cs typeface="Calibri"/>
              </a:rPr>
              <a:t>bedre.  </a:t>
            </a:r>
            <a:r>
              <a:rPr lang="nb-NO" sz="2000" dirty="0">
                <a:solidFill>
                  <a:srgbClr val="4D4D4D"/>
                </a:solidFill>
                <a:latin typeface="Calibri"/>
                <a:ea typeface="Times New Roman"/>
                <a:cs typeface="Calibri"/>
              </a:rPr>
              <a:t>Bruk analysekrysset. </a:t>
            </a:r>
            <a:endParaRPr lang="nb-NO" sz="2000" dirty="0">
              <a:solidFill>
                <a:srgbClr val="4D4D4D">
                  <a:lumMod val="50000"/>
                </a:srgbClr>
              </a:solidFill>
              <a:latin typeface="Calibri" panose="020F0502020204030204" pitchFamily="34" charset="0"/>
              <a:ea typeface="Times New Roman"/>
            </a:endParaRPr>
          </a:p>
          <a:p>
            <a:pPr marL="457200" lvl="1" indent="0" hangingPunct="0">
              <a:buNone/>
            </a:pPr>
            <a:r>
              <a:rPr lang="nb-NO" sz="2000" dirty="0">
                <a:solidFill>
                  <a:srgbClr val="4D4D4D"/>
                </a:solidFill>
                <a:latin typeface="Calibri"/>
                <a:ea typeface="Times New Roman"/>
                <a:cs typeface="Calibri"/>
              </a:rPr>
              <a:t>	- Rekkefremlegg – alle får </a:t>
            </a:r>
            <a:r>
              <a:rPr lang="nb-NO" sz="2000" dirty="0" smtClean="0">
                <a:solidFill>
                  <a:srgbClr val="4D4D4D"/>
                </a:solidFill>
                <a:latin typeface="Calibri"/>
                <a:ea typeface="Times New Roman"/>
                <a:cs typeface="Calibri"/>
              </a:rPr>
              <a:t>komme til </a:t>
            </a:r>
            <a:r>
              <a:rPr lang="nb-NO" sz="2000" dirty="0">
                <a:solidFill>
                  <a:srgbClr val="4D4D4D"/>
                </a:solidFill>
                <a:latin typeface="Calibri"/>
                <a:ea typeface="Times New Roman"/>
                <a:cs typeface="Calibri"/>
              </a:rPr>
              <a:t>orde </a:t>
            </a:r>
            <a:r>
              <a:rPr lang="nb-NO" sz="2000" dirty="0" smtClean="0">
                <a:solidFill>
                  <a:srgbClr val="4D4D4D"/>
                </a:solidFill>
                <a:latin typeface="Calibri"/>
                <a:ea typeface="Times New Roman"/>
                <a:cs typeface="Calibri"/>
              </a:rPr>
              <a:t>en og en. </a:t>
            </a:r>
            <a:r>
              <a:rPr lang="nb-NO" sz="2000" dirty="0">
                <a:solidFill>
                  <a:srgbClr val="4D4D4D"/>
                </a:solidFill>
                <a:latin typeface="Calibri"/>
                <a:ea typeface="Times New Roman"/>
                <a:cs typeface="Calibri"/>
              </a:rPr>
              <a:t/>
            </a:r>
            <a:br>
              <a:rPr lang="nb-NO" sz="2000" dirty="0">
                <a:solidFill>
                  <a:srgbClr val="4D4D4D"/>
                </a:solidFill>
                <a:latin typeface="Calibri"/>
                <a:ea typeface="Times New Roman"/>
                <a:cs typeface="Calibri"/>
              </a:rPr>
            </a:br>
            <a:r>
              <a:rPr lang="nb-NO" sz="2000" dirty="0">
                <a:solidFill>
                  <a:srgbClr val="4D4D4D"/>
                </a:solidFill>
                <a:latin typeface="Calibri"/>
                <a:ea typeface="Times New Roman"/>
                <a:cs typeface="Calibri"/>
              </a:rPr>
              <a:t>	- Deretter </a:t>
            </a:r>
            <a:r>
              <a:rPr lang="nb-NO" sz="2000" dirty="0" smtClean="0">
                <a:solidFill>
                  <a:srgbClr val="4D4D4D"/>
                </a:solidFill>
                <a:latin typeface="Calibri"/>
                <a:ea typeface="Times New Roman"/>
                <a:cs typeface="Calibri"/>
              </a:rPr>
              <a:t>diskusjon: Hva vil vi spille inn i plenum fra vår gruppe?</a:t>
            </a:r>
            <a:r>
              <a:rPr lang="nb-NO" sz="2000" dirty="0">
                <a:solidFill>
                  <a:srgbClr val="4D4D4D"/>
                </a:solidFill>
                <a:latin typeface="Calibri"/>
                <a:ea typeface="Times New Roman"/>
                <a:cs typeface="Calibri"/>
              </a:rPr>
              <a:t> </a:t>
            </a:r>
            <a:endParaRPr lang="nb-NO" sz="2000" dirty="0">
              <a:solidFill>
                <a:srgbClr val="4D4D4D"/>
              </a:solidFill>
              <a:latin typeface="Calibri" panose="020F0502020204030204" pitchFamily="34" charset="0"/>
              <a:ea typeface="Times New Roman"/>
              <a:cs typeface="Calibri"/>
            </a:endParaRPr>
          </a:p>
          <a:p>
            <a:pPr marL="457200" lvl="1" indent="0" hangingPunct="0">
              <a:buNone/>
            </a:pPr>
            <a:r>
              <a:rPr lang="nb-NO" sz="2000" dirty="0">
                <a:solidFill>
                  <a:srgbClr val="4D4D4D"/>
                </a:solidFill>
                <a:latin typeface="Calibri" panose="020F0502020204030204" pitchFamily="34" charset="0"/>
                <a:ea typeface="Times New Roman"/>
                <a:cs typeface="Calibri"/>
              </a:rPr>
              <a:t>3. </a:t>
            </a:r>
            <a:r>
              <a:rPr lang="nb-NO" sz="2000" dirty="0">
                <a:solidFill>
                  <a:srgbClr val="FF0000"/>
                </a:solidFill>
                <a:latin typeface="Calibri" panose="020F0502020204030204" pitchFamily="34" charset="0"/>
                <a:ea typeface="Times New Roman"/>
                <a:cs typeface="Times New Roman"/>
              </a:rPr>
              <a:t>P</a:t>
            </a:r>
            <a:r>
              <a:rPr lang="nb-NO" sz="2000" dirty="0">
                <a:latin typeface="Calibri" panose="020F0502020204030204" pitchFamily="34" charset="0"/>
                <a:ea typeface="Times New Roman"/>
                <a:cs typeface="Times New Roman"/>
              </a:rPr>
              <a:t>lenum:</a:t>
            </a:r>
            <a:r>
              <a:rPr lang="nb-NO" sz="2000" dirty="0">
                <a:solidFill>
                  <a:srgbClr val="4D4D4D">
                    <a:lumMod val="50000"/>
                  </a:srgbClr>
                </a:solidFill>
                <a:latin typeface="Calibri" panose="020F0502020204030204" pitchFamily="34" charset="0"/>
                <a:ea typeface="Times New Roman"/>
                <a:cs typeface="Times New Roman"/>
              </a:rPr>
              <a:t> (20 min): </a:t>
            </a:r>
          </a:p>
          <a:p>
            <a:pPr lvl="1" hangingPunct="0"/>
            <a:r>
              <a:rPr lang="nb-NO" sz="2000" dirty="0">
                <a:solidFill>
                  <a:srgbClr val="4D4D4D"/>
                </a:solidFill>
                <a:latin typeface="Calibri"/>
                <a:ea typeface="Times New Roman"/>
                <a:cs typeface="Times New Roman"/>
              </a:rPr>
              <a:t>	</a:t>
            </a:r>
            <a:r>
              <a:rPr lang="nb-NO" sz="2000" dirty="0" smtClean="0">
                <a:solidFill>
                  <a:srgbClr val="4D4D4D"/>
                </a:solidFill>
                <a:latin typeface="Calibri"/>
                <a:ea typeface="Times New Roman"/>
                <a:cs typeface="Times New Roman"/>
              </a:rPr>
              <a:t>Faktor vi er fornøyd med: </a:t>
            </a:r>
          </a:p>
          <a:p>
            <a:pPr lvl="2" hangingPunct="0"/>
            <a:r>
              <a:rPr lang="nn-NO" sz="1800" dirty="0" err="1" smtClean="0">
                <a:solidFill>
                  <a:srgbClr val="4D4D4D"/>
                </a:solidFill>
                <a:latin typeface="Calibri"/>
                <a:ea typeface="Times New Roman"/>
                <a:cs typeface="Times New Roman"/>
              </a:rPr>
              <a:t>Hvorfor</a:t>
            </a:r>
            <a:r>
              <a:rPr lang="nn-NO" sz="1800" dirty="0" smtClean="0">
                <a:solidFill>
                  <a:srgbClr val="4D4D4D"/>
                </a:solidFill>
                <a:latin typeface="Calibri"/>
                <a:ea typeface="Times New Roman"/>
                <a:cs typeface="Times New Roman"/>
              </a:rPr>
              <a:t> </a:t>
            </a:r>
            <a:r>
              <a:rPr lang="nn-NO" sz="1800" dirty="0" err="1" smtClean="0">
                <a:solidFill>
                  <a:srgbClr val="4D4D4D"/>
                </a:solidFill>
                <a:latin typeface="Calibri"/>
                <a:ea typeface="Times New Roman"/>
                <a:cs typeface="Times New Roman"/>
              </a:rPr>
              <a:t>skårer</a:t>
            </a:r>
            <a:r>
              <a:rPr lang="nn-NO" sz="1800" dirty="0" smtClean="0">
                <a:solidFill>
                  <a:srgbClr val="4D4D4D"/>
                </a:solidFill>
                <a:latin typeface="Calibri"/>
                <a:ea typeface="Times New Roman"/>
                <a:cs typeface="Times New Roman"/>
              </a:rPr>
              <a:t> vi </a:t>
            </a:r>
            <a:r>
              <a:rPr lang="nn-NO" sz="1800" dirty="0" err="1" smtClean="0">
                <a:solidFill>
                  <a:srgbClr val="4D4D4D"/>
                </a:solidFill>
                <a:latin typeface="Calibri"/>
                <a:ea typeface="Times New Roman"/>
                <a:cs typeface="Times New Roman"/>
              </a:rPr>
              <a:t>høyt</a:t>
            </a:r>
            <a:r>
              <a:rPr lang="nn-NO" sz="1800" dirty="0" smtClean="0">
                <a:solidFill>
                  <a:srgbClr val="4D4D4D"/>
                </a:solidFill>
                <a:latin typeface="Calibri"/>
                <a:ea typeface="Times New Roman"/>
                <a:cs typeface="Times New Roman"/>
              </a:rPr>
              <a:t> på </a:t>
            </a:r>
            <a:r>
              <a:rPr lang="nn-NO" sz="1800" dirty="0">
                <a:solidFill>
                  <a:srgbClr val="4D4D4D"/>
                </a:solidFill>
                <a:latin typeface="Calibri"/>
                <a:ea typeface="Times New Roman"/>
                <a:cs typeface="Times New Roman"/>
              </a:rPr>
              <a:t>denne </a:t>
            </a:r>
            <a:r>
              <a:rPr lang="nn-NO" sz="1800" dirty="0" smtClean="0">
                <a:solidFill>
                  <a:srgbClr val="4D4D4D"/>
                </a:solidFill>
                <a:latin typeface="Calibri"/>
                <a:ea typeface="Times New Roman"/>
                <a:cs typeface="Times New Roman"/>
              </a:rPr>
              <a:t>faktoren? </a:t>
            </a:r>
            <a:r>
              <a:rPr lang="nb-NO" sz="1800" dirty="0">
                <a:solidFill>
                  <a:srgbClr val="4D4D4D"/>
                </a:solidFill>
                <a:latin typeface="Calibri" panose="020F0502020204030204" pitchFamily="34" charset="0"/>
                <a:ea typeface="Times New Roman"/>
                <a:cs typeface="Times New Roman"/>
              </a:rPr>
              <a:t>	</a:t>
            </a:r>
          </a:p>
          <a:p>
            <a:pPr lvl="1" hangingPunct="0"/>
            <a:r>
              <a:rPr lang="nb-NO" sz="2000" dirty="0" smtClean="0">
                <a:solidFill>
                  <a:srgbClr val="4D4D4D"/>
                </a:solidFill>
                <a:latin typeface="Calibri"/>
                <a:ea typeface="Times New Roman"/>
                <a:cs typeface="Times New Roman"/>
              </a:rPr>
              <a:t>Faktor vi bør </a:t>
            </a:r>
            <a:r>
              <a:rPr lang="nb-NO" sz="2000" dirty="0">
                <a:solidFill>
                  <a:srgbClr val="4D4D4D"/>
                </a:solidFill>
                <a:latin typeface="Calibri"/>
                <a:ea typeface="Times New Roman"/>
                <a:cs typeface="Times New Roman"/>
              </a:rPr>
              <a:t>bli </a:t>
            </a:r>
            <a:r>
              <a:rPr lang="nb-NO" sz="2000" dirty="0" smtClean="0">
                <a:solidFill>
                  <a:srgbClr val="4D4D4D"/>
                </a:solidFill>
                <a:latin typeface="Calibri"/>
                <a:ea typeface="Times New Roman"/>
                <a:cs typeface="Times New Roman"/>
              </a:rPr>
              <a:t>bedre på: </a:t>
            </a:r>
          </a:p>
          <a:p>
            <a:pPr lvl="2" hangingPunct="0"/>
            <a:r>
              <a:rPr lang="nb-NO" sz="1800" dirty="0" smtClean="0">
                <a:solidFill>
                  <a:srgbClr val="4D4D4D"/>
                </a:solidFill>
                <a:latin typeface="Calibri"/>
                <a:ea typeface="Times New Roman"/>
                <a:cs typeface="Times New Roman"/>
              </a:rPr>
              <a:t>Hvorfor bør vi jobbe for å bli bedre her? </a:t>
            </a:r>
            <a:r>
              <a:rPr lang="nb-NO" sz="1800" dirty="0">
                <a:solidFill>
                  <a:srgbClr val="4D4D4D"/>
                </a:solidFill>
                <a:latin typeface="Calibri"/>
                <a:ea typeface="Times New Roman"/>
                <a:cs typeface="Calibri"/>
              </a:rPr>
              <a:t>  </a:t>
            </a:r>
          </a:p>
          <a:p>
            <a:endParaRPr lang="nn-NO" dirty="0"/>
          </a:p>
        </p:txBody>
      </p:sp>
    </p:spTree>
    <p:extLst>
      <p:ext uri="{BB962C8B-B14F-4D97-AF65-F5344CB8AC3E}">
        <p14:creationId xmlns:p14="http://schemas.microsoft.com/office/powerpoint/2010/main" val="389286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xmlns="" id="{DAE90DBF-0943-46B2-8DEE-F1ADEF7D538B}"/>
              </a:ext>
            </a:extLst>
          </p:cNvPr>
          <p:cNvGraphicFramePr>
            <a:graphicFrameLocks noGrp="1"/>
          </p:cNvGraphicFramePr>
          <p:nvPr>
            <p:extLst>
              <p:ext uri="{D42A27DB-BD31-4B8C-83A1-F6EECF244321}">
                <p14:modId xmlns:p14="http://schemas.microsoft.com/office/powerpoint/2010/main" val="1395090870"/>
              </p:ext>
            </p:extLst>
          </p:nvPr>
        </p:nvGraphicFramePr>
        <p:xfrm>
          <a:off x="793532" y="207264"/>
          <a:ext cx="10296860" cy="6650736"/>
        </p:xfrm>
        <a:graphic>
          <a:graphicData uri="http://schemas.openxmlformats.org/drawingml/2006/table">
            <a:tbl>
              <a:tblPr firstRow="1" bandRow="1">
                <a:tableStyleId>{5C22544A-7EE6-4342-B048-85BDC9FD1C3A}</a:tableStyleId>
              </a:tblPr>
              <a:tblGrid>
                <a:gridCol w="4502761">
                  <a:extLst>
                    <a:ext uri="{9D8B030D-6E8A-4147-A177-3AD203B41FA5}">
                      <a16:colId xmlns:a16="http://schemas.microsoft.com/office/drawing/2014/main" xmlns="" val="727435496"/>
                    </a:ext>
                  </a:extLst>
                </a:gridCol>
                <a:gridCol w="5794099">
                  <a:extLst>
                    <a:ext uri="{9D8B030D-6E8A-4147-A177-3AD203B41FA5}">
                      <a16:colId xmlns:a16="http://schemas.microsoft.com/office/drawing/2014/main" xmlns="" val="689896317"/>
                    </a:ext>
                  </a:extLst>
                </a:gridCol>
              </a:tblGrid>
              <a:tr h="5686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200" b="1" i="0" u="none" strike="noStrike" kern="1200" cap="none" spc="0" normalizeH="0" baseline="0" noProof="0" dirty="0">
                          <a:ln>
                            <a:noFill/>
                          </a:ln>
                          <a:solidFill>
                            <a:schemeClr val="bg1"/>
                          </a:solidFill>
                          <a:effectLst/>
                          <a:uLnTx/>
                          <a:uFillTx/>
                          <a:latin typeface="Calibri" panose="020F0502020204030204"/>
                          <a:ea typeface="+mn-ea"/>
                          <a:cs typeface="+mn-cs"/>
                        </a:rPr>
                        <a:t>Analysekrysset</a:t>
                      </a:r>
                      <a:r>
                        <a:rPr kumimoji="0" lang="nb-NO" sz="32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nb-NO" sz="3200" b="1" i="0" u="none" strike="noStrike" kern="1200" cap="none" spc="0" normalizeH="0" baseline="0" noProof="0" dirty="0">
                          <a:ln>
                            <a:noFill/>
                          </a:ln>
                          <a:solidFill>
                            <a:schemeClr val="bg1"/>
                          </a:solidFill>
                          <a:effectLst/>
                          <a:uLnTx/>
                          <a:uFillTx/>
                          <a:latin typeface="Calibri" panose="020F0502020204030204"/>
                          <a:ea typeface="+mn-ea"/>
                          <a:cs typeface="+mn-cs"/>
                        </a:rPr>
                        <a:t>– Fyll inn!</a:t>
                      </a:r>
                      <a:endParaRPr kumimoji="0" lang="nb-NO" sz="32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tc>
                <a:tc hMerge="1">
                  <a:txBody>
                    <a:bodyPr/>
                    <a:lstStyle/>
                    <a:p>
                      <a:endParaRPr lang="nb-NO"/>
                    </a:p>
                  </a:txBody>
                  <a:tcPr/>
                </a:tc>
                <a:extLst>
                  <a:ext uri="{0D108BD9-81ED-4DB2-BD59-A6C34878D82A}">
                    <a16:rowId xmlns:a16="http://schemas.microsoft.com/office/drawing/2014/main" xmlns="" val="336268657"/>
                  </a:ext>
                </a:extLst>
              </a:tr>
              <a:tr h="2741298">
                <a:tc>
                  <a:txBody>
                    <a:bodyPr/>
                    <a:lstStyle/>
                    <a:p>
                      <a:pPr>
                        <a:lnSpc>
                          <a:spcPct val="115000"/>
                        </a:lnSpc>
                        <a:spcAft>
                          <a:spcPts val="0"/>
                        </a:spcAft>
                      </a:pPr>
                      <a:r>
                        <a:rPr lang="nb-NO" sz="1400" b="1" dirty="0" smtClean="0">
                          <a:effectLst/>
                          <a:latin typeface="Calibri"/>
                          <a:ea typeface="Calibri"/>
                          <a:cs typeface="Times New Roman"/>
                        </a:rPr>
                        <a:t>Hvilken</a:t>
                      </a:r>
                      <a:r>
                        <a:rPr lang="nb-NO" sz="1400" b="1" baseline="0" dirty="0" smtClean="0">
                          <a:effectLst/>
                          <a:latin typeface="Calibri"/>
                          <a:ea typeface="Calibri"/>
                          <a:cs typeface="Times New Roman"/>
                        </a:rPr>
                        <a:t> </a:t>
                      </a:r>
                      <a:r>
                        <a:rPr lang="nb-NO" sz="1400" b="1" dirty="0" smtClean="0">
                          <a:effectLst/>
                          <a:latin typeface="Calibri"/>
                          <a:ea typeface="Calibri"/>
                          <a:cs typeface="Times New Roman"/>
                        </a:rPr>
                        <a:t>faktor </a:t>
                      </a:r>
                      <a:r>
                        <a:rPr lang="nb-NO" sz="1400" b="1" dirty="0">
                          <a:effectLst/>
                          <a:latin typeface="Calibri"/>
                          <a:ea typeface="Calibri"/>
                          <a:cs typeface="Times New Roman"/>
                        </a:rPr>
                        <a:t>er </a:t>
                      </a:r>
                      <a:r>
                        <a:rPr lang="nb-NO" sz="1400" b="1" dirty="0" smtClean="0">
                          <a:effectLst/>
                          <a:latin typeface="Calibri"/>
                          <a:ea typeface="Calibri"/>
                          <a:cs typeface="Times New Roman"/>
                        </a:rPr>
                        <a:t>vi fornøyd</a:t>
                      </a:r>
                      <a:r>
                        <a:rPr lang="nb-NO" sz="1400" b="1" baseline="0" dirty="0" smtClean="0">
                          <a:effectLst/>
                          <a:latin typeface="Calibri"/>
                          <a:ea typeface="Calibri"/>
                          <a:cs typeface="Times New Roman"/>
                        </a:rPr>
                        <a:t> </a:t>
                      </a:r>
                      <a:r>
                        <a:rPr lang="nb-NO" sz="1400" b="1" dirty="0" smtClean="0">
                          <a:effectLst/>
                          <a:latin typeface="Calibri"/>
                          <a:ea typeface="Calibri"/>
                          <a:cs typeface="Times New Roman"/>
                        </a:rPr>
                        <a:t>med?</a:t>
                      </a:r>
                    </a:p>
                    <a:p>
                      <a:pPr>
                        <a:lnSpc>
                          <a:spcPct val="115000"/>
                        </a:lnSpc>
                        <a:spcAft>
                          <a:spcPts val="0"/>
                        </a:spcAft>
                      </a:pPr>
                      <a:endParaRPr lang="nb-NO" sz="1400" b="1" dirty="0">
                        <a:effectLst/>
                        <a:latin typeface="Calibri"/>
                        <a:ea typeface="Calibri"/>
                        <a:cs typeface="Times New Roman"/>
                      </a:endParaRPr>
                    </a:p>
                    <a:p>
                      <a:pPr marL="0" marR="0" lvl="0" indent="0" algn="l" rtl="0" eaLnBrk="1" fontAlgn="auto" latinLnBrk="0" hangingPunct="1">
                        <a:lnSpc>
                          <a:spcPct val="115000"/>
                        </a:lnSpc>
                        <a:spcBef>
                          <a:spcPts val="0"/>
                        </a:spcBef>
                        <a:spcAft>
                          <a:spcPts val="0"/>
                        </a:spcAft>
                        <a:buClrTx/>
                        <a:buSzTx/>
                        <a:buFontTx/>
                        <a:buNone/>
                      </a:pPr>
                      <a:r>
                        <a:rPr lang="nb-NO" sz="1400" b="0" dirty="0" smtClean="0">
                          <a:effectLst/>
                          <a:latin typeface="+mn-lt"/>
                          <a:ea typeface="Calibri"/>
                          <a:cs typeface="Times New Roman"/>
                        </a:rPr>
                        <a:t>1. Indre motivasjon </a:t>
                      </a:r>
                    </a:p>
                    <a:p>
                      <a:pPr>
                        <a:lnSpc>
                          <a:spcPct val="115000"/>
                        </a:lnSpc>
                        <a:spcAft>
                          <a:spcPts val="0"/>
                        </a:spcAft>
                      </a:pPr>
                      <a:r>
                        <a:rPr lang="nb-NO" sz="1400" b="0" u="none" dirty="0" smtClean="0">
                          <a:effectLst/>
                          <a:latin typeface="+mn-lt"/>
                          <a:ea typeface="Calibri"/>
                          <a:cs typeface="Times New Roman"/>
                        </a:rPr>
                        <a:t>2.</a:t>
                      </a:r>
                      <a:r>
                        <a:rPr lang="nb-NO" sz="1400" b="0" u="none" baseline="0" dirty="0" smtClean="0">
                          <a:effectLst/>
                          <a:latin typeface="+mn-lt"/>
                          <a:ea typeface="Calibri"/>
                          <a:cs typeface="Times New Roman"/>
                        </a:rPr>
                        <a:t> Mestringstro</a:t>
                      </a:r>
                    </a:p>
                    <a:p>
                      <a:pPr>
                        <a:lnSpc>
                          <a:spcPct val="115000"/>
                        </a:lnSpc>
                        <a:spcAft>
                          <a:spcPts val="0"/>
                        </a:spcAft>
                      </a:pPr>
                      <a:r>
                        <a:rPr lang="nb-NO" sz="1400" b="0" u="none" baseline="0" dirty="0" smtClean="0">
                          <a:effectLst/>
                          <a:latin typeface="+mn-lt"/>
                          <a:ea typeface="Calibri"/>
                          <a:cs typeface="Times New Roman"/>
                        </a:rPr>
                        <a:t>3. Autonomi </a:t>
                      </a:r>
                    </a:p>
                    <a:p>
                      <a:pPr>
                        <a:lnSpc>
                          <a:spcPct val="115000"/>
                        </a:lnSpc>
                        <a:spcAft>
                          <a:spcPts val="0"/>
                        </a:spcAft>
                      </a:pPr>
                      <a:r>
                        <a:rPr lang="nb-NO" sz="1400" b="0" u="none" baseline="0" dirty="0" smtClean="0">
                          <a:effectLst/>
                          <a:latin typeface="+mn-lt"/>
                          <a:ea typeface="Calibri"/>
                          <a:cs typeface="Times New Roman"/>
                        </a:rPr>
                        <a:t>4. Bruk av kompetanse </a:t>
                      </a:r>
                    </a:p>
                    <a:p>
                      <a:pPr>
                        <a:lnSpc>
                          <a:spcPct val="115000"/>
                        </a:lnSpc>
                        <a:spcAft>
                          <a:spcPts val="0"/>
                        </a:spcAft>
                      </a:pPr>
                      <a:r>
                        <a:rPr lang="nb-NO" sz="1400" b="0" u="none" baseline="0" dirty="0" smtClean="0">
                          <a:effectLst/>
                          <a:latin typeface="+mn-lt"/>
                          <a:ea typeface="Calibri"/>
                          <a:cs typeface="Times New Roman"/>
                        </a:rPr>
                        <a:t>5. Mestringsorientert ledelse </a:t>
                      </a:r>
                    </a:p>
                    <a:p>
                      <a:pPr>
                        <a:lnSpc>
                          <a:spcPct val="115000"/>
                        </a:lnSpc>
                        <a:spcAft>
                          <a:spcPts val="0"/>
                        </a:spcAft>
                      </a:pPr>
                      <a:r>
                        <a:rPr lang="nb-NO" sz="1400" b="0" u="none" baseline="0" dirty="0" smtClean="0">
                          <a:effectLst/>
                          <a:latin typeface="+mn-lt"/>
                          <a:ea typeface="Calibri"/>
                          <a:cs typeface="Times New Roman"/>
                        </a:rPr>
                        <a:t>6. Rolleklarhet</a:t>
                      </a:r>
                    </a:p>
                    <a:p>
                      <a:pPr>
                        <a:lnSpc>
                          <a:spcPct val="115000"/>
                        </a:lnSpc>
                        <a:spcAft>
                          <a:spcPts val="0"/>
                        </a:spcAft>
                      </a:pPr>
                      <a:r>
                        <a:rPr lang="nb-NO" sz="1400" b="0" u="none" baseline="0" dirty="0" smtClean="0">
                          <a:effectLst/>
                          <a:latin typeface="+mn-lt"/>
                          <a:ea typeface="Calibri"/>
                          <a:cs typeface="Times New Roman"/>
                        </a:rPr>
                        <a:t>7. Relevant kompetanseutvikling </a:t>
                      </a:r>
                    </a:p>
                    <a:p>
                      <a:pPr>
                        <a:lnSpc>
                          <a:spcPct val="115000"/>
                        </a:lnSpc>
                        <a:spcAft>
                          <a:spcPts val="0"/>
                        </a:spcAft>
                      </a:pPr>
                      <a:r>
                        <a:rPr lang="nb-NO" sz="1400" b="0" u="none" baseline="0" dirty="0" smtClean="0">
                          <a:effectLst/>
                          <a:latin typeface="+mn-lt"/>
                          <a:ea typeface="Calibri"/>
                          <a:cs typeface="Times New Roman"/>
                        </a:rPr>
                        <a:t>8. Fleksibilitetsvilje </a:t>
                      </a:r>
                    </a:p>
                    <a:p>
                      <a:pPr>
                        <a:lnSpc>
                          <a:spcPct val="115000"/>
                        </a:lnSpc>
                        <a:spcAft>
                          <a:spcPts val="0"/>
                        </a:spcAft>
                      </a:pPr>
                      <a:r>
                        <a:rPr lang="nb-NO" sz="1400" b="0" u="none" baseline="0" dirty="0" smtClean="0">
                          <a:effectLst/>
                          <a:latin typeface="+mn-lt"/>
                          <a:ea typeface="Calibri"/>
                          <a:cs typeface="Times New Roman"/>
                        </a:rPr>
                        <a:t>9. Mestringsklima </a:t>
                      </a:r>
                    </a:p>
                    <a:p>
                      <a:pPr>
                        <a:lnSpc>
                          <a:spcPct val="115000"/>
                        </a:lnSpc>
                        <a:spcAft>
                          <a:spcPts val="0"/>
                        </a:spcAft>
                      </a:pPr>
                      <a:r>
                        <a:rPr lang="nb-NO" sz="1400" b="0" u="none" baseline="0" dirty="0" smtClean="0">
                          <a:effectLst/>
                          <a:latin typeface="+mn-lt"/>
                          <a:ea typeface="Calibri"/>
                          <a:cs typeface="Times New Roman"/>
                        </a:rPr>
                        <a:t>10. Prososial motivasjon</a:t>
                      </a:r>
                      <a:endParaRPr lang="nb-NO" sz="1400" b="0" u="none" dirty="0">
                        <a:effectLst/>
                        <a:latin typeface="+mn-lt"/>
                        <a:ea typeface="Calibri"/>
                        <a:cs typeface="Times New Roman"/>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nn-NO" sz="1400" b="1" noProof="0" dirty="0" err="1" smtClean="0"/>
                        <a:t>Hvorfor</a:t>
                      </a:r>
                      <a:r>
                        <a:rPr lang="nn-NO" sz="1400" b="1" noProof="0" dirty="0" smtClean="0"/>
                        <a:t> </a:t>
                      </a:r>
                      <a:r>
                        <a:rPr lang="nn-NO" sz="1400" b="1" noProof="0" dirty="0" err="1" smtClean="0"/>
                        <a:t>skårer</a:t>
                      </a:r>
                      <a:r>
                        <a:rPr lang="nn-NO" sz="1400" b="1" noProof="0" dirty="0" smtClean="0"/>
                        <a:t> vi </a:t>
                      </a:r>
                      <a:r>
                        <a:rPr lang="nn-NO" sz="1400" b="1" noProof="0" dirty="0" err="1" smtClean="0"/>
                        <a:t>høyt</a:t>
                      </a:r>
                      <a:r>
                        <a:rPr lang="nn-NO" sz="1400" b="1" noProof="0" dirty="0" smtClean="0"/>
                        <a:t> på denne faktoren? </a:t>
                      </a:r>
                    </a:p>
                    <a:p>
                      <a:pPr>
                        <a:lnSpc>
                          <a:spcPct val="115000"/>
                        </a:lnSpc>
                        <a:spcAft>
                          <a:spcPts val="0"/>
                        </a:spcAft>
                      </a:pPr>
                      <a:r>
                        <a:rPr lang="nb-NO" sz="1400" b="1" dirty="0">
                          <a:effectLst/>
                          <a:latin typeface="Calibri"/>
                          <a:ea typeface="Calibri"/>
                          <a:cs typeface="Times New Roman"/>
                        </a:rPr>
                        <a:t/>
                      </a:r>
                      <a:br>
                        <a:rPr lang="nb-NO" sz="1400" b="1" dirty="0">
                          <a:effectLst/>
                          <a:latin typeface="Calibri"/>
                          <a:ea typeface="Calibri"/>
                          <a:cs typeface="Times New Roman"/>
                        </a:rPr>
                      </a:br>
                      <a:r>
                        <a:rPr lang="nb-NO" sz="1400" b="1" u="sng" dirty="0">
                          <a:effectLst/>
                          <a:latin typeface="Calibri"/>
                          <a:ea typeface="Calibri"/>
                          <a:cs typeface="Times New Roman"/>
                        </a:rPr>
                        <a:t>Faktor: &lt;</a:t>
                      </a:r>
                      <a:r>
                        <a:rPr lang="nb-NO" sz="1400" b="1" u="sng" dirty="0" smtClean="0">
                          <a:effectLst/>
                          <a:latin typeface="Calibri"/>
                          <a:ea typeface="Calibri"/>
                          <a:cs typeface="Times New Roman"/>
                        </a:rPr>
                        <a:t>Sett </a:t>
                      </a:r>
                      <a:r>
                        <a:rPr lang="nb-NO" sz="1400" b="1" u="sng" dirty="0">
                          <a:effectLst/>
                          <a:latin typeface="Calibri"/>
                          <a:ea typeface="Calibri"/>
                          <a:cs typeface="Times New Roman"/>
                        </a:rPr>
                        <a:t>inn den som er </a:t>
                      </a:r>
                      <a:r>
                        <a:rPr lang="nb-NO" sz="1400" b="1" u="sng" dirty="0" smtClean="0">
                          <a:effectLst/>
                          <a:latin typeface="Calibri"/>
                          <a:ea typeface="Calibri"/>
                          <a:cs typeface="Times New Roman"/>
                        </a:rPr>
                        <a:t>valgt </a:t>
                      </a:r>
                      <a:r>
                        <a:rPr lang="nb-NO" sz="1400" b="1" u="sng" dirty="0">
                          <a:effectLst/>
                          <a:latin typeface="Calibri"/>
                          <a:ea typeface="Calibri"/>
                          <a:cs typeface="Times New Roman"/>
                        </a:rPr>
                        <a:t>ut&gt;</a:t>
                      </a:r>
                    </a:p>
                    <a:p>
                      <a:pPr>
                        <a:lnSpc>
                          <a:spcPct val="115000"/>
                        </a:lnSpc>
                        <a:spcAft>
                          <a:spcPts val="0"/>
                        </a:spcAft>
                      </a:pPr>
                      <a:r>
                        <a:rPr lang="nb-NO" sz="1400" b="0" dirty="0">
                          <a:effectLst/>
                          <a:latin typeface="Calibri"/>
                          <a:ea typeface="Calibri"/>
                          <a:cs typeface="Times New Roman"/>
                        </a:rPr>
                        <a:t>&lt;Skriv inn her&gt;</a:t>
                      </a:r>
                    </a:p>
                  </a:txBody>
                  <a:tcPr/>
                </a:tc>
                <a:extLst>
                  <a:ext uri="{0D108BD9-81ED-4DB2-BD59-A6C34878D82A}">
                    <a16:rowId xmlns:a16="http://schemas.microsoft.com/office/drawing/2014/main" xmlns="" val="821786603"/>
                  </a:ext>
                </a:extLst>
              </a:tr>
              <a:tr h="271939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n-NO" sz="1400" b="1" dirty="0" err="1" smtClean="0">
                          <a:effectLst/>
                          <a:latin typeface="Calibri"/>
                          <a:ea typeface="Calibri"/>
                          <a:cs typeface="Times New Roman"/>
                        </a:rPr>
                        <a:t>Hvilken</a:t>
                      </a:r>
                      <a:r>
                        <a:rPr lang="nn-NO" sz="1400" b="1" dirty="0" smtClean="0">
                          <a:effectLst/>
                          <a:latin typeface="Calibri"/>
                          <a:ea typeface="Calibri"/>
                          <a:cs typeface="Times New Roman"/>
                        </a:rPr>
                        <a:t> faktor er det viktig at blir </a:t>
                      </a:r>
                      <a:r>
                        <a:rPr lang="nn-NO" sz="1400" b="1" dirty="0" err="1" smtClean="0">
                          <a:effectLst/>
                          <a:latin typeface="Calibri"/>
                          <a:ea typeface="Calibri"/>
                          <a:cs typeface="Times New Roman"/>
                        </a:rPr>
                        <a:t>bedre</a:t>
                      </a:r>
                      <a:r>
                        <a:rPr lang="nn-NO" sz="1400" b="1" dirty="0" smtClean="0">
                          <a:effectLst/>
                          <a:latin typeface="Calibri"/>
                          <a:ea typeface="Calibri"/>
                          <a:cs typeface="Times New Roman"/>
                        </a:rPr>
                        <a:t>?</a:t>
                      </a:r>
                    </a:p>
                    <a:p>
                      <a:pPr>
                        <a:lnSpc>
                          <a:spcPct val="115000"/>
                        </a:lnSpc>
                        <a:spcAft>
                          <a:spcPts val="0"/>
                        </a:spcAft>
                      </a:pPr>
                      <a:endParaRPr lang="nb-NO" sz="1400" b="1" dirty="0" smtClean="0">
                        <a:effectLst/>
                        <a:latin typeface="Calibri"/>
                        <a:ea typeface="Calibri"/>
                        <a:cs typeface="Times New Roman"/>
                      </a:endParaRPr>
                    </a:p>
                    <a:p>
                      <a:pPr marL="0" marR="0" lvl="0" indent="0" algn="l" rtl="0" eaLnBrk="1" fontAlgn="auto" latinLnBrk="0" hangingPunct="1">
                        <a:lnSpc>
                          <a:spcPct val="115000"/>
                        </a:lnSpc>
                        <a:spcBef>
                          <a:spcPts val="0"/>
                        </a:spcBef>
                        <a:spcAft>
                          <a:spcPts val="0"/>
                        </a:spcAft>
                        <a:buClrTx/>
                        <a:buSzTx/>
                        <a:buFontTx/>
                        <a:buNone/>
                      </a:pPr>
                      <a:r>
                        <a:rPr lang="nb-NO" sz="1400" b="0" dirty="0" smtClean="0">
                          <a:effectLst/>
                          <a:latin typeface="+mn-lt"/>
                          <a:ea typeface="Calibri"/>
                          <a:cs typeface="Times New Roman"/>
                        </a:rPr>
                        <a:t>1. Indre motivasjon </a:t>
                      </a:r>
                    </a:p>
                    <a:p>
                      <a:pPr>
                        <a:lnSpc>
                          <a:spcPct val="115000"/>
                        </a:lnSpc>
                        <a:spcAft>
                          <a:spcPts val="0"/>
                        </a:spcAft>
                      </a:pPr>
                      <a:r>
                        <a:rPr lang="nb-NO" sz="1400" b="0" u="none" dirty="0" smtClean="0">
                          <a:effectLst/>
                          <a:latin typeface="+mn-lt"/>
                          <a:ea typeface="Calibri"/>
                          <a:cs typeface="Times New Roman"/>
                        </a:rPr>
                        <a:t>2.</a:t>
                      </a:r>
                      <a:r>
                        <a:rPr lang="nb-NO" sz="1400" b="0" u="none" baseline="0" dirty="0" smtClean="0">
                          <a:effectLst/>
                          <a:latin typeface="+mn-lt"/>
                          <a:ea typeface="Calibri"/>
                          <a:cs typeface="Times New Roman"/>
                        </a:rPr>
                        <a:t> Mestringstro</a:t>
                      </a:r>
                    </a:p>
                    <a:p>
                      <a:pPr>
                        <a:lnSpc>
                          <a:spcPct val="115000"/>
                        </a:lnSpc>
                        <a:spcAft>
                          <a:spcPts val="0"/>
                        </a:spcAft>
                      </a:pPr>
                      <a:r>
                        <a:rPr lang="nb-NO" sz="1400" b="0" u="none" baseline="0" dirty="0" smtClean="0">
                          <a:effectLst/>
                          <a:latin typeface="+mn-lt"/>
                          <a:ea typeface="Calibri"/>
                          <a:cs typeface="Times New Roman"/>
                        </a:rPr>
                        <a:t>3. Autonomi </a:t>
                      </a:r>
                    </a:p>
                    <a:p>
                      <a:pPr>
                        <a:lnSpc>
                          <a:spcPct val="115000"/>
                        </a:lnSpc>
                        <a:spcAft>
                          <a:spcPts val="0"/>
                        </a:spcAft>
                      </a:pPr>
                      <a:r>
                        <a:rPr lang="nb-NO" sz="1400" b="0" u="none" baseline="0" dirty="0" smtClean="0">
                          <a:effectLst/>
                          <a:latin typeface="+mn-lt"/>
                          <a:ea typeface="Calibri"/>
                          <a:cs typeface="Times New Roman"/>
                        </a:rPr>
                        <a:t>4. Bruk av kompetanse </a:t>
                      </a:r>
                    </a:p>
                    <a:p>
                      <a:pPr>
                        <a:lnSpc>
                          <a:spcPct val="115000"/>
                        </a:lnSpc>
                        <a:spcAft>
                          <a:spcPts val="0"/>
                        </a:spcAft>
                      </a:pPr>
                      <a:r>
                        <a:rPr lang="nb-NO" sz="1400" b="0" u="none" baseline="0" dirty="0" smtClean="0">
                          <a:effectLst/>
                          <a:latin typeface="+mn-lt"/>
                          <a:ea typeface="Calibri"/>
                          <a:cs typeface="Times New Roman"/>
                        </a:rPr>
                        <a:t>5. Mestringsorientert ledelse </a:t>
                      </a:r>
                    </a:p>
                    <a:p>
                      <a:pPr>
                        <a:lnSpc>
                          <a:spcPct val="115000"/>
                        </a:lnSpc>
                        <a:spcAft>
                          <a:spcPts val="0"/>
                        </a:spcAft>
                      </a:pPr>
                      <a:r>
                        <a:rPr lang="nb-NO" sz="1400" b="0" u="none" baseline="0" dirty="0" smtClean="0">
                          <a:effectLst/>
                          <a:latin typeface="+mn-lt"/>
                          <a:ea typeface="Calibri"/>
                          <a:cs typeface="Times New Roman"/>
                        </a:rPr>
                        <a:t>6. Rolleklarhet</a:t>
                      </a:r>
                    </a:p>
                    <a:p>
                      <a:pPr>
                        <a:lnSpc>
                          <a:spcPct val="115000"/>
                        </a:lnSpc>
                        <a:spcAft>
                          <a:spcPts val="0"/>
                        </a:spcAft>
                      </a:pPr>
                      <a:r>
                        <a:rPr lang="nb-NO" sz="1400" b="0" u="none" baseline="0" dirty="0" smtClean="0">
                          <a:effectLst/>
                          <a:latin typeface="+mn-lt"/>
                          <a:ea typeface="Calibri"/>
                          <a:cs typeface="Times New Roman"/>
                        </a:rPr>
                        <a:t>7. Relevant kompetanseutvikling </a:t>
                      </a:r>
                    </a:p>
                    <a:p>
                      <a:pPr>
                        <a:lnSpc>
                          <a:spcPct val="115000"/>
                        </a:lnSpc>
                        <a:spcAft>
                          <a:spcPts val="0"/>
                        </a:spcAft>
                      </a:pPr>
                      <a:r>
                        <a:rPr lang="nb-NO" sz="1400" b="0" u="none" baseline="0" dirty="0" smtClean="0">
                          <a:effectLst/>
                          <a:latin typeface="+mn-lt"/>
                          <a:ea typeface="Calibri"/>
                          <a:cs typeface="Times New Roman"/>
                        </a:rPr>
                        <a:t>8. Fleksibilitetsvilje </a:t>
                      </a:r>
                    </a:p>
                    <a:p>
                      <a:pPr>
                        <a:lnSpc>
                          <a:spcPct val="115000"/>
                        </a:lnSpc>
                        <a:spcAft>
                          <a:spcPts val="0"/>
                        </a:spcAft>
                      </a:pPr>
                      <a:r>
                        <a:rPr lang="nb-NO" sz="1400" b="0" u="none" baseline="0" dirty="0" smtClean="0">
                          <a:effectLst/>
                          <a:latin typeface="+mn-lt"/>
                          <a:ea typeface="Calibri"/>
                          <a:cs typeface="Times New Roman"/>
                        </a:rPr>
                        <a:t>9. Mestringsklima </a:t>
                      </a:r>
                    </a:p>
                    <a:p>
                      <a:pPr>
                        <a:lnSpc>
                          <a:spcPct val="115000"/>
                        </a:lnSpc>
                        <a:spcAft>
                          <a:spcPts val="0"/>
                        </a:spcAft>
                      </a:pPr>
                      <a:r>
                        <a:rPr lang="nb-NO" sz="1400" b="0" u="none" baseline="0" dirty="0" smtClean="0">
                          <a:effectLst/>
                          <a:latin typeface="+mn-lt"/>
                          <a:ea typeface="Calibri"/>
                          <a:cs typeface="Times New Roman"/>
                        </a:rPr>
                        <a:t>10. Prososial motivasjon</a:t>
                      </a:r>
                      <a:endParaRPr lang="nb-NO" sz="1400" b="0" u="none" dirty="0">
                        <a:effectLst/>
                        <a:latin typeface="+mn-lt"/>
                        <a:ea typeface="Calibri"/>
                        <a:cs typeface="Times New Roman"/>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400" b="1" dirty="0" smtClean="0">
                          <a:effectLst/>
                          <a:latin typeface="Calibri"/>
                          <a:ea typeface="Calibri"/>
                          <a:cs typeface="Times New Roman"/>
                        </a:rPr>
                        <a:t>Hvorfor er </a:t>
                      </a:r>
                      <a:r>
                        <a:rPr lang="nb-NO" sz="1400" b="1" dirty="0">
                          <a:effectLst/>
                          <a:latin typeface="Calibri"/>
                          <a:ea typeface="Calibri"/>
                          <a:cs typeface="Times New Roman"/>
                        </a:rPr>
                        <a:t>det viktig at denne faktoren blir </a:t>
                      </a:r>
                      <a:r>
                        <a:rPr lang="nb-NO" sz="1400" b="1" smtClean="0">
                          <a:effectLst/>
                          <a:latin typeface="Calibri"/>
                          <a:ea typeface="Calibri"/>
                          <a:cs typeface="Times New Roman"/>
                        </a:rPr>
                        <a:t>bedre?</a:t>
                      </a:r>
                    </a:p>
                    <a:p>
                      <a:pPr marL="0" marR="0" lvl="0" indent="0" algn="l" defTabSz="914400" rtl="0" eaLnBrk="1" fontAlgn="auto" latinLnBrk="0" hangingPunct="1">
                        <a:lnSpc>
                          <a:spcPct val="115000"/>
                        </a:lnSpc>
                        <a:spcBef>
                          <a:spcPts val="0"/>
                        </a:spcBef>
                        <a:spcAft>
                          <a:spcPts val="0"/>
                        </a:spcAft>
                        <a:buClrTx/>
                        <a:buSzTx/>
                        <a:buFontTx/>
                        <a:buNone/>
                        <a:tabLst/>
                        <a:defRPr/>
                      </a:pPr>
                      <a:endParaRPr lang="nb-NO" sz="1400" b="1" dirty="0">
                        <a:effectLst/>
                        <a:latin typeface="Calibri"/>
                        <a:ea typeface="Calibri"/>
                        <a:cs typeface="Times New Roman"/>
                      </a:endParaRPr>
                    </a:p>
                    <a:p>
                      <a:pPr>
                        <a:lnSpc>
                          <a:spcPct val="115000"/>
                        </a:lnSpc>
                        <a:spcAft>
                          <a:spcPts val="0"/>
                        </a:spcAft>
                      </a:pPr>
                      <a:r>
                        <a:rPr lang="nb-NO" sz="1400" b="1" u="sng" smtClean="0">
                          <a:effectLst/>
                          <a:latin typeface="Calibri"/>
                          <a:ea typeface="Calibri"/>
                          <a:cs typeface="Times New Roman"/>
                        </a:rPr>
                        <a:t>Faktor: &lt;Sett inn den som er valgt ut&gt;</a:t>
                      </a:r>
                    </a:p>
                    <a:p>
                      <a:pPr>
                        <a:lnSpc>
                          <a:spcPct val="115000"/>
                        </a:lnSpc>
                        <a:spcAft>
                          <a:spcPts val="0"/>
                        </a:spcAft>
                      </a:pPr>
                      <a:r>
                        <a:rPr lang="nb-NO" sz="1400" b="0" smtClean="0">
                          <a:effectLst/>
                          <a:latin typeface="Calibri"/>
                          <a:ea typeface="Calibri"/>
                          <a:cs typeface="Times New Roman"/>
                        </a:rPr>
                        <a:t>&lt;Skriv inn her&gt;</a:t>
                      </a:r>
                      <a:endParaRPr lang="nb-NO" sz="1400" b="0" dirty="0">
                        <a:effectLst/>
                        <a:latin typeface="Calibri"/>
                        <a:ea typeface="Calibri"/>
                        <a:cs typeface="Times New Roman"/>
                      </a:endParaRPr>
                    </a:p>
                  </a:txBody>
                  <a:tcPr/>
                </a:tc>
                <a:extLst>
                  <a:ext uri="{0D108BD9-81ED-4DB2-BD59-A6C34878D82A}">
                    <a16:rowId xmlns:a16="http://schemas.microsoft.com/office/drawing/2014/main" xmlns="" val="124450791"/>
                  </a:ext>
                </a:extLst>
              </a:tr>
            </a:tbl>
          </a:graphicData>
        </a:graphic>
      </p:graphicFrame>
      <p:sp>
        <p:nvSpPr>
          <p:cNvPr id="5" name="Snakkeboble: rektangel med avrundede hjørner 6">
            <a:extLst>
              <a:ext uri="{FF2B5EF4-FFF2-40B4-BE49-F238E27FC236}">
                <a16:creationId xmlns:a16="http://schemas.microsoft.com/office/drawing/2014/main" xmlns="" id="{17D62A17-0DED-4E8A-ACC0-B35AE8DD82BA}"/>
              </a:ext>
            </a:extLst>
          </p:cNvPr>
          <p:cNvSpPr/>
          <p:nvPr/>
        </p:nvSpPr>
        <p:spPr>
          <a:xfrm>
            <a:off x="9752690" y="0"/>
            <a:ext cx="2439310" cy="1463040"/>
          </a:xfrm>
          <a:prstGeom prst="wedgeRoundRectCallout">
            <a:avLst>
              <a:gd name="adj1" fmla="val -68498"/>
              <a:gd name="adj2" fmla="val 72509"/>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Bruk «Dialog» om </a:t>
            </a:r>
            <a:r>
              <a:rPr kumimoji="0" lang="nb-NO" sz="1200" b="0" i="0" u="none" strike="noStrike" kern="1200" cap="none" spc="0" normalizeH="0" baseline="0" noProof="0" dirty="0" smtClean="0">
                <a:ln>
                  <a:noFill/>
                </a:ln>
                <a:solidFill>
                  <a:srgbClr val="1F2C4F"/>
                </a:solidFill>
                <a:effectLst/>
                <a:uLnTx/>
                <a:uFillTx/>
                <a:latin typeface="Calibri" panose="020F0502020204030204"/>
                <a:ea typeface="+mn-ea"/>
                <a:cs typeface="+mn-cs"/>
              </a:rPr>
              <a:t>dere </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er få og «Avstemming» om </a:t>
            </a:r>
            <a:r>
              <a:rPr kumimoji="0" lang="nb-NO" sz="1200" b="0" i="0" u="none" strike="noStrike" kern="1200" cap="none" spc="0" normalizeH="0" baseline="0" noProof="0" dirty="0" smtClean="0">
                <a:ln>
                  <a:noFill/>
                </a:ln>
                <a:solidFill>
                  <a:srgbClr val="1F2C4F"/>
                </a:solidFill>
                <a:effectLst/>
                <a:uLnTx/>
                <a:uFillTx/>
                <a:latin typeface="Calibri" panose="020F0502020204030204"/>
                <a:ea typeface="+mn-ea"/>
                <a:cs typeface="+mn-cs"/>
              </a:rPr>
              <a:t>dere </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er mange</a:t>
            </a:r>
            <a:r>
              <a:rPr lang="nb-NO" sz="1200" dirty="0">
                <a:solidFill>
                  <a:srgbClr val="1F2C4F"/>
                </a:solidFill>
                <a:latin typeface="Calibri" panose="020F0502020204030204"/>
              </a:rPr>
              <a:t>.</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 Hent ut </a:t>
            </a:r>
            <a:r>
              <a:rPr kumimoji="0" lang="nb-NO" sz="1200" b="0" i="0" u="none" strike="noStrike" kern="1200" cap="none" spc="0" normalizeH="0" baseline="0" noProof="0" dirty="0" smtClean="0">
                <a:ln>
                  <a:noFill/>
                </a:ln>
                <a:solidFill>
                  <a:srgbClr val="1F2C4F"/>
                </a:solidFill>
                <a:effectLst/>
                <a:uLnTx/>
                <a:uFillTx/>
                <a:latin typeface="Calibri" panose="020F0502020204030204"/>
                <a:ea typeface="+mn-ea"/>
                <a:cs typeface="+mn-cs"/>
              </a:rPr>
              <a:t>grunngivelser kun </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på </a:t>
            </a:r>
            <a:r>
              <a:rPr kumimoji="0" lang="nb-NO" sz="1200" b="0" i="0" u="none" strike="noStrike" kern="1200" cap="none" spc="0" normalizeH="0" baseline="0" noProof="0" dirty="0" smtClean="0">
                <a:ln>
                  <a:noFill/>
                </a:ln>
                <a:solidFill>
                  <a:srgbClr val="1F2C4F"/>
                </a:solidFill>
                <a:effectLst/>
                <a:uLnTx/>
                <a:uFillTx/>
                <a:latin typeface="Calibri" panose="020F0502020204030204"/>
                <a:ea typeface="+mn-ea"/>
                <a:cs typeface="+mn-cs"/>
              </a:rPr>
              <a:t>de </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to </a:t>
            </a:r>
            <a:r>
              <a:rPr kumimoji="0" lang="nb-NO" sz="1200" b="0" i="0" u="none" strike="noStrike" kern="1200" cap="none" spc="0" normalizeH="0" baseline="0" noProof="0" dirty="0" smtClean="0">
                <a:ln>
                  <a:noFill/>
                </a:ln>
                <a:solidFill>
                  <a:srgbClr val="1F2C4F"/>
                </a:solidFill>
                <a:effectLst/>
                <a:uLnTx/>
                <a:uFillTx/>
                <a:latin typeface="Calibri" panose="020F0502020204030204"/>
                <a:ea typeface="+mn-ea"/>
                <a:cs typeface="+mn-cs"/>
              </a:rPr>
              <a:t>faktorene </a:t>
            </a:r>
            <a:r>
              <a:rPr kumimoji="0" lang="nb-NO" sz="1200" b="0" i="0" u="none" strike="noStrike" kern="1200" cap="none" spc="0" normalizeH="0" baseline="0" noProof="0" dirty="0">
                <a:ln>
                  <a:noFill/>
                </a:ln>
                <a:solidFill>
                  <a:srgbClr val="1F2C4F"/>
                </a:solidFill>
                <a:effectLst/>
                <a:uLnTx/>
                <a:uFillTx/>
                <a:latin typeface="Calibri" panose="020F0502020204030204"/>
                <a:ea typeface="+mn-ea"/>
                <a:cs typeface="+mn-cs"/>
              </a:rPr>
              <a:t>som får flest stemmer.</a:t>
            </a:r>
          </a:p>
        </p:txBody>
      </p:sp>
    </p:spTree>
    <p:extLst>
      <p:ext uri="{BB962C8B-B14F-4D97-AF65-F5344CB8AC3E}">
        <p14:creationId xmlns:p14="http://schemas.microsoft.com/office/powerpoint/2010/main" val="386832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10-FAKTORER </a:t>
            </a:r>
            <a:endParaRPr lang="nn-NO" dirty="0"/>
          </a:p>
        </p:txBody>
      </p:sp>
      <p:pic>
        <p:nvPicPr>
          <p:cNvPr id="6" name="Bilde 5" descr="Et bilde som inneholder tegning&#10;&#10;Automatisk generert beskrivelse">
            <a:extLst>
              <a:ext uri="{FF2B5EF4-FFF2-40B4-BE49-F238E27FC236}">
                <a16:creationId xmlns:a16="http://schemas.microsoft.com/office/drawing/2014/main" xmlns="" id="{E7088D44-8E82-4182-B3D4-2C9496130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04" y="1332744"/>
            <a:ext cx="2042063" cy="1481257"/>
          </a:xfrm>
          <a:prstGeom prst="rect">
            <a:avLst/>
          </a:prstGeom>
        </p:spPr>
      </p:pic>
      <p:pic>
        <p:nvPicPr>
          <p:cNvPr id="7" name="Bilde 6" descr="Et bilde som inneholder tegning&#10;&#10;Automatisk generert beskrivelse">
            <a:extLst>
              <a:ext uri="{FF2B5EF4-FFF2-40B4-BE49-F238E27FC236}">
                <a16:creationId xmlns:a16="http://schemas.microsoft.com/office/drawing/2014/main" xmlns="" id="{77ADAA1D-A356-4C71-9D2B-D960A9138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350" y="1294763"/>
            <a:ext cx="2041281" cy="1519238"/>
          </a:xfrm>
          <a:prstGeom prst="rect">
            <a:avLst/>
          </a:prstGeom>
        </p:spPr>
      </p:pic>
      <p:pic>
        <p:nvPicPr>
          <p:cNvPr id="8" name="Bilde 7" descr="Et bilde som inneholder tegning&#10;&#10;Automatisk generert beskrivelse">
            <a:extLst>
              <a:ext uri="{FF2B5EF4-FFF2-40B4-BE49-F238E27FC236}">
                <a16:creationId xmlns:a16="http://schemas.microsoft.com/office/drawing/2014/main" xmlns="" id="{F4CF3725-27F6-4FF2-9102-3B4A4B9F9C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785" y="1270000"/>
            <a:ext cx="2042062" cy="1441635"/>
          </a:xfrm>
          <a:prstGeom prst="rect">
            <a:avLst/>
          </a:prstGeom>
        </p:spPr>
      </p:pic>
      <p:pic>
        <p:nvPicPr>
          <p:cNvPr id="9" name="Bilde 8" descr="Et bilde som inneholder tegning&#10;&#10;Automatisk generert beskrivelse">
            <a:extLst>
              <a:ext uri="{FF2B5EF4-FFF2-40B4-BE49-F238E27FC236}">
                <a16:creationId xmlns:a16="http://schemas.microsoft.com/office/drawing/2014/main" xmlns="" id="{C859E416-7B5A-4718-A130-16C7920B82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99" y="2975413"/>
            <a:ext cx="2040458" cy="1511094"/>
          </a:xfrm>
          <a:prstGeom prst="rect">
            <a:avLst/>
          </a:prstGeom>
        </p:spPr>
      </p:pic>
      <p:pic>
        <p:nvPicPr>
          <p:cNvPr id="10" name="Bilde 9" descr="Et bilde som inneholder bord&#10;&#10;Automatisk generert beskrivelse">
            <a:extLst>
              <a:ext uri="{FF2B5EF4-FFF2-40B4-BE49-F238E27FC236}">
                <a16:creationId xmlns:a16="http://schemas.microsoft.com/office/drawing/2014/main" xmlns="" id="{35BE2627-3F6F-4E46-BBF7-97C465CF4F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9922" y="2910823"/>
            <a:ext cx="2040071" cy="1482575"/>
          </a:xfrm>
          <a:prstGeom prst="rect">
            <a:avLst/>
          </a:prstGeom>
        </p:spPr>
      </p:pic>
      <p:pic>
        <p:nvPicPr>
          <p:cNvPr id="11" name="Bilde 10" descr="Et bilde som inneholder tegning&#10;&#10;Automatisk generert beskrivelse">
            <a:extLst>
              <a:ext uri="{FF2B5EF4-FFF2-40B4-BE49-F238E27FC236}">
                <a16:creationId xmlns:a16="http://schemas.microsoft.com/office/drawing/2014/main" xmlns="" id="{CB9D92B5-22E4-4748-8F1F-AD4AF2BD7B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8926" y="2910823"/>
            <a:ext cx="2042062" cy="1472113"/>
          </a:xfrm>
          <a:prstGeom prst="rect">
            <a:avLst/>
          </a:prstGeom>
        </p:spPr>
      </p:pic>
      <p:pic>
        <p:nvPicPr>
          <p:cNvPr id="12" name="Bilde 11" descr="Et bilde som inneholder bord, tegning&#10;&#10;Automatisk generert beskrivelse">
            <a:extLst>
              <a:ext uri="{FF2B5EF4-FFF2-40B4-BE49-F238E27FC236}">
                <a16:creationId xmlns:a16="http://schemas.microsoft.com/office/drawing/2014/main" xmlns="" id="{C0E48D66-7ED1-429F-8E7D-9CD8A2260C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5827" y="2910823"/>
            <a:ext cx="1947579" cy="1295338"/>
          </a:xfrm>
          <a:prstGeom prst="rect">
            <a:avLst/>
          </a:prstGeom>
        </p:spPr>
      </p:pic>
      <p:pic>
        <p:nvPicPr>
          <p:cNvPr id="13" name="Bilde 12" descr="Et bilde som inneholder tegning&#10;&#10;Automatisk generert beskrivelse">
            <a:extLst>
              <a:ext uri="{FF2B5EF4-FFF2-40B4-BE49-F238E27FC236}">
                <a16:creationId xmlns:a16="http://schemas.microsoft.com/office/drawing/2014/main" xmlns="" id="{A68C9F6C-F540-46C4-B37B-0A3F8194DE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334" y="4832037"/>
            <a:ext cx="2042062" cy="1398965"/>
          </a:xfrm>
          <a:prstGeom prst="rect">
            <a:avLst/>
          </a:prstGeom>
        </p:spPr>
      </p:pic>
      <p:pic>
        <p:nvPicPr>
          <p:cNvPr id="14" name="Bilde 13" descr="Et bilde som inneholder tegning&#10;&#10;Automatisk generert beskrivelse">
            <a:extLst>
              <a:ext uri="{FF2B5EF4-FFF2-40B4-BE49-F238E27FC236}">
                <a16:creationId xmlns:a16="http://schemas.microsoft.com/office/drawing/2014/main" xmlns="" id="{61C80947-F1D0-44FB-A28C-A89527DF68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1906" y="4636240"/>
            <a:ext cx="2042062" cy="1475161"/>
          </a:xfrm>
          <a:prstGeom prst="rect">
            <a:avLst/>
          </a:prstGeom>
        </p:spPr>
      </p:pic>
      <p:pic>
        <p:nvPicPr>
          <p:cNvPr id="15" name="Bilde 14" descr="Et bilde som inneholder tegning&#10;&#10;Automatisk generert beskrivelse">
            <a:extLst>
              <a:ext uri="{FF2B5EF4-FFF2-40B4-BE49-F238E27FC236}">
                <a16:creationId xmlns:a16="http://schemas.microsoft.com/office/drawing/2014/main" xmlns="" id="{4D547E26-4D2B-4BB0-893E-32DF8AB062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7431" y="4636240"/>
            <a:ext cx="2011583" cy="1374582"/>
          </a:xfrm>
          <a:prstGeom prst="rect">
            <a:avLst/>
          </a:prstGeom>
        </p:spPr>
      </p:pic>
      <p:sp>
        <p:nvSpPr>
          <p:cNvPr id="16" name="TextBox 2">
            <a:extLst>
              <a:ext uri="{FF2B5EF4-FFF2-40B4-BE49-F238E27FC236}">
                <a16:creationId xmlns:a16="http://schemas.microsoft.com/office/drawing/2014/main" xmlns="" id="{1BE4CABE-A418-46D2-975E-F8634C4D72CC}"/>
              </a:ext>
            </a:extLst>
          </p:cNvPr>
          <p:cNvSpPr txBox="1"/>
          <p:nvPr/>
        </p:nvSpPr>
        <p:spPr>
          <a:xfrm>
            <a:off x="638910" y="2711635"/>
            <a:ext cx="151996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1. Indre motivasjon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7" name="TextBox 2">
            <a:extLst>
              <a:ext uri="{FF2B5EF4-FFF2-40B4-BE49-F238E27FC236}">
                <a16:creationId xmlns:a16="http://schemas.microsoft.com/office/drawing/2014/main" xmlns="" id="{1BE4CABE-A418-46D2-975E-F8634C4D72CC}"/>
              </a:ext>
            </a:extLst>
          </p:cNvPr>
          <p:cNvSpPr txBox="1"/>
          <p:nvPr/>
        </p:nvSpPr>
        <p:spPr>
          <a:xfrm>
            <a:off x="3990519" y="2717619"/>
            <a:ext cx="1181734"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smtClean="0">
                <a:solidFill>
                  <a:srgbClr val="040138"/>
                </a:solidFill>
              </a:rPr>
              <a:t>2. Mestringstro</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8" name="TextBox 2">
            <a:extLst>
              <a:ext uri="{FF2B5EF4-FFF2-40B4-BE49-F238E27FC236}">
                <a16:creationId xmlns:a16="http://schemas.microsoft.com/office/drawing/2014/main" xmlns="" id="{1BE4CABE-A418-46D2-975E-F8634C4D72CC}"/>
              </a:ext>
            </a:extLst>
          </p:cNvPr>
          <p:cNvSpPr txBox="1"/>
          <p:nvPr/>
        </p:nvSpPr>
        <p:spPr>
          <a:xfrm>
            <a:off x="7194214" y="2649213"/>
            <a:ext cx="998992"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3. Autonomi</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9" name="TextBox 2">
            <a:extLst>
              <a:ext uri="{FF2B5EF4-FFF2-40B4-BE49-F238E27FC236}">
                <a16:creationId xmlns:a16="http://schemas.microsoft.com/office/drawing/2014/main" xmlns="" id="{1BE4CABE-A418-46D2-975E-F8634C4D72CC}"/>
              </a:ext>
            </a:extLst>
          </p:cNvPr>
          <p:cNvSpPr txBox="1"/>
          <p:nvPr/>
        </p:nvSpPr>
        <p:spPr>
          <a:xfrm>
            <a:off x="543946" y="4266857"/>
            <a:ext cx="1702710"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4. Bruk av kompetanse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0" name="TextBox 2">
            <a:extLst>
              <a:ext uri="{FF2B5EF4-FFF2-40B4-BE49-F238E27FC236}">
                <a16:creationId xmlns:a16="http://schemas.microsoft.com/office/drawing/2014/main" xmlns="" id="{1BE4CABE-A418-46D2-975E-F8634C4D72CC}"/>
              </a:ext>
            </a:extLst>
          </p:cNvPr>
          <p:cNvSpPr txBox="1"/>
          <p:nvPr/>
        </p:nvSpPr>
        <p:spPr>
          <a:xfrm>
            <a:off x="3223177" y="4266857"/>
            <a:ext cx="210185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5. Mestringsorientert ledelse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1" name="TextBox 2">
            <a:extLst>
              <a:ext uri="{FF2B5EF4-FFF2-40B4-BE49-F238E27FC236}">
                <a16:creationId xmlns:a16="http://schemas.microsoft.com/office/drawing/2014/main" xmlns="" id="{1BE4CABE-A418-46D2-975E-F8634C4D72CC}"/>
              </a:ext>
            </a:extLst>
          </p:cNvPr>
          <p:cNvSpPr txBox="1"/>
          <p:nvPr/>
        </p:nvSpPr>
        <p:spPr>
          <a:xfrm>
            <a:off x="6329785" y="4289625"/>
            <a:ext cx="1213857"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6. Rolleklarhet</a:t>
            </a:r>
            <a:r>
              <a:rPr kumimoji="0" lang="nb-NO" sz="1100" b="1" i="0" u="none" strike="noStrike" kern="1200" cap="none" spc="0" normalizeH="0" noProof="0" dirty="0" smtClean="0">
                <a:ln>
                  <a:noFill/>
                </a:ln>
                <a:solidFill>
                  <a:srgbClr val="040138"/>
                </a:solidFill>
                <a:effectLst/>
                <a:uLnTx/>
                <a:uFillTx/>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2" name="TextBox 2">
            <a:extLst>
              <a:ext uri="{FF2B5EF4-FFF2-40B4-BE49-F238E27FC236}">
                <a16:creationId xmlns:a16="http://schemas.microsoft.com/office/drawing/2014/main" xmlns="" id="{1BE4CABE-A418-46D2-975E-F8634C4D72CC}"/>
              </a:ext>
            </a:extLst>
          </p:cNvPr>
          <p:cNvSpPr txBox="1"/>
          <p:nvPr/>
        </p:nvSpPr>
        <p:spPr>
          <a:xfrm>
            <a:off x="8027533" y="4266857"/>
            <a:ext cx="2398413"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7. </a:t>
            </a:r>
            <a:r>
              <a:rPr lang="nb-NO" sz="1100" b="1" dirty="0" smtClean="0">
                <a:solidFill>
                  <a:srgbClr val="040138"/>
                </a:solidFill>
              </a:rPr>
              <a:t>Relevant kompetanseutvikling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3" name="TextBox 2">
            <a:extLst>
              <a:ext uri="{FF2B5EF4-FFF2-40B4-BE49-F238E27FC236}">
                <a16:creationId xmlns:a16="http://schemas.microsoft.com/office/drawing/2014/main" xmlns="" id="{1BE4CABE-A418-46D2-975E-F8634C4D72CC}"/>
              </a:ext>
            </a:extLst>
          </p:cNvPr>
          <p:cNvSpPr txBox="1"/>
          <p:nvPr/>
        </p:nvSpPr>
        <p:spPr>
          <a:xfrm>
            <a:off x="736106" y="6129756"/>
            <a:ext cx="154247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8. Fleksibilitetsvilje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4" name="TextBox 2">
            <a:extLst>
              <a:ext uri="{FF2B5EF4-FFF2-40B4-BE49-F238E27FC236}">
                <a16:creationId xmlns:a16="http://schemas.microsoft.com/office/drawing/2014/main" xmlns="" id="{1BE4CABE-A418-46D2-975E-F8634C4D72CC}"/>
              </a:ext>
            </a:extLst>
          </p:cNvPr>
          <p:cNvSpPr txBox="1"/>
          <p:nvPr/>
        </p:nvSpPr>
        <p:spPr>
          <a:xfrm>
            <a:off x="3910336" y="6104565"/>
            <a:ext cx="1342099"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smtClean="0">
                <a:solidFill>
                  <a:srgbClr val="040138"/>
                </a:solidFill>
              </a:rPr>
              <a:t>9. Mestringsklima</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5" name="TextBox 2">
            <a:extLst>
              <a:ext uri="{FF2B5EF4-FFF2-40B4-BE49-F238E27FC236}">
                <a16:creationId xmlns:a16="http://schemas.microsoft.com/office/drawing/2014/main" xmlns="" id="{1BE4CABE-A418-46D2-975E-F8634C4D72CC}"/>
              </a:ext>
            </a:extLst>
          </p:cNvPr>
          <p:cNvSpPr txBox="1"/>
          <p:nvPr/>
        </p:nvSpPr>
        <p:spPr>
          <a:xfrm>
            <a:off x="6545829" y="6058398"/>
            <a:ext cx="179895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10. Prososial motivasjon</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6" name="Ellipse 25">
            <a:extLst>
              <a:ext uri="{FF2B5EF4-FFF2-40B4-BE49-F238E27FC236}">
                <a16:creationId xmlns:a16="http://schemas.microsoft.com/office/drawing/2014/main" xmlns="" id="{7B5A5F59-4123-4932-B53C-13C317514092}"/>
              </a:ext>
            </a:extLst>
          </p:cNvPr>
          <p:cNvSpPr/>
          <p:nvPr/>
        </p:nvSpPr>
        <p:spPr>
          <a:xfrm>
            <a:off x="8673734" y="326331"/>
            <a:ext cx="3504423" cy="213938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xmlns="" id="{4E6D7128-07EB-4EDB-805A-F9AAAE2C2CFC}"/>
              </a:ext>
            </a:extLst>
          </p:cNvPr>
          <p:cNvSpPr/>
          <p:nvPr/>
        </p:nvSpPr>
        <p:spPr>
          <a:xfrm>
            <a:off x="9655209" y="2365682"/>
            <a:ext cx="2844329" cy="2139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Snakkeboble: Oval 2">
            <a:extLst>
              <a:ext uri="{FF2B5EF4-FFF2-40B4-BE49-F238E27FC236}">
                <a16:creationId xmlns:a16="http://schemas.microsoft.com/office/drawing/2014/main" xmlns="" id="{F4E0A0C1-3B41-430B-A5C7-988D82E8DA0A}"/>
              </a:ext>
            </a:extLst>
          </p:cNvPr>
          <p:cNvSpPr/>
          <p:nvPr/>
        </p:nvSpPr>
        <p:spPr>
          <a:xfrm>
            <a:off x="8832463" y="1918508"/>
            <a:ext cx="1734990" cy="1367925"/>
          </a:xfrm>
          <a:prstGeom prst="wedgeEllipseCallout">
            <a:avLst>
              <a:gd name="adj1" fmla="val 58969"/>
              <a:gd name="adj2" fmla="val -7175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smtClean="0">
                <a:solidFill>
                  <a:srgbClr val="FFFFFF"/>
                </a:solidFill>
                <a:latin typeface="Arial" panose="020B0604020202020204"/>
              </a:rPr>
              <a:t>VELG UT FAKTORER VED Å FLYTTE PÅ SIRKLENE</a:t>
            </a:r>
            <a:endParaRPr kumimoji="0" lang="nb-NO" sz="1200" b="0" i="0" u="none" strike="noStrike" kern="1200" cap="none" spc="0" normalizeH="0" baseline="0" noProof="0" dirty="0">
              <a:ln>
                <a:noFill/>
              </a:ln>
              <a:solidFill>
                <a:srgbClr val="FFFFFF"/>
              </a:solidFill>
              <a:effectLst/>
              <a:uLnTx/>
              <a:uFillTx/>
              <a:latin typeface="Arial" panose="020B0604020202020204"/>
            </a:endParaRPr>
          </a:p>
        </p:txBody>
      </p:sp>
    </p:spTree>
    <p:extLst>
      <p:ext uri="{BB962C8B-B14F-4D97-AF65-F5344CB8AC3E}">
        <p14:creationId xmlns:p14="http://schemas.microsoft.com/office/powerpoint/2010/main" val="104001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2507218" y="2016083"/>
            <a:ext cx="7127966" cy="1550499"/>
          </a:xfrm>
        </p:spPr>
        <p:txBody>
          <a:bodyPr/>
          <a:lstStyle/>
          <a:p>
            <a:r>
              <a:rPr lang="nb-NO" dirty="0"/>
              <a:t>TAKK FOR I DAG! </a:t>
            </a:r>
            <a:r>
              <a:rPr lang="nb-NO" dirty="0">
                <a:sym typeface="Wingdings" panose="05000000000000000000" pitchFamily="2" charset="2"/>
              </a:rPr>
              <a:t> </a:t>
            </a:r>
            <a:endParaRPr lang="nn-NO" dirty="0"/>
          </a:p>
        </p:txBody>
      </p:sp>
    </p:spTree>
    <p:extLst>
      <p:ext uri="{BB962C8B-B14F-4D97-AF65-F5344CB8AC3E}">
        <p14:creationId xmlns:p14="http://schemas.microsoft.com/office/powerpoint/2010/main" val="20480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VI BLIR BETRE SAMMEN! </a:t>
            </a:r>
            <a:endParaRPr lang="nn-NO" dirty="0"/>
          </a:p>
        </p:txBody>
      </p:sp>
      <p:sp>
        <p:nvSpPr>
          <p:cNvPr id="3" name="Plassholder for innhold 2"/>
          <p:cNvSpPr>
            <a:spLocks noGrp="1"/>
          </p:cNvSpPr>
          <p:nvPr>
            <p:ph idx="1"/>
          </p:nvPr>
        </p:nvSpPr>
        <p:spPr>
          <a:xfrm>
            <a:off x="677334" y="1480635"/>
            <a:ext cx="8596668" cy="3880773"/>
          </a:xfrm>
        </p:spPr>
        <p:txBody>
          <a:bodyPr/>
          <a:lstStyle/>
          <a:p>
            <a:pPr marL="0" indent="0">
              <a:buNone/>
            </a:pPr>
            <a:r>
              <a:rPr lang="nb-NO" dirty="0" smtClean="0"/>
              <a:t>Vi bruker resultatene fra medarbeiderundersøkelsen vår aktivt i arbeidsmiljøarbeidet vårt. </a:t>
            </a:r>
            <a:endParaRPr lang="nb-NO" dirty="0" smtClean="0"/>
          </a:p>
          <a:p>
            <a:pPr marL="0" indent="0">
              <a:buNone/>
            </a:pPr>
            <a:r>
              <a:rPr lang="nb-NO" dirty="0" smtClean="0"/>
              <a:t>Alle </a:t>
            </a:r>
            <a:r>
              <a:rPr lang="nb-NO" dirty="0"/>
              <a:t>ansatte er viktige for at vi skal lykkes – </a:t>
            </a:r>
            <a:r>
              <a:rPr lang="nb-NO" b="1" dirty="0"/>
              <a:t>DU </a:t>
            </a:r>
            <a:r>
              <a:rPr lang="nb-NO" b="1" dirty="0" smtClean="0"/>
              <a:t>også! </a:t>
            </a:r>
            <a:r>
              <a:rPr lang="nb-NO" b="1" dirty="0" smtClean="0">
                <a:sym typeface="Wingdings" panose="05000000000000000000" pitchFamily="2" charset="2"/>
              </a:rPr>
              <a:t> </a:t>
            </a:r>
            <a:endParaRPr lang="nn-NO" dirty="0"/>
          </a:p>
        </p:txBody>
      </p:sp>
      <p:pic>
        <p:nvPicPr>
          <p:cNvPr id="5" name="Bilde 4"/>
          <p:cNvPicPr>
            <a:picLocks noChangeAspect="1"/>
          </p:cNvPicPr>
          <p:nvPr/>
        </p:nvPicPr>
        <p:blipFill>
          <a:blip r:embed="rId3"/>
          <a:stretch>
            <a:fillRect/>
          </a:stretch>
        </p:blipFill>
        <p:spPr>
          <a:xfrm>
            <a:off x="6170375" y="75155"/>
            <a:ext cx="2672414" cy="1970339"/>
          </a:xfrm>
          <a:prstGeom prst="rect">
            <a:avLst/>
          </a:prstGeom>
        </p:spPr>
      </p:pic>
      <p:sp>
        <p:nvSpPr>
          <p:cNvPr id="6" name="Ellipse 5"/>
          <p:cNvSpPr/>
          <p:nvPr/>
        </p:nvSpPr>
        <p:spPr>
          <a:xfrm>
            <a:off x="955473" y="2801435"/>
            <a:ext cx="2848692" cy="2735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2400" b="0" i="0" u="none" strike="noStrike" kern="1200" cap="none" spc="0" normalizeH="0" baseline="0" dirty="0" err="1" smtClean="0">
                <a:ln>
                  <a:noFill/>
                </a:ln>
                <a:solidFill>
                  <a:srgbClr val="FFFFFF"/>
                </a:solidFill>
                <a:effectLst/>
                <a:uLnTx/>
                <a:uFillTx/>
                <a:latin typeface="Arial" panose="020B0604020202020204"/>
                <a:ea typeface="+mn-ea"/>
                <a:cs typeface="+mn-cs"/>
              </a:rPr>
              <a:t>Ledere</a:t>
            </a:r>
            <a:r>
              <a:rPr kumimoji="0" lang="nn-NO" sz="2400" b="0" i="0" u="none" strike="noStrike" kern="1200" cap="none" spc="0" normalizeH="0" baseline="0" dirty="0" smtClean="0">
                <a:ln>
                  <a:noFill/>
                </a:ln>
                <a:solidFill>
                  <a:srgbClr val="FFFFFF"/>
                </a:solidFill>
                <a:effectLst/>
                <a:uLnTx/>
                <a:uFillTx/>
                <a:latin typeface="Arial" panose="020B0604020202020204"/>
                <a:ea typeface="+mn-ea"/>
                <a:cs typeface="+mn-cs"/>
              </a:rPr>
              <a:t> </a:t>
            </a:r>
            <a:r>
              <a:rPr kumimoji="0" lang="nb-NO" sz="2400" b="0" i="0" u="none" strike="noStrike" kern="1200" cap="none" spc="0" normalizeH="0" baseline="0" noProof="0" dirty="0" smtClean="0">
                <a:ln>
                  <a:noFill/>
                </a:ln>
                <a:solidFill>
                  <a:srgbClr val="FFFFFF"/>
                </a:solidFill>
                <a:effectLst/>
                <a:uLnTx/>
                <a:uFillTx/>
                <a:latin typeface="Arial" panose="020B0604020202020204"/>
                <a:ea typeface="+mn-ea"/>
                <a:cs typeface="+mn-cs"/>
              </a:rPr>
              <a:t>er </a:t>
            </a:r>
            <a:r>
              <a:rPr kumimoji="0" lang="nn-NO" sz="2400" b="0" i="0" u="none" strike="noStrike" kern="1200" cap="none" spc="0" normalizeH="0" baseline="0" dirty="0" smtClean="0">
                <a:ln>
                  <a:noFill/>
                </a:ln>
                <a:solidFill>
                  <a:srgbClr val="FFFFFF"/>
                </a:solidFill>
                <a:effectLst/>
                <a:uLnTx/>
                <a:uFillTx/>
                <a:latin typeface="Arial" panose="020B0604020202020204"/>
                <a:ea typeface="+mn-ea"/>
                <a:cs typeface="+mn-cs"/>
              </a:rPr>
              <a:t>ansvarlige</a:t>
            </a:r>
            <a:r>
              <a:rPr kumimoji="0" lang="nb-NO" sz="2400" b="0"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rPr>
              <a:t>for å </a:t>
            </a:r>
            <a:r>
              <a:rPr lang="nn-NO" sz="2400" noProof="0" dirty="0" smtClean="0">
                <a:solidFill>
                  <a:srgbClr val="FFFFFF"/>
                </a:solidFill>
                <a:latin typeface="Arial" panose="020B0604020202020204"/>
              </a:rPr>
              <a:t>styre</a:t>
            </a:r>
            <a:r>
              <a:rPr kumimoji="0" lang="nb-NO" sz="2400" b="0"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rPr>
              <a:t>prosessen</a:t>
            </a: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7" name="Ellipse 6"/>
          <p:cNvSpPr/>
          <p:nvPr/>
        </p:nvSpPr>
        <p:spPr>
          <a:xfrm>
            <a:off x="3304514" y="2916529"/>
            <a:ext cx="3070202" cy="2887175"/>
          </a:xfrm>
          <a:prstGeom prst="ellipse">
            <a:avLst/>
          </a:prstGeom>
          <a:solidFill>
            <a:srgbClr val="AE3B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b="0" i="0" u="none" strike="noStrike" kern="1200" cap="none" spc="0" normalizeH="0" baseline="0" dirty="0" err="1" smtClean="0">
                <a:ln>
                  <a:noFill/>
                </a:ln>
                <a:solidFill>
                  <a:srgbClr val="FFFFFF"/>
                </a:solidFill>
                <a:effectLst/>
                <a:uLnTx/>
                <a:uFillTx/>
                <a:latin typeface="Arial" panose="020B0604020202020204"/>
                <a:ea typeface="+mn-ea"/>
              </a:rPr>
              <a:t>Medarbeidere</a:t>
            </a:r>
            <a:r>
              <a:rPr kumimoji="0" lang="nb-NO" b="0" i="0" u="none" strike="noStrike" kern="1200" cap="none" spc="0" normalizeH="0" baseline="0" noProof="0" dirty="0">
                <a:ln>
                  <a:noFill/>
                </a:ln>
                <a:solidFill>
                  <a:srgbClr val="FFFFFF"/>
                </a:solidFill>
                <a:effectLst/>
                <a:uLnTx/>
                <a:uFillTx/>
                <a:latin typeface="Arial" panose="020B0604020202020204"/>
                <a:ea typeface="+mn-ea"/>
              </a:rPr>
              <a:t> </a:t>
            </a:r>
            <a:r>
              <a:rPr kumimoji="0" lang="nb-NO" b="0" i="0" u="none" strike="noStrike" kern="1200" cap="none" spc="0" normalizeH="0" baseline="0" noProof="0" dirty="0" smtClean="0">
                <a:ln>
                  <a:noFill/>
                </a:ln>
                <a:solidFill>
                  <a:srgbClr val="FFFFFF"/>
                </a:solidFill>
                <a:effectLst/>
                <a:uLnTx/>
                <a:uFillTx/>
                <a:latin typeface="Arial" panose="020B0604020202020204"/>
                <a:ea typeface="+mn-ea"/>
              </a:rPr>
              <a:t>er inviterte </a:t>
            </a:r>
            <a:r>
              <a:rPr kumimoji="0" lang="nb-NO" b="0" i="0" u="none" strike="noStrike" kern="1200" cap="none" spc="0" normalizeH="0" baseline="0" noProof="0" dirty="0">
                <a:ln>
                  <a:noFill/>
                </a:ln>
                <a:solidFill>
                  <a:srgbClr val="FFFFFF"/>
                </a:solidFill>
                <a:effectLst/>
                <a:uLnTx/>
                <a:uFillTx/>
                <a:latin typeface="Arial" panose="020B0604020202020204"/>
                <a:ea typeface="+mn-ea"/>
              </a:rPr>
              <a:t>til å </a:t>
            </a:r>
            <a:r>
              <a:rPr kumimoji="0" lang="nb-NO" b="0" i="0" u="none" strike="noStrike" kern="1200" cap="none" spc="0" normalizeH="0" baseline="0" noProof="0" dirty="0" smtClean="0">
                <a:ln>
                  <a:noFill/>
                </a:ln>
                <a:solidFill>
                  <a:srgbClr val="FFFFFF"/>
                </a:solidFill>
                <a:effectLst/>
                <a:uLnTx/>
                <a:uFillTx/>
                <a:latin typeface="Arial" panose="020B0604020202020204"/>
                <a:ea typeface="+mn-ea"/>
              </a:rPr>
              <a:t>reflektere </a:t>
            </a:r>
            <a:r>
              <a:rPr kumimoji="0" lang="nb-NO" b="0" i="0" u="none" strike="noStrike" kern="1200" cap="none" spc="0" normalizeH="0" baseline="0" noProof="0" dirty="0">
                <a:ln>
                  <a:noFill/>
                </a:ln>
                <a:solidFill>
                  <a:srgbClr val="FFFFFF"/>
                </a:solidFill>
                <a:effectLst/>
                <a:uLnTx/>
                <a:uFillTx/>
                <a:latin typeface="Arial" panose="020B0604020202020204"/>
                <a:ea typeface="+mn-ea"/>
              </a:rPr>
              <a:t>over </a:t>
            </a:r>
            <a:r>
              <a:rPr kumimoji="0" lang="nb-NO" b="0" i="0" u="none" strike="noStrike" kern="1200" cap="none" spc="0" normalizeH="0" baseline="0" noProof="0" dirty="0" smtClean="0">
                <a:ln>
                  <a:noFill/>
                </a:ln>
                <a:solidFill>
                  <a:srgbClr val="FFFFFF"/>
                </a:solidFill>
                <a:effectLst/>
                <a:uLnTx/>
                <a:uFillTx/>
                <a:latin typeface="Arial" panose="020B0604020202020204"/>
                <a:ea typeface="+mn-ea"/>
              </a:rPr>
              <a:t>utviklingsområder </a:t>
            </a:r>
            <a:r>
              <a:rPr kumimoji="0" lang="nb-NO" b="0" i="0" u="none" strike="noStrike" kern="1200" cap="none" spc="0" normalizeH="0" baseline="0" noProof="0" dirty="0">
                <a:ln>
                  <a:noFill/>
                </a:ln>
                <a:solidFill>
                  <a:srgbClr val="FFFFFF"/>
                </a:solidFill>
                <a:effectLst/>
                <a:uLnTx/>
                <a:uFillTx/>
                <a:latin typeface="Arial" panose="020B0604020202020204"/>
                <a:ea typeface="+mn-ea"/>
              </a:rPr>
              <a:t>og er </a:t>
            </a:r>
            <a:r>
              <a:rPr kumimoji="0" lang="nn-NO" b="0" i="0" u="none" strike="noStrike" kern="1200" cap="none" spc="0" normalizeH="0" baseline="0" dirty="0" smtClean="0">
                <a:ln>
                  <a:noFill/>
                </a:ln>
                <a:solidFill>
                  <a:srgbClr val="FFFFFF"/>
                </a:solidFill>
                <a:effectLst/>
                <a:uLnTx/>
                <a:uFillTx/>
                <a:latin typeface="Arial" panose="020B0604020202020204"/>
                <a:ea typeface="+mn-ea"/>
              </a:rPr>
              <a:t>medansvarlige</a:t>
            </a:r>
            <a:r>
              <a:rPr kumimoji="0" lang="nb-NO" b="0" i="0" u="none" strike="noStrike" kern="1200" cap="none" spc="0" normalizeH="0" baseline="0" noProof="0" dirty="0" smtClean="0">
                <a:ln>
                  <a:noFill/>
                </a:ln>
                <a:solidFill>
                  <a:srgbClr val="FFFFFF"/>
                </a:solidFill>
                <a:effectLst/>
                <a:uLnTx/>
                <a:uFillTx/>
                <a:latin typeface="Arial" panose="020B0604020202020204"/>
                <a:ea typeface="+mn-ea"/>
              </a:rPr>
              <a:t> </a:t>
            </a:r>
            <a:r>
              <a:rPr kumimoji="0" lang="nb-NO" b="0" i="0" u="none" strike="noStrike" kern="1200" cap="none" spc="0" normalizeH="0" baseline="0" noProof="0" dirty="0">
                <a:ln>
                  <a:noFill/>
                </a:ln>
                <a:solidFill>
                  <a:srgbClr val="FFFFFF"/>
                </a:solidFill>
                <a:effectLst/>
                <a:uLnTx/>
                <a:uFillTx/>
                <a:latin typeface="Arial" panose="020B0604020202020204"/>
                <a:ea typeface="+mn-ea"/>
              </a:rPr>
              <a:t>for mål og tiltak</a:t>
            </a:r>
            <a:endParaRPr kumimoji="0" lang="nb-NO"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8" name="Femkant 7"/>
          <p:cNvSpPr/>
          <p:nvPr/>
        </p:nvSpPr>
        <p:spPr>
          <a:xfrm>
            <a:off x="1257518" y="5476502"/>
            <a:ext cx="7669199" cy="1162310"/>
          </a:xfrm>
          <a:prstGeom prst="homePlate">
            <a:avLst/>
          </a:prstGeom>
          <a:solidFill>
            <a:srgbClr val="69BF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srgbClr val="FFFFFF"/>
                </a:solidFill>
                <a:effectLst/>
                <a:uLnTx/>
                <a:uFillTx/>
                <a:latin typeface="Arial" panose="020B0604020202020204"/>
                <a:ea typeface="+mn-ea"/>
                <a:cs typeface="+mn-cs"/>
              </a:rPr>
              <a:t>Hva er det viktig for oss å bevare</a:t>
            </a:r>
            <a:r>
              <a:rPr lang="nb-NO" sz="2000" dirty="0">
                <a:solidFill>
                  <a:srgbClr val="FFFFFF"/>
                </a:solidFill>
                <a:latin typeface="Arial" panose="020B0604020202020204"/>
              </a:rPr>
              <a:t> </a:t>
            </a:r>
            <a:r>
              <a:rPr lang="nb-NO" sz="2000" dirty="0" smtClean="0">
                <a:solidFill>
                  <a:srgbClr val="FFFFFF"/>
                </a:solidFill>
                <a:latin typeface="Arial" panose="020B0604020202020204"/>
              </a:rPr>
              <a:t>(hva er vi gode på allerede)</a:t>
            </a:r>
            <a:r>
              <a:rPr kumimoji="0" lang="nb-NO" sz="2000" b="0" i="0" u="none" strike="noStrike" kern="1200" cap="none" spc="0" normalizeH="0" baseline="0" noProof="0" dirty="0" smtClean="0">
                <a:ln>
                  <a:noFill/>
                </a:ln>
                <a:solidFill>
                  <a:srgbClr val="FFFFFF"/>
                </a:solidFill>
                <a:effectLst/>
                <a:uLnTx/>
                <a:uFillTx/>
                <a:latin typeface="Arial" panose="020B0604020202020204"/>
                <a:ea typeface="+mn-ea"/>
                <a:cs typeface="+mn-cs"/>
              </a:rPr>
              <a:t>?</a:t>
            </a:r>
            <a:endParaRPr kumimoji="0" lang="nb-NO" sz="20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srgbClr val="FFFFFF"/>
                </a:solidFill>
                <a:effectLst/>
                <a:uLnTx/>
                <a:uFillTx/>
                <a:latin typeface="Arial" panose="020B0604020202020204"/>
                <a:ea typeface="+mn-ea"/>
                <a:cs typeface="+mn-cs"/>
              </a:rPr>
              <a:t>Hva er det </a:t>
            </a:r>
            <a:r>
              <a:rPr kumimoji="0" lang="nb-NO" sz="2000" b="0" i="0" u="none" strike="noStrike" kern="1200" cap="none" spc="0" normalizeH="0" baseline="0" noProof="0" dirty="0">
                <a:ln>
                  <a:noFill/>
                </a:ln>
                <a:solidFill>
                  <a:srgbClr val="FFFFFF"/>
                </a:solidFill>
                <a:effectLst/>
                <a:uLnTx/>
                <a:uFillTx/>
                <a:latin typeface="Arial" panose="020B0604020202020204"/>
                <a:ea typeface="+mn-ea"/>
                <a:cs typeface="+mn-cs"/>
              </a:rPr>
              <a:t>viktig å </a:t>
            </a:r>
            <a:r>
              <a:rPr kumimoji="0" lang="nb-NO" sz="2000" b="0" i="0" u="none" strike="noStrike" kern="1200" cap="none" spc="0" normalizeH="0" baseline="0" dirty="0" smtClean="0">
                <a:ln>
                  <a:noFill/>
                </a:ln>
                <a:solidFill>
                  <a:srgbClr val="FFFFFF"/>
                </a:solidFill>
                <a:effectLst/>
                <a:uLnTx/>
                <a:uFillTx/>
                <a:latin typeface="Arial" panose="020B0604020202020204"/>
                <a:ea typeface="+mn-ea"/>
                <a:cs typeface="+mn-cs"/>
              </a:rPr>
              <a:t>for</a:t>
            </a:r>
            <a:r>
              <a:rPr kumimoji="0" lang="nb-NO" sz="2000" b="0" i="0" u="none" strike="noStrike" kern="1200" cap="none" spc="0" normalizeH="0" dirty="0" smtClean="0">
                <a:ln>
                  <a:noFill/>
                </a:ln>
                <a:solidFill>
                  <a:srgbClr val="FFFFFF"/>
                </a:solidFill>
                <a:effectLst/>
                <a:uLnTx/>
                <a:uFillTx/>
                <a:latin typeface="Arial" panose="020B0604020202020204"/>
                <a:ea typeface="+mn-ea"/>
                <a:cs typeface="+mn-cs"/>
              </a:rPr>
              <a:t> oss å bli bedre på – og hvordan</a:t>
            </a:r>
            <a:r>
              <a:rPr kumimoji="0" lang="nb-NO" sz="2000" b="0" i="0" u="none" strike="noStrike" kern="1200" cap="none" spc="0" normalizeH="0" baseline="0" noProof="0" dirty="0" smtClean="0">
                <a:ln>
                  <a:noFill/>
                </a:ln>
                <a:solidFill>
                  <a:srgbClr val="FFFFFF"/>
                </a:solidFill>
                <a:effectLst/>
                <a:uLnTx/>
                <a:uFillTx/>
                <a:latin typeface="Arial" panose="020B0604020202020204"/>
                <a:ea typeface="+mn-ea"/>
                <a:cs typeface="+mn-cs"/>
              </a:rPr>
              <a:t>?</a:t>
            </a:r>
            <a:endParaRPr kumimoji="0" lang="nb-NO" sz="20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6725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4162880" y="5447540"/>
            <a:ext cx="2849094" cy="1272411"/>
          </a:xfrm>
          <a:prstGeom prst="rect">
            <a:avLst/>
          </a:prstGeom>
        </p:spPr>
      </p:pic>
      <p:sp>
        <p:nvSpPr>
          <p:cNvPr id="9" name="Plasshaldar for innhald 5">
            <a:extLst>
              <a:ext uri="{FF2B5EF4-FFF2-40B4-BE49-F238E27FC236}">
                <a16:creationId xmlns:a16="http://schemas.microsoft.com/office/drawing/2014/main" xmlns="" id="{44CA35EB-F6B7-4C26-9329-3D3BFCD6ED90}"/>
              </a:ext>
            </a:extLst>
          </p:cNvPr>
          <p:cNvSpPr>
            <a:spLocks noGrp="1"/>
          </p:cNvSpPr>
          <p:nvPr>
            <p:ph sz="quarter" idx="4294967295"/>
          </p:nvPr>
        </p:nvSpPr>
        <p:spPr>
          <a:xfrm>
            <a:off x="5497016" y="2191524"/>
            <a:ext cx="4823934" cy="3256015"/>
          </a:xfrm>
          <a:prstGeom prst="rect">
            <a:avLst/>
          </a:prstGeom>
        </p:spPr>
        <p:style>
          <a:lnRef idx="2">
            <a:schemeClr val="accent3"/>
          </a:lnRef>
          <a:fillRef idx="1">
            <a:schemeClr val="lt1"/>
          </a:fillRef>
          <a:effectRef idx="0">
            <a:schemeClr val="accent3"/>
          </a:effectRef>
          <a:fontRef idx="minor">
            <a:schemeClr val="dk1"/>
          </a:fontRef>
        </p:style>
        <p:txBody>
          <a:bodyPr/>
          <a:lstStyle/>
          <a:p>
            <a:pPr marL="0" indent="0">
              <a:buNone/>
            </a:pPr>
            <a:r>
              <a:rPr lang="nb-NO" sz="1700" dirty="0" smtClean="0">
                <a:solidFill>
                  <a:schemeClr val="bg1">
                    <a:lumMod val="75000"/>
                  </a:schemeClr>
                </a:solidFill>
              </a:rPr>
              <a:t>Velkommen! </a:t>
            </a:r>
            <a:r>
              <a:rPr lang="nb-NO" sz="1700" dirty="0" smtClean="0">
                <a:solidFill>
                  <a:schemeClr val="bg1">
                    <a:lumMod val="75000"/>
                  </a:schemeClr>
                </a:solidFill>
                <a:sym typeface="Wingdings" panose="05000000000000000000" pitchFamily="2" charset="2"/>
              </a:rPr>
              <a:t> </a:t>
            </a:r>
            <a:endParaRPr lang="nb-NO" sz="1700" dirty="0">
              <a:solidFill>
                <a:schemeClr val="bg1">
                  <a:lumMod val="75000"/>
                </a:schemeClr>
              </a:solidFill>
            </a:endParaRPr>
          </a:p>
          <a:p>
            <a:r>
              <a:rPr lang="nb-NO" sz="1700" dirty="0">
                <a:solidFill>
                  <a:schemeClr val="bg1">
                    <a:lumMod val="75000"/>
                  </a:schemeClr>
                </a:solidFill>
              </a:rPr>
              <a:t>Oppsummering del 1 – </a:t>
            </a:r>
            <a:r>
              <a:rPr lang="nb-NO" sz="1700" dirty="0" smtClean="0">
                <a:solidFill>
                  <a:schemeClr val="bg1">
                    <a:lumMod val="75000"/>
                  </a:schemeClr>
                </a:solidFill>
              </a:rPr>
              <a:t>hvilke faktorer </a:t>
            </a:r>
            <a:r>
              <a:rPr lang="nb-NO" sz="1700" dirty="0">
                <a:solidFill>
                  <a:schemeClr val="bg1">
                    <a:lumMod val="75000"/>
                  </a:schemeClr>
                </a:solidFill>
              </a:rPr>
              <a:t>skal </a:t>
            </a:r>
            <a:r>
              <a:rPr lang="nb-NO" sz="1700" dirty="0" smtClean="0">
                <a:solidFill>
                  <a:schemeClr val="bg1">
                    <a:lumMod val="75000"/>
                  </a:schemeClr>
                </a:solidFill>
              </a:rPr>
              <a:t>vi jobbe videre </a:t>
            </a:r>
            <a:r>
              <a:rPr lang="nb-NO" sz="1700" dirty="0">
                <a:solidFill>
                  <a:schemeClr val="bg1">
                    <a:lumMod val="75000"/>
                  </a:schemeClr>
                </a:solidFill>
              </a:rPr>
              <a:t>med og </a:t>
            </a:r>
            <a:r>
              <a:rPr lang="nb-NO" sz="1700" dirty="0" smtClean="0">
                <a:solidFill>
                  <a:schemeClr val="bg1">
                    <a:lumMod val="75000"/>
                  </a:schemeClr>
                </a:solidFill>
              </a:rPr>
              <a:t>hvordan(10 </a:t>
            </a:r>
            <a:r>
              <a:rPr lang="nb-NO" sz="1700" dirty="0">
                <a:solidFill>
                  <a:schemeClr val="bg1">
                    <a:lumMod val="75000"/>
                  </a:schemeClr>
                </a:solidFill>
              </a:rPr>
              <a:t>min)</a:t>
            </a:r>
          </a:p>
          <a:p>
            <a:r>
              <a:rPr lang="nb-NO" sz="1700" dirty="0">
                <a:solidFill>
                  <a:schemeClr val="bg1">
                    <a:lumMod val="75000"/>
                  </a:schemeClr>
                </a:solidFill>
              </a:rPr>
              <a:t>Gruppearbeid IGP – vegkartet eller faktorspesifikt verktøy </a:t>
            </a:r>
            <a:r>
              <a:rPr lang="nb-NO" sz="1700" dirty="0" smtClean="0">
                <a:solidFill>
                  <a:schemeClr val="bg1">
                    <a:lumMod val="75000"/>
                  </a:schemeClr>
                </a:solidFill>
              </a:rPr>
              <a:t>(45-90 </a:t>
            </a:r>
            <a:r>
              <a:rPr lang="nb-NO" sz="1700" dirty="0">
                <a:solidFill>
                  <a:schemeClr val="bg1">
                    <a:lumMod val="75000"/>
                  </a:schemeClr>
                </a:solidFill>
              </a:rPr>
              <a:t>min)</a:t>
            </a:r>
          </a:p>
          <a:p>
            <a:r>
              <a:rPr lang="nn-NO" sz="1700" dirty="0">
                <a:solidFill>
                  <a:schemeClr val="bg1">
                    <a:lumMod val="75000"/>
                  </a:schemeClr>
                </a:solidFill>
              </a:rPr>
              <a:t>Oppsummering del 2: </a:t>
            </a:r>
            <a:r>
              <a:rPr lang="nb-NO" sz="1700" dirty="0" smtClean="0">
                <a:solidFill>
                  <a:schemeClr val="bg1">
                    <a:lumMod val="75000"/>
                  </a:schemeClr>
                </a:solidFill>
              </a:rPr>
              <a:t>Hvordan skal vi sørge for </a:t>
            </a:r>
            <a:r>
              <a:rPr lang="nb-NO" sz="1700" dirty="0">
                <a:solidFill>
                  <a:schemeClr val="bg1">
                    <a:lumMod val="75000"/>
                  </a:schemeClr>
                </a:solidFill>
              </a:rPr>
              <a:t>at </a:t>
            </a:r>
            <a:r>
              <a:rPr lang="nb-NO" sz="1700" dirty="0" smtClean="0">
                <a:solidFill>
                  <a:schemeClr val="bg1">
                    <a:lumMod val="75000"/>
                  </a:schemeClr>
                </a:solidFill>
              </a:rPr>
              <a:t>tiltakene </a:t>
            </a:r>
            <a:r>
              <a:rPr lang="nb-NO" sz="1700" dirty="0">
                <a:solidFill>
                  <a:schemeClr val="bg1">
                    <a:lumMod val="75000"/>
                  </a:schemeClr>
                </a:solidFill>
              </a:rPr>
              <a:t>blir jobba med framover? (10 min)</a:t>
            </a:r>
          </a:p>
          <a:p>
            <a:pPr marL="0" indent="0">
              <a:buNone/>
            </a:pPr>
            <a:r>
              <a:rPr lang="nb-NO" sz="1700" dirty="0">
                <a:solidFill>
                  <a:schemeClr val="bg1">
                    <a:lumMod val="75000"/>
                  </a:schemeClr>
                </a:solidFill>
              </a:rPr>
              <a:t>Takk for i dag!</a:t>
            </a:r>
          </a:p>
          <a:p>
            <a:endParaRPr lang="nb-NO" dirty="0"/>
          </a:p>
        </p:txBody>
      </p:sp>
      <p:sp>
        <p:nvSpPr>
          <p:cNvPr id="8" name="Plasshaldar for innhald 4">
            <a:extLst>
              <a:ext uri="{FF2B5EF4-FFF2-40B4-BE49-F238E27FC236}">
                <a16:creationId xmlns:a16="http://schemas.microsoft.com/office/drawing/2014/main" xmlns="" id="{E2E7E3A8-6CDF-4A31-B6CF-3E238ED6D573}"/>
              </a:ext>
            </a:extLst>
          </p:cNvPr>
          <p:cNvSpPr>
            <a:spLocks noGrp="1"/>
          </p:cNvSpPr>
          <p:nvPr>
            <p:ph sz="half" idx="4294967295"/>
          </p:nvPr>
        </p:nvSpPr>
        <p:spPr>
          <a:xfrm>
            <a:off x="214045" y="2197851"/>
            <a:ext cx="5073179" cy="3249689"/>
          </a:xfrm>
          <a:prstGeom prst="rect">
            <a:avLst/>
          </a:prstGeom>
        </p:spPr>
        <p:style>
          <a:lnRef idx="2">
            <a:schemeClr val="accent3"/>
          </a:lnRef>
          <a:fillRef idx="1">
            <a:schemeClr val="lt1"/>
          </a:fillRef>
          <a:effectRef idx="0">
            <a:schemeClr val="accent3"/>
          </a:effectRef>
          <a:fontRef idx="minor">
            <a:schemeClr val="dk1"/>
          </a:fontRef>
        </p:style>
        <p:txBody>
          <a:bodyPr/>
          <a:lstStyle/>
          <a:p>
            <a:pPr marL="0" indent="0">
              <a:buNone/>
            </a:pPr>
            <a:r>
              <a:rPr lang="nn-NO" sz="1700" dirty="0" smtClean="0"/>
              <a:t>Velkommen</a:t>
            </a:r>
            <a:r>
              <a:rPr lang="nb-NO" sz="1700" dirty="0" smtClean="0"/>
              <a:t>! </a:t>
            </a:r>
            <a:r>
              <a:rPr lang="nb-NO" sz="1700" dirty="0" smtClean="0">
                <a:sym typeface="Wingdings" panose="05000000000000000000" pitchFamily="2" charset="2"/>
              </a:rPr>
              <a:t> </a:t>
            </a:r>
            <a:endParaRPr lang="nb-NO" sz="1700" dirty="0"/>
          </a:p>
          <a:p>
            <a:r>
              <a:rPr lang="nb-NO" sz="1700" dirty="0"/>
              <a:t>Visjon og </a:t>
            </a:r>
            <a:r>
              <a:rPr lang="nb-NO" sz="1700" dirty="0" smtClean="0"/>
              <a:t>verdier i Nord-Aurdal kommune og hvorfor 10-faktor</a:t>
            </a:r>
            <a:r>
              <a:rPr lang="nb-NO" sz="1700" dirty="0"/>
              <a:t>? (</a:t>
            </a:r>
            <a:r>
              <a:rPr lang="nb-NO" sz="1700" dirty="0" smtClean="0"/>
              <a:t>10 </a:t>
            </a:r>
            <a:r>
              <a:rPr lang="nb-NO" sz="1700" dirty="0"/>
              <a:t>min)</a:t>
            </a:r>
          </a:p>
          <a:p>
            <a:r>
              <a:rPr lang="nb-NO" sz="1700" dirty="0" smtClean="0"/>
              <a:t>De </a:t>
            </a:r>
            <a:r>
              <a:rPr lang="nb-NO" sz="1700" dirty="0"/>
              <a:t>10-faktorane og </a:t>
            </a:r>
            <a:r>
              <a:rPr lang="nb-NO" sz="1700" dirty="0" smtClean="0"/>
              <a:t>resultatene </a:t>
            </a:r>
            <a:r>
              <a:rPr lang="nb-NO" sz="1700" dirty="0"/>
              <a:t>våre (15 min)</a:t>
            </a:r>
          </a:p>
          <a:p>
            <a:r>
              <a:rPr lang="nn-NO" sz="1700" dirty="0"/>
              <a:t>Analysekrysset </a:t>
            </a:r>
            <a:r>
              <a:rPr lang="nn-NO" sz="1700" dirty="0" smtClean="0"/>
              <a:t>(</a:t>
            </a:r>
            <a:r>
              <a:rPr lang="nn-NO" sz="1700" dirty="0" smtClean="0"/>
              <a:t>40</a:t>
            </a:r>
            <a:r>
              <a:rPr lang="nn-NO" sz="1700" dirty="0" smtClean="0"/>
              <a:t>-0 </a:t>
            </a:r>
            <a:r>
              <a:rPr lang="nn-NO" sz="1700" dirty="0"/>
              <a:t>min)</a:t>
            </a:r>
          </a:p>
          <a:p>
            <a:r>
              <a:rPr lang="nn-NO" sz="1700" dirty="0"/>
              <a:t>Oppsummering del 1 </a:t>
            </a:r>
            <a:r>
              <a:rPr lang="nn-NO" sz="1700" dirty="0" smtClean="0"/>
              <a:t>–</a:t>
            </a:r>
            <a:r>
              <a:rPr lang="nb-NO" sz="1700" dirty="0" smtClean="0"/>
              <a:t> hvilke faktorer </a:t>
            </a:r>
            <a:r>
              <a:rPr lang="nb-NO" sz="1700" dirty="0"/>
              <a:t>skal </a:t>
            </a:r>
            <a:r>
              <a:rPr lang="nb-NO" sz="1700" dirty="0" smtClean="0"/>
              <a:t>vi jobbe videre </a:t>
            </a:r>
            <a:r>
              <a:rPr lang="nb-NO" sz="1700" dirty="0"/>
              <a:t>med</a:t>
            </a:r>
            <a:r>
              <a:rPr lang="nn-NO" sz="1700" dirty="0"/>
              <a:t>  (</a:t>
            </a:r>
            <a:r>
              <a:rPr lang="nn-NO" sz="1700" dirty="0" smtClean="0"/>
              <a:t>15 </a:t>
            </a:r>
            <a:r>
              <a:rPr lang="nn-NO" sz="1700" dirty="0"/>
              <a:t>min)</a:t>
            </a:r>
          </a:p>
          <a:p>
            <a:pPr marL="0" indent="0">
              <a:buNone/>
            </a:pPr>
            <a:r>
              <a:rPr lang="nb-NO" sz="1700" dirty="0"/>
              <a:t>Takk for i dag!</a:t>
            </a:r>
          </a:p>
        </p:txBody>
      </p:sp>
      <p:sp>
        <p:nvSpPr>
          <p:cNvPr id="2" name="Tittel 1"/>
          <p:cNvSpPr>
            <a:spLocks noGrp="1"/>
          </p:cNvSpPr>
          <p:nvPr>
            <p:ph type="title"/>
          </p:nvPr>
        </p:nvSpPr>
        <p:spPr/>
        <p:txBody>
          <a:bodyPr/>
          <a:lstStyle/>
          <a:p>
            <a:r>
              <a:rPr lang="nb-NO" dirty="0" smtClean="0"/>
              <a:t>Oppfølging av 10-FAKTOR i to deler </a:t>
            </a:r>
            <a:endParaRPr lang="nn-NO" dirty="0"/>
          </a:p>
        </p:txBody>
      </p:sp>
      <p:sp>
        <p:nvSpPr>
          <p:cNvPr id="4" name="Rektangel 3"/>
          <p:cNvSpPr/>
          <p:nvPr/>
        </p:nvSpPr>
        <p:spPr>
          <a:xfrm>
            <a:off x="3048000" y="1582341"/>
            <a:ext cx="6096000" cy="923330"/>
          </a:xfrm>
          <a:prstGeom prst="rect">
            <a:avLst/>
          </a:prstGeom>
        </p:spPr>
        <p:txBody>
          <a:bodyPr>
            <a:spAutoFit/>
          </a:bodyPr>
          <a:lstStyle/>
          <a:p>
            <a:pPr>
              <a:spcBef>
                <a:spcPts val="0"/>
              </a:spcBef>
            </a:pPr>
            <a:endParaRPr lang="nb-NO" dirty="0">
              <a:cs typeface="Lucida Sans Unicode" pitchFamily="34" charset="0"/>
            </a:endParaRPr>
          </a:p>
          <a:p>
            <a:pPr>
              <a:spcBef>
                <a:spcPts val="0"/>
              </a:spcBef>
            </a:pPr>
            <a:endParaRPr lang="nb-NO" dirty="0">
              <a:cs typeface="Lucida Sans Unicode" pitchFamily="34" charset="0"/>
            </a:endParaRPr>
          </a:p>
          <a:p>
            <a:pPr>
              <a:spcBef>
                <a:spcPts val="0"/>
              </a:spcBef>
            </a:pPr>
            <a:endParaRPr lang="nb-NO" dirty="0">
              <a:cs typeface="Lucida Sans Unicode" pitchFamily="34" charset="0"/>
            </a:endParaRPr>
          </a:p>
        </p:txBody>
      </p:sp>
      <p:sp>
        <p:nvSpPr>
          <p:cNvPr id="7" name="Rektangel 6">
            <a:extLst>
              <a:ext uri="{FF2B5EF4-FFF2-40B4-BE49-F238E27FC236}">
                <a16:creationId xmlns:a16="http://schemas.microsoft.com/office/drawing/2014/main" xmlns="" id="{12635802-D09E-4D2E-8778-2DF76032ABA2}"/>
              </a:ext>
            </a:extLst>
          </p:cNvPr>
          <p:cNvSpPr/>
          <p:nvPr/>
        </p:nvSpPr>
        <p:spPr>
          <a:xfrm>
            <a:off x="677334" y="1872767"/>
            <a:ext cx="3570849" cy="369332"/>
          </a:xfrm>
          <a:prstGeom prst="rect">
            <a:avLst/>
          </a:prstGeom>
        </p:spPr>
        <p:txBody>
          <a:bodyPr wrap="none" lIns="91440" tIns="45720" rIns="91440" bIns="45720" anchor="t">
            <a:spAutoFit/>
          </a:bodyPr>
          <a:lstStyle/>
          <a:p>
            <a:r>
              <a:rPr lang="nb-NO" b="1" dirty="0">
                <a:solidFill>
                  <a:schemeClr val="accent1"/>
                </a:solidFill>
              </a:rPr>
              <a:t>Avdelingsmøte 1 (1.5 – 2 </a:t>
            </a:r>
            <a:r>
              <a:rPr lang="nb-NO" b="1" dirty="0" smtClean="0">
                <a:solidFill>
                  <a:schemeClr val="accent1"/>
                </a:solidFill>
              </a:rPr>
              <a:t>timer</a:t>
            </a:r>
            <a:r>
              <a:rPr lang="nb-NO" b="1" dirty="0">
                <a:solidFill>
                  <a:schemeClr val="accent1"/>
                </a:solidFill>
              </a:rPr>
              <a:t>)</a:t>
            </a:r>
            <a:endParaRPr lang="nb-NO" b="1" dirty="0">
              <a:solidFill>
                <a:schemeClr val="accent1"/>
              </a:solidFill>
              <a:cs typeface="Arial"/>
            </a:endParaRPr>
          </a:p>
        </p:txBody>
      </p:sp>
      <p:sp>
        <p:nvSpPr>
          <p:cNvPr id="10" name="Rektangel 9">
            <a:extLst>
              <a:ext uri="{FF2B5EF4-FFF2-40B4-BE49-F238E27FC236}">
                <a16:creationId xmlns:a16="http://schemas.microsoft.com/office/drawing/2014/main" xmlns="" id="{B8F4B844-7393-4A16-81B9-FA8F398A5B67}"/>
              </a:ext>
            </a:extLst>
          </p:cNvPr>
          <p:cNvSpPr/>
          <p:nvPr/>
        </p:nvSpPr>
        <p:spPr>
          <a:xfrm>
            <a:off x="6280257" y="1828519"/>
            <a:ext cx="3574440" cy="369332"/>
          </a:xfrm>
          <a:prstGeom prst="rect">
            <a:avLst/>
          </a:prstGeom>
        </p:spPr>
        <p:txBody>
          <a:bodyPr wrap="none" lIns="91440" tIns="45720" rIns="91440" bIns="45720" anchor="t">
            <a:spAutoFit/>
          </a:bodyPr>
          <a:lstStyle/>
          <a:p>
            <a:r>
              <a:rPr lang="nb-NO" b="1" dirty="0">
                <a:solidFill>
                  <a:schemeClr val="bg1">
                    <a:lumMod val="85000"/>
                  </a:schemeClr>
                </a:solidFill>
              </a:rPr>
              <a:t>Avdelingsmøte 2 (1,5 – 2 </a:t>
            </a:r>
            <a:r>
              <a:rPr lang="nb-NO" b="1" dirty="0" err="1">
                <a:solidFill>
                  <a:schemeClr val="bg1">
                    <a:lumMod val="85000"/>
                  </a:schemeClr>
                </a:solidFill>
              </a:rPr>
              <a:t>timar</a:t>
            </a:r>
            <a:r>
              <a:rPr lang="nb-NO" b="1" dirty="0">
                <a:solidFill>
                  <a:schemeClr val="bg1">
                    <a:lumMod val="85000"/>
                  </a:schemeClr>
                </a:solidFill>
              </a:rPr>
              <a:t>)</a:t>
            </a:r>
            <a:endParaRPr lang="nb-NO" b="1" dirty="0">
              <a:solidFill>
                <a:schemeClr val="bg1">
                  <a:lumMod val="85000"/>
                </a:schemeClr>
              </a:solidFill>
              <a:cs typeface="Arial"/>
            </a:endParaRPr>
          </a:p>
        </p:txBody>
      </p:sp>
    </p:spTree>
    <p:extLst>
      <p:ext uri="{BB962C8B-B14F-4D97-AF65-F5344CB8AC3E}">
        <p14:creationId xmlns:p14="http://schemas.microsoft.com/office/powerpoint/2010/main" val="32362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10-FAKTOR som </a:t>
            </a:r>
            <a:r>
              <a:rPr lang="nb-NO" dirty="0" err="1" smtClean="0"/>
              <a:t>medarbeiderundersøkele</a:t>
            </a:r>
            <a:r>
              <a:rPr lang="nb-NO" dirty="0" smtClean="0"/>
              <a:t>? </a:t>
            </a:r>
            <a:endParaRPr lang="nn-NO" dirty="0"/>
          </a:p>
        </p:txBody>
      </p:sp>
      <p:sp>
        <p:nvSpPr>
          <p:cNvPr id="3" name="Plassholder for innhold 2"/>
          <p:cNvSpPr>
            <a:spLocks noGrp="1"/>
          </p:cNvSpPr>
          <p:nvPr>
            <p:ph idx="1"/>
          </p:nvPr>
        </p:nvSpPr>
        <p:spPr>
          <a:xfrm>
            <a:off x="1024128" y="2021458"/>
            <a:ext cx="10120688" cy="4287902"/>
          </a:xfrm>
        </p:spPr>
        <p:txBody>
          <a:bodyPr>
            <a:normAutofit fontScale="92500" lnSpcReduction="10000"/>
          </a:bodyPr>
          <a:lstStyle/>
          <a:p>
            <a:pPr marL="0" indent="0">
              <a:spcBef>
                <a:spcPts val="0"/>
              </a:spcBef>
              <a:buNone/>
            </a:pPr>
            <a:r>
              <a:rPr lang="nn-NO" sz="2400" dirty="0"/>
              <a:t>10-FAKTOR er </a:t>
            </a:r>
            <a:r>
              <a:rPr lang="nn-NO" sz="2400" dirty="0" smtClean="0"/>
              <a:t>et forskingsbasert </a:t>
            </a:r>
            <a:r>
              <a:rPr lang="nn-NO" sz="2400" dirty="0"/>
              <a:t>verktøy for å </a:t>
            </a:r>
            <a:r>
              <a:rPr lang="nn-NO" sz="2400" dirty="0" smtClean="0"/>
              <a:t>måle</a:t>
            </a:r>
            <a:r>
              <a:rPr lang="nn-NO" sz="2400" dirty="0"/>
              <a:t> ti faktorar som er </a:t>
            </a:r>
            <a:r>
              <a:rPr lang="nn-NO" sz="2400" dirty="0" smtClean="0"/>
              <a:t>ti ulike </a:t>
            </a:r>
            <a:r>
              <a:rPr lang="nn-NO" sz="2400" dirty="0" err="1" smtClean="0"/>
              <a:t>faktorer</a:t>
            </a:r>
            <a:r>
              <a:rPr lang="nn-NO" sz="2400" dirty="0" smtClean="0"/>
              <a:t> som er </a:t>
            </a:r>
            <a:r>
              <a:rPr lang="nn-NO" sz="2400" dirty="0" err="1" smtClean="0"/>
              <a:t>avgjørende</a:t>
            </a:r>
            <a:r>
              <a:rPr lang="nn-NO" sz="2400" dirty="0" smtClean="0"/>
              <a:t> for </a:t>
            </a:r>
            <a:r>
              <a:rPr lang="nn-NO" sz="2400" dirty="0"/>
              <a:t>å oppnå gode </a:t>
            </a:r>
            <a:r>
              <a:rPr lang="nn-NO" sz="2400" dirty="0" err="1" smtClean="0"/>
              <a:t>resultater</a:t>
            </a:r>
            <a:r>
              <a:rPr lang="nn-NO" sz="2400" dirty="0"/>
              <a:t> – og som </a:t>
            </a:r>
            <a:r>
              <a:rPr lang="nn-NO" sz="2400" dirty="0" smtClean="0"/>
              <a:t>kan </a:t>
            </a:r>
            <a:r>
              <a:rPr lang="nn-NO" sz="2400" dirty="0" err="1" smtClean="0"/>
              <a:t>påvirkes</a:t>
            </a:r>
            <a:r>
              <a:rPr lang="nn-NO" sz="2400" dirty="0"/>
              <a:t> gjennom målretta </a:t>
            </a:r>
            <a:r>
              <a:rPr lang="nn-NO" sz="2400" dirty="0" smtClean="0"/>
              <a:t>utviklingsarbeid. </a:t>
            </a:r>
            <a:endParaRPr lang="nn-NO" sz="2400" dirty="0"/>
          </a:p>
          <a:p>
            <a:pPr marL="0" indent="0">
              <a:spcBef>
                <a:spcPts val="0"/>
              </a:spcBef>
              <a:buNone/>
            </a:pPr>
            <a:endParaRPr lang="nb-NO" sz="2400" dirty="0">
              <a:cs typeface="Lucida Sans Unicode" pitchFamily="34" charset="0"/>
            </a:endParaRPr>
          </a:p>
          <a:p>
            <a:pPr>
              <a:spcBef>
                <a:spcPts val="0"/>
              </a:spcBef>
            </a:pPr>
            <a:r>
              <a:rPr lang="nb-NO" sz="2400" b="1" dirty="0" smtClean="0"/>
              <a:t>Utviklingsorientert </a:t>
            </a:r>
            <a:endParaRPr lang="nb-NO" sz="2400" dirty="0" smtClean="0"/>
          </a:p>
          <a:p>
            <a:pPr>
              <a:spcBef>
                <a:spcPts val="0"/>
              </a:spcBef>
            </a:pPr>
            <a:r>
              <a:rPr lang="nb-NO" sz="2400" b="1" dirty="0" smtClean="0"/>
              <a:t>Både </a:t>
            </a:r>
            <a:r>
              <a:rPr lang="nb-NO" sz="2400" b="1" dirty="0"/>
              <a:t>medarbeiderskaps- og ledelsesorientert </a:t>
            </a:r>
            <a:endParaRPr lang="nb-NO" sz="2400" dirty="0" smtClean="0"/>
          </a:p>
          <a:p>
            <a:pPr>
              <a:spcBef>
                <a:spcPts val="0"/>
              </a:spcBef>
            </a:pPr>
            <a:r>
              <a:rPr lang="nb-NO" sz="2400" b="1" dirty="0" smtClean="0"/>
              <a:t>Forskningsbasert </a:t>
            </a:r>
            <a:endParaRPr lang="nb-NO" sz="2400" b="1" dirty="0" smtClean="0"/>
          </a:p>
          <a:p>
            <a:pPr>
              <a:spcBef>
                <a:spcPts val="0"/>
              </a:spcBef>
            </a:pPr>
            <a:endParaRPr lang="nb-NO" sz="2400" b="1" dirty="0"/>
          </a:p>
          <a:p>
            <a:pPr marL="0" indent="0">
              <a:spcBef>
                <a:spcPts val="0"/>
              </a:spcBef>
              <a:buNone/>
            </a:pPr>
            <a:r>
              <a:rPr lang="nb-NO" sz="2400" dirty="0"/>
              <a:t>I Nord-Aurdal kommune bruker vi </a:t>
            </a:r>
            <a:r>
              <a:rPr lang="nb-NO" sz="2400" dirty="0" smtClean="0"/>
              <a:t>derfor 10-FAKTOR </a:t>
            </a:r>
            <a:r>
              <a:rPr lang="nb-NO" sz="2400" dirty="0"/>
              <a:t>fra  KS som medarbeiderundersøkelse. Ved å spørre alle medarbeidere om hvordan de opplever det er å jobbe i kommunen, ønsker vi å få kartlagt </a:t>
            </a:r>
            <a:r>
              <a:rPr lang="nb-NO" sz="2400" b="1" dirty="0"/>
              <a:t>hva </a:t>
            </a:r>
            <a:r>
              <a:rPr lang="nb-NO" sz="2400" dirty="0"/>
              <a:t>vi kan jobbe med for å utvikle </a:t>
            </a:r>
            <a:r>
              <a:rPr lang="nb-NO" sz="2400" dirty="0" smtClean="0"/>
              <a:t>oss – både på den enkelte arbeidsplass og kommunen som helhet. </a:t>
            </a:r>
            <a:endParaRPr lang="nb-NO" sz="2400" b="1" dirty="0" smtClean="0"/>
          </a:p>
        </p:txBody>
      </p:sp>
      <p:pic>
        <p:nvPicPr>
          <p:cNvPr id="4" name="Bilde 3"/>
          <p:cNvPicPr>
            <a:picLocks noChangeAspect="1"/>
          </p:cNvPicPr>
          <p:nvPr/>
        </p:nvPicPr>
        <p:blipFill>
          <a:blip r:embed="rId3"/>
          <a:stretch>
            <a:fillRect/>
          </a:stretch>
        </p:blipFill>
        <p:spPr>
          <a:xfrm>
            <a:off x="7129304" y="489462"/>
            <a:ext cx="3335486" cy="1531996"/>
          </a:xfrm>
          <a:prstGeom prst="rect">
            <a:avLst/>
          </a:prstGeom>
        </p:spPr>
      </p:pic>
    </p:spTree>
    <p:extLst>
      <p:ext uri="{BB962C8B-B14F-4D97-AF65-F5344CB8AC3E}">
        <p14:creationId xmlns:p14="http://schemas.microsoft.com/office/powerpoint/2010/main" val="3640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10-FAKTOR som medarbeiderundersøkelse? </a:t>
            </a:r>
            <a:endParaRPr lang="nn-NO" dirty="0"/>
          </a:p>
        </p:txBody>
      </p:sp>
      <p:sp>
        <p:nvSpPr>
          <p:cNvPr id="3" name="Plassholder for innhold 2"/>
          <p:cNvSpPr>
            <a:spLocks noGrp="1"/>
          </p:cNvSpPr>
          <p:nvPr>
            <p:ph idx="1"/>
          </p:nvPr>
        </p:nvSpPr>
        <p:spPr/>
        <p:txBody>
          <a:bodyPr/>
          <a:lstStyle/>
          <a:p>
            <a:pPr>
              <a:buFont typeface="Wingdings" panose="05000000000000000000" pitchFamily="2" charset="2"/>
              <a:buChar char="v"/>
            </a:pPr>
            <a:r>
              <a:rPr lang="nb-NO" dirty="0"/>
              <a:t>Resultatet fra medarbeiderundersøkelsen skal være et utgangspunkt for god dialog mellom medarbeidere og ledere. </a:t>
            </a:r>
            <a:endParaRPr lang="nb-NO" dirty="0" smtClean="0"/>
          </a:p>
          <a:p>
            <a:pPr>
              <a:buFont typeface="Wingdings" panose="05000000000000000000" pitchFamily="2" charset="2"/>
              <a:buChar char="v"/>
            </a:pPr>
            <a:r>
              <a:rPr lang="nb-NO" dirty="0" smtClean="0"/>
              <a:t>Fokuset skal være </a:t>
            </a:r>
            <a:r>
              <a:rPr lang="nb-NO" dirty="0"/>
              <a:t>på </a:t>
            </a:r>
            <a:r>
              <a:rPr lang="nb-NO" dirty="0" smtClean="0"/>
              <a:t>hvordan vi kan </a:t>
            </a:r>
            <a:r>
              <a:rPr lang="nb-NO" dirty="0"/>
              <a:t>videreutvikle arbeidsmiljøet på ulike nivåer i organisasjonen. Medarbeiderundersøkelsen er </a:t>
            </a:r>
            <a:r>
              <a:rPr lang="nb-NO" dirty="0" smtClean="0"/>
              <a:t>derfor et </a:t>
            </a:r>
            <a:r>
              <a:rPr lang="nb-NO" dirty="0"/>
              <a:t>verktøy som skal bidra til kontinuerlig utvikling av engasjement, kunnskapsdeling, kultur og ledelse.</a:t>
            </a:r>
            <a:endParaRPr lang="nn-NO" dirty="0"/>
          </a:p>
        </p:txBody>
      </p:sp>
      <p:pic>
        <p:nvPicPr>
          <p:cNvPr id="4" name="Bilde 3"/>
          <p:cNvPicPr>
            <a:picLocks noChangeAspect="1"/>
          </p:cNvPicPr>
          <p:nvPr/>
        </p:nvPicPr>
        <p:blipFill>
          <a:blip r:embed="rId2"/>
          <a:stretch>
            <a:fillRect/>
          </a:stretch>
        </p:blipFill>
        <p:spPr>
          <a:xfrm>
            <a:off x="3335901" y="4472975"/>
            <a:ext cx="4766949" cy="2189470"/>
          </a:xfrm>
          <a:prstGeom prst="rect">
            <a:avLst/>
          </a:prstGeom>
        </p:spPr>
      </p:pic>
    </p:spTree>
    <p:extLst>
      <p:ext uri="{BB962C8B-B14F-4D97-AF65-F5344CB8AC3E}">
        <p14:creationId xmlns:p14="http://schemas.microsoft.com/office/powerpoint/2010/main" val="162607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 TI FAKTORENE</a:t>
            </a:r>
            <a:endParaRPr lang="nn-NO" dirty="0"/>
          </a:p>
        </p:txBody>
      </p:sp>
      <p:sp>
        <p:nvSpPr>
          <p:cNvPr id="3" name="Plassholder for innhold 2"/>
          <p:cNvSpPr>
            <a:spLocks noGrp="1"/>
          </p:cNvSpPr>
          <p:nvPr>
            <p:ph idx="1"/>
          </p:nvPr>
        </p:nvSpPr>
        <p:spPr>
          <a:xfrm>
            <a:off x="677334" y="1779006"/>
            <a:ext cx="6906708" cy="4023360"/>
          </a:xfrm>
        </p:spPr>
        <p:txBody>
          <a:bodyPr>
            <a:normAutofit fontScale="85000" lnSpcReduction="20000"/>
          </a:bodyPr>
          <a:lstStyle/>
          <a:p>
            <a:pPr>
              <a:buFont typeface="+mj-lt"/>
              <a:buAutoNum type="arabicPeriod"/>
            </a:pPr>
            <a:r>
              <a:rPr lang="nb-NO" sz="1600" b="1" dirty="0"/>
              <a:t>Indre motivasjon: </a:t>
            </a:r>
            <a:r>
              <a:rPr lang="nb-NO" sz="1600" dirty="0"/>
              <a:t>Motivasjon for jobben og oppgavene i seg selv.</a:t>
            </a:r>
          </a:p>
          <a:p>
            <a:pPr>
              <a:buFont typeface="+mj-lt"/>
              <a:buAutoNum type="arabicPeriod"/>
            </a:pPr>
            <a:r>
              <a:rPr lang="nb-NO" sz="1600" b="1" dirty="0"/>
              <a:t>Mestringstro: </a:t>
            </a:r>
            <a:r>
              <a:rPr lang="nb-NO" sz="1600" dirty="0"/>
              <a:t>Tiltro til egen jobbkompetanse og mestringsmulighet.</a:t>
            </a:r>
          </a:p>
          <a:p>
            <a:pPr>
              <a:buFont typeface="+mj-lt"/>
              <a:buAutoNum type="arabicPeriod"/>
            </a:pPr>
            <a:r>
              <a:rPr lang="nb-NO" sz="1600" b="1" dirty="0"/>
              <a:t>Autonomi: </a:t>
            </a:r>
            <a:r>
              <a:rPr lang="nb-NO" sz="1600" dirty="0"/>
              <a:t>Opplevde muligheter til å jobbe selvstendig.</a:t>
            </a:r>
          </a:p>
          <a:p>
            <a:pPr>
              <a:buFont typeface="+mj-lt"/>
              <a:buAutoNum type="arabicPeriod"/>
            </a:pPr>
            <a:r>
              <a:rPr lang="nb-NO" sz="1600" b="1" dirty="0"/>
              <a:t>Bruk av kompetanse: </a:t>
            </a:r>
            <a:r>
              <a:rPr lang="nb-NO" sz="1600" dirty="0"/>
              <a:t>Opplevd bruk av egen kompetanse.</a:t>
            </a:r>
          </a:p>
          <a:p>
            <a:pPr>
              <a:buFont typeface="+mj-lt"/>
              <a:buAutoNum type="arabicPeriod"/>
            </a:pPr>
            <a:r>
              <a:rPr lang="nb-NO" sz="1600" b="1" dirty="0"/>
              <a:t>Mestringsorientert ledelse: </a:t>
            </a:r>
            <a:r>
              <a:rPr lang="nb-NO" sz="1600" dirty="0"/>
              <a:t>Ledelse med vekt på å gjøre medarbeiderne best mulig ut fra deres individuelle forutsetninger. </a:t>
            </a:r>
          </a:p>
          <a:p>
            <a:pPr>
              <a:buFont typeface="+mj-lt"/>
              <a:buAutoNum type="arabicPeriod"/>
            </a:pPr>
            <a:r>
              <a:rPr lang="nb-NO" sz="1600" b="1" dirty="0"/>
              <a:t>Rolleklarhet:</a:t>
            </a:r>
            <a:r>
              <a:rPr lang="nb-NO" sz="1600" dirty="0"/>
              <a:t> Tydelig kommuniserte forventninger til rollen medarbeideren skal fylle.</a:t>
            </a:r>
          </a:p>
          <a:p>
            <a:pPr>
              <a:buFont typeface="+mj-lt"/>
              <a:buAutoNum type="arabicPeriod"/>
            </a:pPr>
            <a:r>
              <a:rPr lang="nb-NO" sz="1600" b="1" dirty="0"/>
              <a:t>Relevant kompetanseutvikling:</a:t>
            </a:r>
            <a:r>
              <a:rPr lang="nb-NO" sz="1600" dirty="0"/>
              <a:t> Opplevde muligheter til å få kompetanseutvikling som er relevant for egen jobb og oppgaver.</a:t>
            </a:r>
          </a:p>
          <a:p>
            <a:pPr>
              <a:buFont typeface="+mj-lt"/>
              <a:buAutoNum type="arabicPeriod"/>
            </a:pPr>
            <a:r>
              <a:rPr lang="nb-NO" sz="1600" b="1" dirty="0"/>
              <a:t>Fleksibilitetsvilje:</a:t>
            </a:r>
            <a:r>
              <a:rPr lang="nb-NO" sz="1600" dirty="0"/>
              <a:t> Villighet til å være fleksibel på jobb, spesielt i måten man arbeider på.</a:t>
            </a:r>
          </a:p>
          <a:p>
            <a:pPr>
              <a:buFont typeface="+mj-lt"/>
              <a:buAutoNum type="arabicPeriod"/>
            </a:pPr>
            <a:r>
              <a:rPr lang="nb-NO" sz="1600" b="1" dirty="0"/>
              <a:t>Mestringsklima: </a:t>
            </a:r>
            <a:r>
              <a:rPr lang="nb-NO" sz="1600" dirty="0"/>
              <a:t>Kultur for å samarbeide, lære og gjøre hverandre gode gjennom deling av kompetanse.</a:t>
            </a:r>
          </a:p>
          <a:p>
            <a:pPr>
              <a:buFont typeface="+mj-lt"/>
              <a:buAutoNum type="arabicPeriod"/>
            </a:pPr>
            <a:r>
              <a:rPr lang="nb-NO" sz="1600" b="1" dirty="0"/>
              <a:t>Prososial motivasjon: </a:t>
            </a:r>
            <a:r>
              <a:rPr lang="nb-NO" sz="1600" dirty="0"/>
              <a:t>Ønske om å bidra med noe av nytte og verdi for andre.</a:t>
            </a:r>
          </a:p>
          <a:p>
            <a:pPr marL="342900" indent="-342900">
              <a:buFont typeface="+mj-lt"/>
              <a:buAutoNum type="arabicPeriod"/>
            </a:pPr>
            <a:endParaRPr lang="nn-NO" sz="1600" dirty="0"/>
          </a:p>
        </p:txBody>
      </p:sp>
      <p:graphicFrame>
        <p:nvGraphicFramePr>
          <p:cNvPr id="5" name="Plassholder for innhold 5"/>
          <p:cNvGraphicFramePr>
            <a:graphicFrameLocks/>
          </p:cNvGraphicFramePr>
          <p:nvPr>
            <p:extLst>
              <p:ext uri="{D42A27DB-BD31-4B8C-83A1-F6EECF244321}">
                <p14:modId xmlns:p14="http://schemas.microsoft.com/office/powerpoint/2010/main" val="1362357819"/>
              </p:ext>
            </p:extLst>
          </p:nvPr>
        </p:nvGraphicFramePr>
        <p:xfrm>
          <a:off x="6380252" y="253497"/>
          <a:ext cx="6176904" cy="374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54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xmlns="" id="{8ED32BB4-2069-4260-89CC-01175F8A8CBA}"/>
              </a:ext>
            </a:extLst>
          </p:cNvPr>
          <p:cNvSpPr>
            <a:spLocks noGrp="1"/>
          </p:cNvSpPr>
          <p:nvPr>
            <p:ph type="ctrTitle"/>
          </p:nvPr>
        </p:nvSpPr>
        <p:spPr>
          <a:xfrm>
            <a:off x="1072414" y="2227163"/>
            <a:ext cx="10053850" cy="1655762"/>
          </a:xfrm>
        </p:spPr>
        <p:txBody>
          <a:bodyPr>
            <a:normAutofit fontScale="90000"/>
          </a:bodyPr>
          <a:lstStyle/>
          <a:p>
            <a:pPr algn="ctr"/>
            <a:r>
              <a:rPr lang="nb-NO" dirty="0" smtClean="0"/>
              <a:t>RESULTATENE </a:t>
            </a:r>
            <a:r>
              <a:rPr lang="nb-NO" dirty="0"/>
              <a:t>VÅRE (15 MIN)</a:t>
            </a:r>
            <a:br>
              <a:rPr lang="nb-NO" dirty="0"/>
            </a:br>
            <a:r>
              <a:rPr lang="nb-NO" dirty="0" smtClean="0"/>
              <a:t>(lysark fra resultater)</a:t>
            </a:r>
            <a:endParaRPr lang="nb-NO" dirty="0"/>
          </a:p>
        </p:txBody>
      </p:sp>
    </p:spTree>
    <p:extLst>
      <p:ext uri="{BB962C8B-B14F-4D97-AF65-F5344CB8AC3E}">
        <p14:creationId xmlns:p14="http://schemas.microsoft.com/office/powerpoint/2010/main" val="87161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SETT INN LYSARK MED EGNE RESULTATER HER! </a:t>
            </a:r>
            <a:endParaRPr lang="nn-NO" sz="2800" dirty="0"/>
          </a:p>
        </p:txBody>
      </p:sp>
      <p:sp>
        <p:nvSpPr>
          <p:cNvPr id="3" name="Plassholder for innhold 2"/>
          <p:cNvSpPr>
            <a:spLocks noGrp="1"/>
          </p:cNvSpPr>
          <p:nvPr>
            <p:ph idx="1"/>
          </p:nvPr>
        </p:nvSpPr>
        <p:spPr/>
        <p:txBody>
          <a:bodyPr/>
          <a:lstStyle/>
          <a:p>
            <a:endParaRPr lang="nn-NO"/>
          </a:p>
        </p:txBody>
      </p:sp>
    </p:spTree>
    <p:extLst>
      <p:ext uri="{BB962C8B-B14F-4D97-AF65-F5344CB8AC3E}">
        <p14:creationId xmlns:p14="http://schemas.microsoft.com/office/powerpoint/2010/main" val="360081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10-FAKTORER </a:t>
            </a:r>
            <a:endParaRPr lang="nn-NO" dirty="0"/>
          </a:p>
        </p:txBody>
      </p:sp>
      <p:pic>
        <p:nvPicPr>
          <p:cNvPr id="6" name="Bilde 5" descr="Et bilde som inneholder tegning&#10;&#10;Automatisk generert beskrivelse">
            <a:extLst>
              <a:ext uri="{FF2B5EF4-FFF2-40B4-BE49-F238E27FC236}">
                <a16:creationId xmlns:a16="http://schemas.microsoft.com/office/drawing/2014/main" xmlns="" id="{E7088D44-8E82-4182-B3D4-2C9496130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04" y="1332744"/>
            <a:ext cx="2042063" cy="1481257"/>
          </a:xfrm>
          <a:prstGeom prst="rect">
            <a:avLst/>
          </a:prstGeom>
        </p:spPr>
      </p:pic>
      <p:pic>
        <p:nvPicPr>
          <p:cNvPr id="7" name="Bilde 6" descr="Et bilde som inneholder tegning&#10;&#10;Automatisk generert beskrivelse">
            <a:extLst>
              <a:ext uri="{FF2B5EF4-FFF2-40B4-BE49-F238E27FC236}">
                <a16:creationId xmlns:a16="http://schemas.microsoft.com/office/drawing/2014/main" xmlns="" id="{77ADAA1D-A356-4C71-9D2B-D960A9138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350" y="1294763"/>
            <a:ext cx="2041281" cy="1519238"/>
          </a:xfrm>
          <a:prstGeom prst="rect">
            <a:avLst/>
          </a:prstGeom>
        </p:spPr>
      </p:pic>
      <p:pic>
        <p:nvPicPr>
          <p:cNvPr id="8" name="Bilde 7" descr="Et bilde som inneholder tegning&#10;&#10;Automatisk generert beskrivelse">
            <a:extLst>
              <a:ext uri="{FF2B5EF4-FFF2-40B4-BE49-F238E27FC236}">
                <a16:creationId xmlns:a16="http://schemas.microsoft.com/office/drawing/2014/main" xmlns="" id="{F4CF3725-27F6-4FF2-9102-3B4A4B9F9C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785" y="1270000"/>
            <a:ext cx="2042062" cy="1441635"/>
          </a:xfrm>
          <a:prstGeom prst="rect">
            <a:avLst/>
          </a:prstGeom>
        </p:spPr>
      </p:pic>
      <p:pic>
        <p:nvPicPr>
          <p:cNvPr id="9" name="Bilde 8" descr="Et bilde som inneholder tegning&#10;&#10;Automatisk generert beskrivelse">
            <a:extLst>
              <a:ext uri="{FF2B5EF4-FFF2-40B4-BE49-F238E27FC236}">
                <a16:creationId xmlns:a16="http://schemas.microsoft.com/office/drawing/2014/main" xmlns="" id="{C859E416-7B5A-4718-A130-16C7920B82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99" y="2975413"/>
            <a:ext cx="2040458" cy="1511094"/>
          </a:xfrm>
          <a:prstGeom prst="rect">
            <a:avLst/>
          </a:prstGeom>
        </p:spPr>
      </p:pic>
      <p:pic>
        <p:nvPicPr>
          <p:cNvPr id="10" name="Bilde 9" descr="Et bilde som inneholder bord&#10;&#10;Automatisk generert beskrivelse">
            <a:extLst>
              <a:ext uri="{FF2B5EF4-FFF2-40B4-BE49-F238E27FC236}">
                <a16:creationId xmlns:a16="http://schemas.microsoft.com/office/drawing/2014/main" xmlns="" id="{35BE2627-3F6F-4E46-BBF7-97C465CF4F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9922" y="2910823"/>
            <a:ext cx="2040071" cy="1482575"/>
          </a:xfrm>
          <a:prstGeom prst="rect">
            <a:avLst/>
          </a:prstGeom>
        </p:spPr>
      </p:pic>
      <p:pic>
        <p:nvPicPr>
          <p:cNvPr id="11" name="Bilde 10" descr="Et bilde som inneholder tegning&#10;&#10;Automatisk generert beskrivelse">
            <a:extLst>
              <a:ext uri="{FF2B5EF4-FFF2-40B4-BE49-F238E27FC236}">
                <a16:creationId xmlns:a16="http://schemas.microsoft.com/office/drawing/2014/main" xmlns="" id="{CB9D92B5-22E4-4748-8F1F-AD4AF2BD7B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8926" y="2910823"/>
            <a:ext cx="2042062" cy="1472113"/>
          </a:xfrm>
          <a:prstGeom prst="rect">
            <a:avLst/>
          </a:prstGeom>
        </p:spPr>
      </p:pic>
      <p:pic>
        <p:nvPicPr>
          <p:cNvPr id="12" name="Bilde 11" descr="Et bilde som inneholder bord, tegning&#10;&#10;Automatisk generert beskrivelse">
            <a:extLst>
              <a:ext uri="{FF2B5EF4-FFF2-40B4-BE49-F238E27FC236}">
                <a16:creationId xmlns:a16="http://schemas.microsoft.com/office/drawing/2014/main" xmlns="" id="{C0E48D66-7ED1-429F-8E7D-9CD8A2260C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5827" y="2910823"/>
            <a:ext cx="1947579" cy="1295338"/>
          </a:xfrm>
          <a:prstGeom prst="rect">
            <a:avLst/>
          </a:prstGeom>
        </p:spPr>
      </p:pic>
      <p:pic>
        <p:nvPicPr>
          <p:cNvPr id="13" name="Bilde 12" descr="Et bilde som inneholder tegning&#10;&#10;Automatisk generert beskrivelse">
            <a:extLst>
              <a:ext uri="{FF2B5EF4-FFF2-40B4-BE49-F238E27FC236}">
                <a16:creationId xmlns:a16="http://schemas.microsoft.com/office/drawing/2014/main" xmlns="" id="{A68C9F6C-F540-46C4-B37B-0A3F8194DE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334" y="4832037"/>
            <a:ext cx="2042062" cy="1398965"/>
          </a:xfrm>
          <a:prstGeom prst="rect">
            <a:avLst/>
          </a:prstGeom>
        </p:spPr>
      </p:pic>
      <p:pic>
        <p:nvPicPr>
          <p:cNvPr id="14" name="Bilde 13" descr="Et bilde som inneholder tegning&#10;&#10;Automatisk generert beskrivelse">
            <a:extLst>
              <a:ext uri="{FF2B5EF4-FFF2-40B4-BE49-F238E27FC236}">
                <a16:creationId xmlns:a16="http://schemas.microsoft.com/office/drawing/2014/main" xmlns="" id="{61C80947-F1D0-44FB-A28C-A89527DF68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1906" y="4636240"/>
            <a:ext cx="2042062" cy="1475161"/>
          </a:xfrm>
          <a:prstGeom prst="rect">
            <a:avLst/>
          </a:prstGeom>
        </p:spPr>
      </p:pic>
      <p:pic>
        <p:nvPicPr>
          <p:cNvPr id="15" name="Bilde 14" descr="Et bilde som inneholder tegning&#10;&#10;Automatisk generert beskrivelse">
            <a:extLst>
              <a:ext uri="{FF2B5EF4-FFF2-40B4-BE49-F238E27FC236}">
                <a16:creationId xmlns:a16="http://schemas.microsoft.com/office/drawing/2014/main" xmlns="" id="{4D547E26-4D2B-4BB0-893E-32DF8AB062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7431" y="4636240"/>
            <a:ext cx="2011583" cy="1374582"/>
          </a:xfrm>
          <a:prstGeom prst="rect">
            <a:avLst/>
          </a:prstGeom>
        </p:spPr>
      </p:pic>
      <p:sp>
        <p:nvSpPr>
          <p:cNvPr id="16" name="TextBox 2">
            <a:extLst>
              <a:ext uri="{FF2B5EF4-FFF2-40B4-BE49-F238E27FC236}">
                <a16:creationId xmlns:a16="http://schemas.microsoft.com/office/drawing/2014/main" xmlns="" id="{1BE4CABE-A418-46D2-975E-F8634C4D72CC}"/>
              </a:ext>
            </a:extLst>
          </p:cNvPr>
          <p:cNvSpPr txBox="1"/>
          <p:nvPr/>
        </p:nvSpPr>
        <p:spPr>
          <a:xfrm>
            <a:off x="638910" y="2711635"/>
            <a:ext cx="151996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1. Indre motivasjon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7" name="TextBox 2">
            <a:extLst>
              <a:ext uri="{FF2B5EF4-FFF2-40B4-BE49-F238E27FC236}">
                <a16:creationId xmlns:a16="http://schemas.microsoft.com/office/drawing/2014/main" xmlns="" id="{1BE4CABE-A418-46D2-975E-F8634C4D72CC}"/>
              </a:ext>
            </a:extLst>
          </p:cNvPr>
          <p:cNvSpPr txBox="1"/>
          <p:nvPr/>
        </p:nvSpPr>
        <p:spPr>
          <a:xfrm>
            <a:off x="3990519" y="2717619"/>
            <a:ext cx="1181734"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smtClean="0">
                <a:solidFill>
                  <a:srgbClr val="040138"/>
                </a:solidFill>
              </a:rPr>
              <a:t>2. Mestringstro</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8" name="TextBox 2">
            <a:extLst>
              <a:ext uri="{FF2B5EF4-FFF2-40B4-BE49-F238E27FC236}">
                <a16:creationId xmlns:a16="http://schemas.microsoft.com/office/drawing/2014/main" xmlns="" id="{1BE4CABE-A418-46D2-975E-F8634C4D72CC}"/>
              </a:ext>
            </a:extLst>
          </p:cNvPr>
          <p:cNvSpPr txBox="1"/>
          <p:nvPr/>
        </p:nvSpPr>
        <p:spPr>
          <a:xfrm>
            <a:off x="7194214" y="2649213"/>
            <a:ext cx="998992"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3. Autonomi</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19" name="TextBox 2">
            <a:extLst>
              <a:ext uri="{FF2B5EF4-FFF2-40B4-BE49-F238E27FC236}">
                <a16:creationId xmlns:a16="http://schemas.microsoft.com/office/drawing/2014/main" xmlns="" id="{1BE4CABE-A418-46D2-975E-F8634C4D72CC}"/>
              </a:ext>
            </a:extLst>
          </p:cNvPr>
          <p:cNvSpPr txBox="1"/>
          <p:nvPr/>
        </p:nvSpPr>
        <p:spPr>
          <a:xfrm>
            <a:off x="543946" y="4266857"/>
            <a:ext cx="1702710"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4. Bruk av kompetanse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0" name="TextBox 2">
            <a:extLst>
              <a:ext uri="{FF2B5EF4-FFF2-40B4-BE49-F238E27FC236}">
                <a16:creationId xmlns:a16="http://schemas.microsoft.com/office/drawing/2014/main" xmlns="" id="{1BE4CABE-A418-46D2-975E-F8634C4D72CC}"/>
              </a:ext>
            </a:extLst>
          </p:cNvPr>
          <p:cNvSpPr txBox="1"/>
          <p:nvPr/>
        </p:nvSpPr>
        <p:spPr>
          <a:xfrm>
            <a:off x="3223177" y="4266857"/>
            <a:ext cx="2101858"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5. Mestringsorientert ledelse</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1" name="TextBox 2">
            <a:extLst>
              <a:ext uri="{FF2B5EF4-FFF2-40B4-BE49-F238E27FC236}">
                <a16:creationId xmlns:a16="http://schemas.microsoft.com/office/drawing/2014/main" xmlns="" id="{1BE4CABE-A418-46D2-975E-F8634C4D72CC}"/>
              </a:ext>
            </a:extLst>
          </p:cNvPr>
          <p:cNvSpPr txBox="1"/>
          <p:nvPr/>
        </p:nvSpPr>
        <p:spPr>
          <a:xfrm>
            <a:off x="6329785" y="4289625"/>
            <a:ext cx="1213857"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6. Rolleklarhet</a:t>
            </a:r>
            <a:r>
              <a:rPr kumimoji="0" lang="nb-NO" sz="1100" b="1" i="0" u="none" strike="noStrike" kern="1200" cap="none" spc="0" normalizeH="0" noProof="0" dirty="0" smtClean="0">
                <a:ln>
                  <a:noFill/>
                </a:ln>
                <a:solidFill>
                  <a:srgbClr val="040138"/>
                </a:solidFill>
                <a:effectLst/>
                <a:uLnTx/>
                <a:uFillTx/>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2" name="TextBox 2">
            <a:extLst>
              <a:ext uri="{FF2B5EF4-FFF2-40B4-BE49-F238E27FC236}">
                <a16:creationId xmlns:a16="http://schemas.microsoft.com/office/drawing/2014/main" xmlns="" id="{1BE4CABE-A418-46D2-975E-F8634C4D72CC}"/>
              </a:ext>
            </a:extLst>
          </p:cNvPr>
          <p:cNvSpPr txBox="1"/>
          <p:nvPr/>
        </p:nvSpPr>
        <p:spPr>
          <a:xfrm>
            <a:off x="8027533" y="4266857"/>
            <a:ext cx="2398413" cy="261610"/>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7. </a:t>
            </a:r>
            <a:r>
              <a:rPr lang="nb-NO" sz="1100" b="1" dirty="0" smtClean="0">
                <a:solidFill>
                  <a:srgbClr val="040138"/>
                </a:solidFill>
              </a:rPr>
              <a:t>Relevant kompetanseutvikling </a:t>
            </a: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3" name="TextBox 2">
            <a:extLst>
              <a:ext uri="{FF2B5EF4-FFF2-40B4-BE49-F238E27FC236}">
                <a16:creationId xmlns:a16="http://schemas.microsoft.com/office/drawing/2014/main" xmlns="" id="{1BE4CABE-A418-46D2-975E-F8634C4D72CC}"/>
              </a:ext>
            </a:extLst>
          </p:cNvPr>
          <p:cNvSpPr txBox="1"/>
          <p:nvPr/>
        </p:nvSpPr>
        <p:spPr>
          <a:xfrm>
            <a:off x="736106" y="6129756"/>
            <a:ext cx="154247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8. Fleksibilitetsvilje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4" name="TextBox 2">
            <a:extLst>
              <a:ext uri="{FF2B5EF4-FFF2-40B4-BE49-F238E27FC236}">
                <a16:creationId xmlns:a16="http://schemas.microsoft.com/office/drawing/2014/main" xmlns="" id="{1BE4CABE-A418-46D2-975E-F8634C4D72CC}"/>
              </a:ext>
            </a:extLst>
          </p:cNvPr>
          <p:cNvSpPr txBox="1"/>
          <p:nvPr/>
        </p:nvSpPr>
        <p:spPr>
          <a:xfrm>
            <a:off x="3910336" y="6104565"/>
            <a:ext cx="1342099"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100" b="1" dirty="0" smtClean="0">
                <a:solidFill>
                  <a:srgbClr val="040138"/>
                </a:solidFill>
              </a:rPr>
              <a:t>9. Mestringsklima</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sp>
        <p:nvSpPr>
          <p:cNvPr id="25" name="TextBox 2">
            <a:extLst>
              <a:ext uri="{FF2B5EF4-FFF2-40B4-BE49-F238E27FC236}">
                <a16:creationId xmlns:a16="http://schemas.microsoft.com/office/drawing/2014/main" xmlns="" id="{1BE4CABE-A418-46D2-975E-F8634C4D72CC}"/>
              </a:ext>
            </a:extLst>
          </p:cNvPr>
          <p:cNvSpPr txBox="1"/>
          <p:nvPr/>
        </p:nvSpPr>
        <p:spPr>
          <a:xfrm>
            <a:off x="6545829" y="6058398"/>
            <a:ext cx="1798954" cy="43088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smtClean="0">
                <a:ln>
                  <a:noFill/>
                </a:ln>
                <a:solidFill>
                  <a:srgbClr val="040138"/>
                </a:solidFill>
                <a:effectLst/>
                <a:uLnTx/>
                <a:uFillTx/>
                <a:ea typeface="+mn-ea"/>
                <a:cs typeface="+mn-cs"/>
              </a:rPr>
              <a:t>10. Prososial motivasjon</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srgbClr val="00FFB4"/>
              </a:solidFill>
              <a:effectLst/>
              <a:uLnTx/>
              <a:uFillTx/>
              <a:ea typeface="+mn-ea"/>
              <a:cs typeface="+mn-cs"/>
            </a:endParaRPr>
          </a:p>
        </p:txBody>
      </p:sp>
      <p:graphicFrame>
        <p:nvGraphicFramePr>
          <p:cNvPr id="26" name="Plassholder for innhold 5"/>
          <p:cNvGraphicFramePr>
            <a:graphicFrameLocks/>
          </p:cNvGraphicFramePr>
          <p:nvPr>
            <p:extLst>
              <p:ext uri="{D42A27DB-BD31-4B8C-83A1-F6EECF244321}">
                <p14:modId xmlns:p14="http://schemas.microsoft.com/office/powerpoint/2010/main" val="577683336"/>
              </p:ext>
            </p:extLst>
          </p:nvPr>
        </p:nvGraphicFramePr>
        <p:xfrm>
          <a:off x="7850988" y="253497"/>
          <a:ext cx="4706168" cy="34345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85027628"/>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3394</TotalTime>
  <Words>1166</Words>
  <Application>Microsoft Office PowerPoint</Application>
  <PresentationFormat>Widescreen</PresentationFormat>
  <Paragraphs>197</Paragraphs>
  <Slides>17</Slides>
  <Notes>13</Notes>
  <HiddenSlides>2</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17</vt:i4>
      </vt:variant>
    </vt:vector>
  </HeadingPairs>
  <TitlesOfParts>
    <vt:vector size="25" baseType="lpstr">
      <vt:lpstr>Arial</vt:lpstr>
      <vt:lpstr>Calibri</vt:lpstr>
      <vt:lpstr>Lucida Sans Unicode</vt:lpstr>
      <vt:lpstr>Times New Roman</vt:lpstr>
      <vt:lpstr>Trebuchet MS</vt:lpstr>
      <vt:lpstr>Wingdings</vt:lpstr>
      <vt:lpstr>Wingdings 3</vt:lpstr>
      <vt:lpstr>Fasett</vt:lpstr>
      <vt:lpstr>RESULTAT OG OPPFØLGING  Del 1 </vt:lpstr>
      <vt:lpstr>VI BLIR BETRE SAMMEN! </vt:lpstr>
      <vt:lpstr>Oppfølging av 10-FAKTOR i to deler </vt:lpstr>
      <vt:lpstr>Hvorfor 10-FAKTOR som medarbeiderundersøkele? </vt:lpstr>
      <vt:lpstr>…hvorfor 10-FAKTOR som medarbeiderundersøkelse? </vt:lpstr>
      <vt:lpstr>DE TI FAKTORENE</vt:lpstr>
      <vt:lpstr>RESULTATENE VÅRE (15 MIN) (lysark fra resultater)</vt:lpstr>
      <vt:lpstr>SETT INN LYSARK MED EGNE RESULTATER HER! </vt:lpstr>
      <vt:lpstr>10-FAKTORER </vt:lpstr>
      <vt:lpstr>Når du legger frem resultatene (TIL LEDER IKKE VISNING I MØTET)</vt:lpstr>
      <vt:lpstr>REFLEKSJON (grupper)</vt:lpstr>
      <vt:lpstr>Valg av faktorer  (40-60 min?)</vt:lpstr>
      <vt:lpstr>PowerPoint-presentasjon</vt:lpstr>
      <vt:lpstr>IGP: Vi finner faktorer vi vil jobbe videre med ved å bruke analysekrysset </vt:lpstr>
      <vt:lpstr>PowerPoint-presentasjon</vt:lpstr>
      <vt:lpstr>10-FAKTORER </vt:lpstr>
      <vt:lpstr>TAKK FOR I DAG!  </vt:lpstr>
    </vt:vector>
  </TitlesOfParts>
  <Company>IKT Valdres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Rekruttering i NAK</dc:title>
  <dc:creator>Inga Sørensen</dc:creator>
  <cp:lastModifiedBy>Turid Synnøve Lindboe Reite</cp:lastModifiedBy>
  <cp:revision>221</cp:revision>
  <cp:lastPrinted>2019-05-13T13:10:20Z</cp:lastPrinted>
  <dcterms:created xsi:type="dcterms:W3CDTF">2017-03-06T08:59:45Z</dcterms:created>
  <dcterms:modified xsi:type="dcterms:W3CDTF">2021-11-10T13:44:57Z</dcterms:modified>
</cp:coreProperties>
</file>