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8"/>
  </p:notesMasterIdLst>
  <p:handoutMasterIdLst>
    <p:handoutMasterId r:id="rId69"/>
  </p:handoutMasterIdLst>
  <p:sldIdLst>
    <p:sldId id="1441" r:id="rId5"/>
    <p:sldId id="11302" r:id="rId6"/>
    <p:sldId id="11312" r:id="rId7"/>
    <p:sldId id="10902" r:id="rId8"/>
    <p:sldId id="10693" r:id="rId9"/>
    <p:sldId id="11252" r:id="rId10"/>
    <p:sldId id="9198" r:id="rId11"/>
    <p:sldId id="2147198174" r:id="rId12"/>
    <p:sldId id="4858" r:id="rId13"/>
    <p:sldId id="10916" r:id="rId14"/>
    <p:sldId id="11286" r:id="rId15"/>
    <p:sldId id="1376" r:id="rId16"/>
    <p:sldId id="9425" r:id="rId17"/>
    <p:sldId id="9427" r:id="rId18"/>
    <p:sldId id="9428" r:id="rId19"/>
    <p:sldId id="9429" r:id="rId20"/>
    <p:sldId id="11314" r:id="rId21"/>
    <p:sldId id="11315" r:id="rId22"/>
    <p:sldId id="9430" r:id="rId23"/>
    <p:sldId id="9431" r:id="rId24"/>
    <p:sldId id="9432" r:id="rId25"/>
    <p:sldId id="5340" r:id="rId26"/>
    <p:sldId id="10436" r:id="rId27"/>
    <p:sldId id="5398" r:id="rId28"/>
    <p:sldId id="10781" r:id="rId29"/>
    <p:sldId id="11304" r:id="rId30"/>
    <p:sldId id="11301" r:id="rId31"/>
    <p:sldId id="9441" r:id="rId32"/>
    <p:sldId id="9442" r:id="rId33"/>
    <p:sldId id="9443" r:id="rId34"/>
    <p:sldId id="9418" r:id="rId35"/>
    <p:sldId id="9449" r:id="rId36"/>
    <p:sldId id="9450" r:id="rId37"/>
    <p:sldId id="9420" r:id="rId38"/>
    <p:sldId id="9452" r:id="rId39"/>
    <p:sldId id="9453" r:id="rId40"/>
    <p:sldId id="11308" r:id="rId41"/>
    <p:sldId id="4318" r:id="rId42"/>
    <p:sldId id="11298" r:id="rId43"/>
    <p:sldId id="5088" r:id="rId44"/>
    <p:sldId id="11299" r:id="rId45"/>
    <p:sldId id="11293" r:id="rId46"/>
    <p:sldId id="11300" r:id="rId47"/>
    <p:sldId id="9457" r:id="rId48"/>
    <p:sldId id="9458" r:id="rId49"/>
    <p:sldId id="9459" r:id="rId50"/>
    <p:sldId id="5218" r:id="rId51"/>
    <p:sldId id="11295" r:id="rId52"/>
    <p:sldId id="11265" r:id="rId53"/>
    <p:sldId id="11039" r:id="rId54"/>
    <p:sldId id="11285" r:id="rId55"/>
    <p:sldId id="9460" r:id="rId56"/>
    <p:sldId id="9461" r:id="rId57"/>
    <p:sldId id="5219" r:id="rId58"/>
    <p:sldId id="9462" r:id="rId59"/>
    <p:sldId id="11313" r:id="rId60"/>
    <p:sldId id="5211" r:id="rId61"/>
    <p:sldId id="9464" r:id="rId62"/>
    <p:sldId id="11296" r:id="rId63"/>
    <p:sldId id="11306" r:id="rId64"/>
    <p:sldId id="11022" r:id="rId65"/>
    <p:sldId id="1945" r:id="rId66"/>
    <p:sldId id="5422" r:id="rId67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lin Burkeland" initials="IB [2]" lastIdx="1" clrIdx="0">
    <p:extLst>
      <p:ext uri="{19B8F6BF-5375-455C-9EA6-DF929625EA0E}">
        <p15:presenceInfo xmlns:p15="http://schemas.microsoft.com/office/powerpoint/2012/main" userId="S::Ingelin.Burkeland@ks.no::458ff3a5-e1f6-493b-9db1-1750b13075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82B52"/>
    <a:srgbClr val="5FC5F1"/>
    <a:srgbClr val="F7941D"/>
    <a:srgbClr val="0095C4"/>
    <a:srgbClr val="5294C4"/>
    <a:srgbClr val="0B2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85830" autoAdjust="0"/>
  </p:normalViewPr>
  <p:slideViewPr>
    <p:cSldViewPr snapToGrid="0" snapToObjects="1">
      <p:cViewPr>
        <p:scale>
          <a:sx n="66" d="100"/>
          <a:sy n="66" d="100"/>
        </p:scale>
        <p:origin x="68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53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1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1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1CA188-4AFD-4996-9512-C8C2DB272A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11787515-9538-4133-AC9E-2C35743A9B43}">
      <dgm:prSet phldrT="[Tekst]" custT="1"/>
      <dgm:spPr>
        <a:solidFill>
          <a:srgbClr val="FFC000"/>
        </a:solidFill>
      </dgm:spPr>
      <dgm:t>
        <a:bodyPr/>
        <a:lstStyle/>
        <a:p>
          <a:endParaRPr lang="nb-NO" sz="1200" dirty="0">
            <a:solidFill>
              <a:schemeClr val="accent6">
                <a:lumMod val="50000"/>
              </a:schemeClr>
            </a:solidFill>
          </a:endParaRPr>
        </a:p>
        <a:p>
          <a:r>
            <a:rPr lang="nb-NO" sz="1400" b="1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r>
            <a:rPr lang="nb-NO" sz="1000" b="1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r>
            <a:rPr lang="nb-NO" sz="105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gm:t>
    </dgm:pt>
    <dgm:pt modelId="{1B879064-3005-4CBB-88FC-9A7DD2C0E82C}" type="parTrans" cxnId="{DBE8F570-6F3A-4F23-A983-5E157630E682}">
      <dgm:prSet/>
      <dgm:spPr/>
      <dgm:t>
        <a:bodyPr/>
        <a:lstStyle/>
        <a:p>
          <a:endParaRPr lang="nb-NO"/>
        </a:p>
      </dgm:t>
    </dgm:pt>
    <dgm:pt modelId="{37DCD688-AF45-431F-903D-0D2E047CD91C}" type="sibTrans" cxnId="{DBE8F570-6F3A-4F23-A983-5E157630E682}">
      <dgm:prSet/>
      <dgm:spPr/>
      <dgm:t>
        <a:bodyPr/>
        <a:lstStyle/>
        <a:p>
          <a:endParaRPr lang="nb-NO"/>
        </a:p>
      </dgm:t>
    </dgm:pt>
    <dgm:pt modelId="{9AB775B2-30D5-4BB3-AAE9-8E7D7B879FBD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nb-NO" sz="1800" b="1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dirty="0">
            <a:solidFill>
              <a:schemeClr val="accent6">
                <a:lumMod val="50000"/>
              </a:schemeClr>
            </a:solidFill>
          </a:endParaRPr>
        </a:p>
      </dgm:t>
    </dgm:pt>
    <dgm:pt modelId="{E1137D8B-CB1D-42BE-A28A-91958753D153}" type="parTrans" cxnId="{F75FC037-42A1-429A-A43B-00F1075EF63C}">
      <dgm:prSet/>
      <dgm:spPr/>
      <dgm:t>
        <a:bodyPr/>
        <a:lstStyle/>
        <a:p>
          <a:endParaRPr lang="nb-NO"/>
        </a:p>
      </dgm:t>
    </dgm:pt>
    <dgm:pt modelId="{6E72D717-98DF-4D12-9101-A712C2E0D921}" type="sibTrans" cxnId="{F75FC037-42A1-429A-A43B-00F1075EF63C}">
      <dgm:prSet/>
      <dgm:spPr/>
      <dgm:t>
        <a:bodyPr/>
        <a:lstStyle/>
        <a:p>
          <a:endParaRPr lang="nb-NO"/>
        </a:p>
      </dgm:t>
    </dgm:pt>
    <dgm:pt modelId="{19EE47CA-AED6-4928-97EB-548DB2323124}">
      <dgm:prSet phldrT="[Tekst]" custT="1"/>
      <dgm:spPr>
        <a:solidFill>
          <a:srgbClr val="5FC5F1"/>
        </a:solidFill>
      </dgm:spPr>
      <dgm:t>
        <a:bodyPr/>
        <a:lstStyle/>
        <a:p>
          <a:r>
            <a:rPr lang="nb-NO" sz="2000" b="1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r>
            <a:rPr lang="nb-NO" sz="1600" b="1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r>
            <a:rPr lang="nb-NO" sz="16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gm:t>
    </dgm:pt>
    <dgm:pt modelId="{1DDD2E1D-F56C-4A7B-B766-178977A47DCF}" type="parTrans" cxnId="{4D3857C7-DEAC-4A10-ACAD-1288134724D7}">
      <dgm:prSet/>
      <dgm:spPr/>
      <dgm:t>
        <a:bodyPr/>
        <a:lstStyle/>
        <a:p>
          <a:endParaRPr lang="nb-NO"/>
        </a:p>
      </dgm:t>
    </dgm:pt>
    <dgm:pt modelId="{1CB0B698-997F-4A4D-AD47-E376E53FB295}" type="sibTrans" cxnId="{4D3857C7-DEAC-4A10-ACAD-1288134724D7}">
      <dgm:prSet/>
      <dgm:spPr/>
      <dgm:t>
        <a:bodyPr/>
        <a:lstStyle/>
        <a:p>
          <a:endParaRPr lang="nb-NO"/>
        </a:p>
      </dgm:t>
    </dgm:pt>
    <dgm:pt modelId="{F12690AA-D173-4869-A604-BA54AC96B70F}" type="pres">
      <dgm:prSet presAssocID="{371CA188-4AFD-4996-9512-C8C2DB272ADE}" presName="Name0" presStyleCnt="0">
        <dgm:presLayoutVars>
          <dgm:dir/>
          <dgm:animLvl val="lvl"/>
          <dgm:resizeHandles val="exact"/>
        </dgm:presLayoutVars>
      </dgm:prSet>
      <dgm:spPr/>
    </dgm:pt>
    <dgm:pt modelId="{21560FCC-8E32-4AE4-BB22-5B80D7351AF3}" type="pres">
      <dgm:prSet presAssocID="{11787515-9538-4133-AC9E-2C35743A9B43}" presName="Name8" presStyleCnt="0"/>
      <dgm:spPr/>
    </dgm:pt>
    <dgm:pt modelId="{1403E584-7832-419D-926D-C88BF75295E1}" type="pres">
      <dgm:prSet presAssocID="{11787515-9538-4133-AC9E-2C35743A9B43}" presName="level" presStyleLbl="node1" presStyleIdx="0" presStyleCnt="3" custScaleX="96988">
        <dgm:presLayoutVars>
          <dgm:chMax val="1"/>
          <dgm:bulletEnabled val="1"/>
        </dgm:presLayoutVars>
      </dgm:prSet>
      <dgm:spPr/>
    </dgm:pt>
    <dgm:pt modelId="{66B24F8A-ED3D-4873-9717-25718ECC4B98}" type="pres">
      <dgm:prSet presAssocID="{11787515-9538-4133-AC9E-2C35743A9B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69A5E63-2BF9-4444-BCF5-D45741591ED7}" type="pres">
      <dgm:prSet presAssocID="{9AB775B2-30D5-4BB3-AAE9-8E7D7B879FBD}" presName="Name8" presStyleCnt="0"/>
      <dgm:spPr/>
    </dgm:pt>
    <dgm:pt modelId="{96060B43-991D-48B1-8108-21B8B061AC94}" type="pres">
      <dgm:prSet presAssocID="{9AB775B2-30D5-4BB3-AAE9-8E7D7B879FBD}" presName="level" presStyleLbl="node1" presStyleIdx="1" presStyleCnt="3" custScaleX="99681">
        <dgm:presLayoutVars>
          <dgm:chMax val="1"/>
          <dgm:bulletEnabled val="1"/>
        </dgm:presLayoutVars>
      </dgm:prSet>
      <dgm:spPr/>
    </dgm:pt>
    <dgm:pt modelId="{DCEE86AB-579F-4334-9CA0-B311C5B713A7}" type="pres">
      <dgm:prSet presAssocID="{9AB775B2-30D5-4BB3-AAE9-8E7D7B879FB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76849BB-720F-4B31-B6B5-57DC3830CB5C}" type="pres">
      <dgm:prSet presAssocID="{19EE47CA-AED6-4928-97EB-548DB2323124}" presName="Name8" presStyleCnt="0"/>
      <dgm:spPr/>
    </dgm:pt>
    <dgm:pt modelId="{AD8552FE-CB73-49C8-A9CB-40A255A1D14F}" type="pres">
      <dgm:prSet presAssocID="{19EE47CA-AED6-4928-97EB-548DB2323124}" presName="level" presStyleLbl="node1" presStyleIdx="2" presStyleCnt="3" custScaleY="132669" custLinFactNeighborY="1386">
        <dgm:presLayoutVars>
          <dgm:chMax val="1"/>
          <dgm:bulletEnabled val="1"/>
        </dgm:presLayoutVars>
      </dgm:prSet>
      <dgm:spPr/>
    </dgm:pt>
    <dgm:pt modelId="{560A58B9-BBBB-4820-8EAF-5D46BEDCDC2B}" type="pres">
      <dgm:prSet presAssocID="{19EE47CA-AED6-4928-97EB-548DB232312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F75FC037-42A1-429A-A43B-00F1075EF63C}" srcId="{371CA188-4AFD-4996-9512-C8C2DB272ADE}" destId="{9AB775B2-30D5-4BB3-AAE9-8E7D7B879FBD}" srcOrd="1" destOrd="0" parTransId="{E1137D8B-CB1D-42BE-A28A-91958753D153}" sibTransId="{6E72D717-98DF-4D12-9101-A712C2E0D921}"/>
    <dgm:cxn modelId="{0AA22861-1D77-4BAF-BA67-243B55DB7C10}" type="presOf" srcId="{11787515-9538-4133-AC9E-2C35743A9B43}" destId="{66B24F8A-ED3D-4873-9717-25718ECC4B98}" srcOrd="1" destOrd="0" presId="urn:microsoft.com/office/officeart/2005/8/layout/pyramid1"/>
    <dgm:cxn modelId="{43699066-2871-4F44-9E17-4DE65A9A9512}" type="presOf" srcId="{9AB775B2-30D5-4BB3-AAE9-8E7D7B879FBD}" destId="{DCEE86AB-579F-4334-9CA0-B311C5B713A7}" srcOrd="1" destOrd="0" presId="urn:microsoft.com/office/officeart/2005/8/layout/pyramid1"/>
    <dgm:cxn modelId="{DBE8F570-6F3A-4F23-A983-5E157630E682}" srcId="{371CA188-4AFD-4996-9512-C8C2DB272ADE}" destId="{11787515-9538-4133-AC9E-2C35743A9B43}" srcOrd="0" destOrd="0" parTransId="{1B879064-3005-4CBB-88FC-9A7DD2C0E82C}" sibTransId="{37DCD688-AF45-431F-903D-0D2E047CD91C}"/>
    <dgm:cxn modelId="{FE38B77F-9036-427C-B503-142F3645EE15}" type="presOf" srcId="{371CA188-4AFD-4996-9512-C8C2DB272ADE}" destId="{F12690AA-D173-4869-A604-BA54AC96B70F}" srcOrd="0" destOrd="0" presId="urn:microsoft.com/office/officeart/2005/8/layout/pyramid1"/>
    <dgm:cxn modelId="{1B524E89-0BC0-4418-A400-BE9123585B44}" type="presOf" srcId="{19EE47CA-AED6-4928-97EB-548DB2323124}" destId="{AD8552FE-CB73-49C8-A9CB-40A255A1D14F}" srcOrd="0" destOrd="0" presId="urn:microsoft.com/office/officeart/2005/8/layout/pyramid1"/>
    <dgm:cxn modelId="{F6378AA6-0461-4E11-9F4E-EF7BC80E2BFB}" type="presOf" srcId="{9AB775B2-30D5-4BB3-AAE9-8E7D7B879FBD}" destId="{96060B43-991D-48B1-8108-21B8B061AC94}" srcOrd="0" destOrd="0" presId="urn:microsoft.com/office/officeart/2005/8/layout/pyramid1"/>
    <dgm:cxn modelId="{4D3857C7-DEAC-4A10-ACAD-1288134724D7}" srcId="{371CA188-4AFD-4996-9512-C8C2DB272ADE}" destId="{19EE47CA-AED6-4928-97EB-548DB2323124}" srcOrd="2" destOrd="0" parTransId="{1DDD2E1D-F56C-4A7B-B766-178977A47DCF}" sibTransId="{1CB0B698-997F-4A4D-AD47-E376E53FB295}"/>
    <dgm:cxn modelId="{83E3E3E2-CED1-4346-9F4D-123AC6B68E1A}" type="presOf" srcId="{19EE47CA-AED6-4928-97EB-548DB2323124}" destId="{560A58B9-BBBB-4820-8EAF-5D46BEDCDC2B}" srcOrd="1" destOrd="0" presId="urn:microsoft.com/office/officeart/2005/8/layout/pyramid1"/>
    <dgm:cxn modelId="{E1A2B0F5-914F-42E0-801C-A4A9E2ADB4AC}" type="presOf" srcId="{11787515-9538-4133-AC9E-2C35743A9B43}" destId="{1403E584-7832-419D-926D-C88BF75295E1}" srcOrd="0" destOrd="0" presId="urn:microsoft.com/office/officeart/2005/8/layout/pyramid1"/>
    <dgm:cxn modelId="{08DB60BE-FDF4-4FE8-AB39-1FDD7EEC5058}" type="presParOf" srcId="{F12690AA-D173-4869-A604-BA54AC96B70F}" destId="{21560FCC-8E32-4AE4-BB22-5B80D7351AF3}" srcOrd="0" destOrd="0" presId="urn:microsoft.com/office/officeart/2005/8/layout/pyramid1"/>
    <dgm:cxn modelId="{F774FCF1-D93C-4535-976C-FA096D186C31}" type="presParOf" srcId="{21560FCC-8E32-4AE4-BB22-5B80D7351AF3}" destId="{1403E584-7832-419D-926D-C88BF75295E1}" srcOrd="0" destOrd="0" presId="urn:microsoft.com/office/officeart/2005/8/layout/pyramid1"/>
    <dgm:cxn modelId="{9953058C-C3D6-4FA7-8C69-09DD217B86E2}" type="presParOf" srcId="{21560FCC-8E32-4AE4-BB22-5B80D7351AF3}" destId="{66B24F8A-ED3D-4873-9717-25718ECC4B98}" srcOrd="1" destOrd="0" presId="urn:microsoft.com/office/officeart/2005/8/layout/pyramid1"/>
    <dgm:cxn modelId="{D06C805E-968E-4632-9C07-F82EA2010FB8}" type="presParOf" srcId="{F12690AA-D173-4869-A604-BA54AC96B70F}" destId="{069A5E63-2BF9-4444-BCF5-D45741591ED7}" srcOrd="1" destOrd="0" presId="urn:microsoft.com/office/officeart/2005/8/layout/pyramid1"/>
    <dgm:cxn modelId="{92088E94-7C48-4E8F-B1FF-7EEEC5A8535B}" type="presParOf" srcId="{069A5E63-2BF9-4444-BCF5-D45741591ED7}" destId="{96060B43-991D-48B1-8108-21B8B061AC94}" srcOrd="0" destOrd="0" presId="urn:microsoft.com/office/officeart/2005/8/layout/pyramid1"/>
    <dgm:cxn modelId="{B1F9B626-57C0-4452-8484-A2B3E8B03237}" type="presParOf" srcId="{069A5E63-2BF9-4444-BCF5-D45741591ED7}" destId="{DCEE86AB-579F-4334-9CA0-B311C5B713A7}" srcOrd="1" destOrd="0" presId="urn:microsoft.com/office/officeart/2005/8/layout/pyramid1"/>
    <dgm:cxn modelId="{EB9245DD-041A-4EEA-8DFB-2BDA80D3777B}" type="presParOf" srcId="{F12690AA-D173-4869-A604-BA54AC96B70F}" destId="{A76849BB-720F-4B31-B6B5-57DC3830CB5C}" srcOrd="2" destOrd="0" presId="urn:microsoft.com/office/officeart/2005/8/layout/pyramid1"/>
    <dgm:cxn modelId="{EA0FF88B-E47B-4892-9BBE-A4927BA0FAD0}" type="presParOf" srcId="{A76849BB-720F-4B31-B6B5-57DC3830CB5C}" destId="{AD8552FE-CB73-49C8-A9CB-40A255A1D14F}" srcOrd="0" destOrd="0" presId="urn:microsoft.com/office/officeart/2005/8/layout/pyramid1"/>
    <dgm:cxn modelId="{B1FD12FF-B2A6-461D-B088-48DFF2716C7C}" type="presParOf" srcId="{A76849BB-720F-4B31-B6B5-57DC3830CB5C}" destId="{560A58B9-BBBB-4820-8EAF-5D46BEDCDC2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3E584-7832-419D-926D-C88BF75295E1}">
      <dsp:nvSpPr>
        <dsp:cNvPr id="0" name=""/>
        <dsp:cNvSpPr/>
      </dsp:nvSpPr>
      <dsp:spPr>
        <a:xfrm>
          <a:off x="3670815" y="0"/>
          <a:ext cx="3021245" cy="1434123"/>
        </a:xfrm>
        <a:prstGeom prst="trapezoid">
          <a:avLst>
            <a:gd name="adj" fmla="val 108605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>
            <a:solidFill>
              <a:schemeClr val="accent6">
                <a:lumMod val="50000"/>
              </a:schemeClr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400" b="1" kern="1200" dirty="0">
              <a:solidFill>
                <a:schemeClr val="accent6">
                  <a:lumMod val="50000"/>
                </a:schemeClr>
              </a:solidFill>
            </a:rPr>
            <a:t>Fase 3: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b="1" kern="1200" dirty="0">
              <a:solidFill>
                <a:schemeClr val="accent6">
                  <a:lumMod val="50000"/>
                </a:schemeClr>
              </a:solidFill>
            </a:rPr>
            <a:t>Tiltak og prioritering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50" kern="1200" dirty="0">
              <a:solidFill>
                <a:schemeClr val="accent6">
                  <a:lumMod val="50000"/>
                </a:schemeClr>
              </a:solidFill>
            </a:rPr>
            <a:t>-prioriteringsmatrise og tiltaksplan-</a:t>
          </a:r>
        </a:p>
      </dsp:txBody>
      <dsp:txXfrm>
        <a:off x="3670815" y="0"/>
        <a:ext cx="3021245" cy="1434123"/>
      </dsp:txXfrm>
    </dsp:sp>
    <dsp:sp modelId="{96060B43-991D-48B1-8108-21B8B061AC94}">
      <dsp:nvSpPr>
        <dsp:cNvPr id="0" name=""/>
        <dsp:cNvSpPr/>
      </dsp:nvSpPr>
      <dsp:spPr>
        <a:xfrm>
          <a:off x="2076303" y="1434123"/>
          <a:ext cx="6210268" cy="1434123"/>
        </a:xfrm>
        <a:prstGeom prst="trapezoid">
          <a:avLst>
            <a:gd name="adj" fmla="val 108605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accent6">
                  <a:lumMod val="50000"/>
                </a:schemeClr>
              </a:solidFill>
            </a:rPr>
            <a:t>Fase 2: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Målsetting for utviklingsarbeidet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-glansbildemetoden-</a:t>
          </a:r>
          <a:endParaRPr lang="nb-NO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3163100" y="1434123"/>
        <a:ext cx="4036674" cy="1434123"/>
      </dsp:txXfrm>
    </dsp:sp>
    <dsp:sp modelId="{AD8552FE-CB73-49C8-A9CB-40A255A1D14F}">
      <dsp:nvSpPr>
        <dsp:cNvPr id="0" name=""/>
        <dsp:cNvSpPr/>
      </dsp:nvSpPr>
      <dsp:spPr>
        <a:xfrm>
          <a:off x="0" y="2868246"/>
          <a:ext cx="10362876" cy="1902637"/>
        </a:xfrm>
        <a:prstGeom prst="trapezoid">
          <a:avLst>
            <a:gd name="adj" fmla="val 108605"/>
          </a:avLst>
        </a:prstGeom>
        <a:solidFill>
          <a:srgbClr val="5FC5F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b="1" kern="1200" dirty="0">
              <a:solidFill>
                <a:schemeClr val="accent6">
                  <a:lumMod val="50000"/>
                </a:schemeClr>
              </a:solidFill>
            </a:rPr>
            <a:t>Fase 1: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 dirty="0">
              <a:solidFill>
                <a:schemeClr val="accent6">
                  <a:lumMod val="50000"/>
                </a:schemeClr>
              </a:solidFill>
            </a:rPr>
            <a:t>Analyse av resultatene</a:t>
          </a: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: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kern="1200" dirty="0">
              <a:solidFill>
                <a:schemeClr val="accent6">
                  <a:lumMod val="50000"/>
                </a:schemeClr>
              </a:solidFill>
            </a:rPr>
            <a:t>-analysekrysset- </a:t>
          </a:r>
        </a:p>
      </dsp:txBody>
      <dsp:txXfrm>
        <a:off x="1813503" y="2868246"/>
        <a:ext cx="6735869" cy="1902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286801-0F35-9642-A613-4DA1815C8E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3538D-5F44-B94D-9C8F-609EAEBC5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F46FAB-F5CD-6148-A122-5852A5100F60}" type="datetimeFigureOut">
              <a:rPr lang="en-NO" smtClean="0"/>
              <a:t>01/26/2024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CF9D1-ED82-7B46-9928-1DD8A93E7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DE7EA-4861-8242-A66E-311584BDBA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E16A1-F305-4644-B869-02BF80D2F82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42204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84309-8562-B54D-9A92-FCDA823DF9FB}" type="datetimeFigureOut">
              <a:rPr lang="en-NO" smtClean="0"/>
              <a:t>01/26/2024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81D17-81BB-2D4E-8A90-6B5EEB8116BE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80241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316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C1C33-A3FD-4BA7-8095-3B97CD3D1D6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8966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332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2599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23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32884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2E456-11DC-4782-8D4D-AE64965F1CD8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912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3956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-25400" y="749300"/>
            <a:ext cx="6654800" cy="3744913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4365-8F18-47C7-A54E-253214EB03A4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7057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665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4572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254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281D-C741-4283-A800-19B7C67D42F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5407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269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1187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3273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897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4391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808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pPr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1787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2854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067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49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9759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8281D-C741-4283-A800-19B7C67D42F7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4089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7788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405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4539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2722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Alternativt kan tiltakene sorteres</a:t>
            </a:r>
            <a:r>
              <a:rPr lang="nb-NO" baseline="0" dirty="0"/>
              <a:t> i et tidsperspektiv. Hvilke tiltak tror gruppen er best egnet for å oppnå ønsket effekt på kort sikt og lang sikt?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>
                <a:solidFill>
                  <a:prstClr val="black"/>
                </a:solidFill>
              </a:rPr>
              <a:pPr/>
              <a:t>56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394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253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5579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60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51379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2949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3890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9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63006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DD162-2A90-4DA5-BCE4-C499B5D44B2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1597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0129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00F47-915F-4399-AFEB-5898DE16DD82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28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81D17-81BB-2D4E-8A90-6B5EEB8116BE}" type="slidenum">
              <a:rPr lang="en-NO" smtClean="0"/>
              <a:t>17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15566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7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tit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27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logo og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7" name="Bilde 8">
            <a:extLst>
              <a:ext uri="{FF2B5EF4-FFF2-40B4-BE49-F238E27FC236}">
                <a16:creationId xmlns:a16="http://schemas.microsoft.com/office/drawing/2014/main" id="{3A391218-4CDE-E843-B009-91FE2477D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7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logo og konfett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B5E219D-F805-9043-807C-510802F2F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5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C0EE46B-41BB-0742-88FF-2EA8BEE098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5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1353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m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98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vit bakgrunn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6DD7FA3-9584-214B-9926-25A9A5895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168F6C-9734-FE48-BDF6-C0DC3611D7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delt m bilder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22">
            <a:extLst>
              <a:ext uri="{FF2B5EF4-FFF2-40B4-BE49-F238E27FC236}">
                <a16:creationId xmlns:a16="http://schemas.microsoft.com/office/drawing/2014/main" id="{EA3FC43D-3630-7B41-AA9C-29AB513843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43808" cy="3429000"/>
          </a:xfrm>
          <a:custGeom>
            <a:avLst/>
            <a:gdLst>
              <a:gd name="connsiteX0" fmla="*/ 0 w 6043808"/>
              <a:gd name="connsiteY0" fmla="*/ 0 h 3429000"/>
              <a:gd name="connsiteX1" fmla="*/ 6043808 w 6043808"/>
              <a:gd name="connsiteY1" fmla="*/ 0 h 3429000"/>
              <a:gd name="connsiteX2" fmla="*/ 6043808 w 6043808"/>
              <a:gd name="connsiteY2" fmla="*/ 1878291 h 3429000"/>
              <a:gd name="connsiteX3" fmla="*/ 5960553 w 6043808"/>
              <a:gd name="connsiteY3" fmla="*/ 1882495 h 3429000"/>
              <a:gd name="connsiteX4" fmla="*/ 4771255 w 6043808"/>
              <a:gd name="connsiteY4" fmla="*/ 3200400 h 3429000"/>
              <a:gd name="connsiteX5" fmla="*/ 4778095 w 6043808"/>
              <a:gd name="connsiteY5" fmla="*/ 3335848 h 3429000"/>
              <a:gd name="connsiteX6" fmla="*/ 4792312 w 6043808"/>
              <a:gd name="connsiteY6" fmla="*/ 3429000 h 3429000"/>
              <a:gd name="connsiteX7" fmla="*/ 0 w 6043808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0">
                <a:moveTo>
                  <a:pt x="0" y="0"/>
                </a:moveTo>
                <a:lnTo>
                  <a:pt x="6043808" y="0"/>
                </a:lnTo>
                <a:lnTo>
                  <a:pt x="6043808" y="1878291"/>
                </a:lnTo>
                <a:lnTo>
                  <a:pt x="5960553" y="1882495"/>
                </a:lnTo>
                <a:cubicBezTo>
                  <a:pt x="5292542" y="1950335"/>
                  <a:pt x="4771255" y="2514491"/>
                  <a:pt x="4771255" y="3200400"/>
                </a:cubicBezTo>
                <a:cubicBezTo>
                  <a:pt x="4771255" y="3246127"/>
                  <a:pt x="4773572" y="3291314"/>
                  <a:pt x="4778095" y="3335848"/>
                </a:cubicBezTo>
                <a:lnTo>
                  <a:pt x="4792312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A0A74803-EB37-814D-8773-A5B07E2121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7732" y="-2"/>
            <a:ext cx="6043808" cy="3429001"/>
          </a:xfrm>
          <a:custGeom>
            <a:avLst/>
            <a:gdLst>
              <a:gd name="connsiteX0" fmla="*/ 0 w 6043808"/>
              <a:gd name="connsiteY0" fmla="*/ 0 h 3429001"/>
              <a:gd name="connsiteX1" fmla="*/ 6043808 w 6043808"/>
              <a:gd name="connsiteY1" fmla="*/ 0 h 3429001"/>
              <a:gd name="connsiteX2" fmla="*/ 6043808 w 6043808"/>
              <a:gd name="connsiteY2" fmla="*/ 3429001 h 3429001"/>
              <a:gd name="connsiteX3" fmla="*/ 1241957 w 6043808"/>
              <a:gd name="connsiteY3" fmla="*/ 3429001 h 3429001"/>
              <a:gd name="connsiteX4" fmla="*/ 1256174 w 6043808"/>
              <a:gd name="connsiteY4" fmla="*/ 3335850 h 3429001"/>
              <a:gd name="connsiteX5" fmla="*/ 1263013 w 6043808"/>
              <a:gd name="connsiteY5" fmla="*/ 3200402 h 3429001"/>
              <a:gd name="connsiteX6" fmla="*/ 73716 w 6043808"/>
              <a:gd name="connsiteY6" fmla="*/ 1882497 h 3429001"/>
              <a:gd name="connsiteX7" fmla="*/ 0 w 6043808"/>
              <a:gd name="connsiteY7" fmla="*/ 187877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808" h="3429001">
                <a:moveTo>
                  <a:pt x="0" y="0"/>
                </a:moveTo>
                <a:lnTo>
                  <a:pt x="6043808" y="0"/>
                </a:lnTo>
                <a:lnTo>
                  <a:pt x="6043808" y="3429001"/>
                </a:lnTo>
                <a:lnTo>
                  <a:pt x="1241957" y="3429001"/>
                </a:lnTo>
                <a:lnTo>
                  <a:pt x="1256174" y="3335850"/>
                </a:lnTo>
                <a:cubicBezTo>
                  <a:pt x="1260697" y="3291316"/>
                  <a:pt x="1263013" y="3246129"/>
                  <a:pt x="1263013" y="3200402"/>
                </a:cubicBezTo>
                <a:cubicBezTo>
                  <a:pt x="1263013" y="2514493"/>
                  <a:pt x="741726" y="1950337"/>
                  <a:pt x="73716" y="1882497"/>
                </a:cubicBezTo>
                <a:lnTo>
                  <a:pt x="0" y="18787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bilde 26">
            <a:extLst>
              <a:ext uri="{FF2B5EF4-FFF2-40B4-BE49-F238E27FC236}">
                <a16:creationId xmlns:a16="http://schemas.microsoft.com/office/drawing/2014/main" id="{E3D24861-CC11-824C-B77F-949395BBB6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7732" y="3533172"/>
            <a:ext cx="6043808" cy="3324828"/>
          </a:xfrm>
          <a:custGeom>
            <a:avLst/>
            <a:gdLst>
              <a:gd name="connsiteX0" fmla="*/ 1219183 w 6043808"/>
              <a:gd name="connsiteY0" fmla="*/ 0 h 3324828"/>
              <a:gd name="connsiteX1" fmla="*/ 6043808 w 6043808"/>
              <a:gd name="connsiteY1" fmla="*/ 0 h 3324828"/>
              <a:gd name="connsiteX2" fmla="*/ 6043808 w 6043808"/>
              <a:gd name="connsiteY2" fmla="*/ 3324828 h 3324828"/>
              <a:gd name="connsiteX3" fmla="*/ 0 w 6043808"/>
              <a:gd name="connsiteY3" fmla="*/ 3324828 h 3324828"/>
              <a:gd name="connsiteX4" fmla="*/ 0 w 6043808"/>
              <a:gd name="connsiteY4" fmla="*/ 988856 h 3324828"/>
              <a:gd name="connsiteX5" fmla="*/ 73716 w 6043808"/>
              <a:gd name="connsiteY5" fmla="*/ 985134 h 3324828"/>
              <a:gd name="connsiteX6" fmla="*/ 1203455 w 6043808"/>
              <a:gd name="connsiteY6" fmla="*/ 61167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1219183" y="0"/>
                </a:moveTo>
                <a:lnTo>
                  <a:pt x="6043808" y="0"/>
                </a:lnTo>
                <a:lnTo>
                  <a:pt x="6043808" y="3324828"/>
                </a:lnTo>
                <a:lnTo>
                  <a:pt x="0" y="3324828"/>
                </a:lnTo>
                <a:lnTo>
                  <a:pt x="0" y="988856"/>
                </a:lnTo>
                <a:lnTo>
                  <a:pt x="73716" y="985134"/>
                </a:lnTo>
                <a:cubicBezTo>
                  <a:pt x="608124" y="930862"/>
                  <a:pt x="1048630" y="558947"/>
                  <a:pt x="1203455" y="611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bilde 28">
            <a:extLst>
              <a:ext uri="{FF2B5EF4-FFF2-40B4-BE49-F238E27FC236}">
                <a16:creationId xmlns:a16="http://schemas.microsoft.com/office/drawing/2014/main" id="{171602C9-9E36-5A49-A737-ABD2553572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533173"/>
            <a:ext cx="6043808" cy="3324828"/>
          </a:xfrm>
          <a:custGeom>
            <a:avLst/>
            <a:gdLst>
              <a:gd name="connsiteX0" fmla="*/ 0 w 6043808"/>
              <a:gd name="connsiteY0" fmla="*/ 0 h 3324828"/>
              <a:gd name="connsiteX1" fmla="*/ 4815086 w 6043808"/>
              <a:gd name="connsiteY1" fmla="*/ 0 h 3324828"/>
              <a:gd name="connsiteX2" fmla="*/ 4830813 w 6043808"/>
              <a:gd name="connsiteY2" fmla="*/ 61166 h 3324828"/>
              <a:gd name="connsiteX3" fmla="*/ 5960553 w 6043808"/>
              <a:gd name="connsiteY3" fmla="*/ 985133 h 3324828"/>
              <a:gd name="connsiteX4" fmla="*/ 6043808 w 6043808"/>
              <a:gd name="connsiteY4" fmla="*/ 989337 h 3324828"/>
              <a:gd name="connsiteX5" fmla="*/ 6043808 w 6043808"/>
              <a:gd name="connsiteY5" fmla="*/ 3324828 h 3324828"/>
              <a:gd name="connsiteX6" fmla="*/ 0 w 6043808"/>
              <a:gd name="connsiteY6" fmla="*/ 3324828 h 332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43808" h="3324828">
                <a:moveTo>
                  <a:pt x="0" y="0"/>
                </a:moveTo>
                <a:lnTo>
                  <a:pt x="4815086" y="0"/>
                </a:lnTo>
                <a:lnTo>
                  <a:pt x="4830813" y="61166"/>
                </a:lnTo>
                <a:cubicBezTo>
                  <a:pt x="4985639" y="558946"/>
                  <a:pt x="5426145" y="930861"/>
                  <a:pt x="5960553" y="985133"/>
                </a:cubicBezTo>
                <a:lnTo>
                  <a:pt x="6043808" y="989337"/>
                </a:lnTo>
                <a:lnTo>
                  <a:pt x="6043808" y="3324828"/>
                </a:lnTo>
                <a:lnTo>
                  <a:pt x="0" y="33248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3A0BB2D8-0B89-6C42-B869-E8C802AFB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71463" y="1975863"/>
            <a:ext cx="2449072" cy="244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8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950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1CB2F12-B0B2-F34D-957B-2C459F02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nb-NO" dirty="0"/>
              <a:t>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AC1A65-DCCB-4F40-986C-0A97E4AAF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9308" y="4449119"/>
            <a:ext cx="9267568" cy="18780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55789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CAB5B82-4C24-EC40-8327-48F4F86F3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03C18F-94EE-BD45-AB43-10FBB5ACB4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193810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 blå bakgrunn og logostrip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6B556C-99B9-404A-BABC-BCF9C8A4C5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9A4E39-74DA-0840-8627-6841AA7002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156468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77073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DB579FD0-C9B5-914D-AB02-44E7A58BE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1525" y="4606225"/>
            <a:ext cx="1931991" cy="1690492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C626DC5-E8E9-C242-9FA8-6CDEB361D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4348" t="26255"/>
          <a:stretch/>
        </p:blipFill>
        <p:spPr>
          <a:xfrm>
            <a:off x="6382246" y="4101774"/>
            <a:ext cx="6785113" cy="50574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AE635BD-A228-AD4D-BF63-E6DF04C4B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862589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A6528EE-A3D4-794A-A96D-B4ED9A969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1400" y="2378075"/>
            <a:ext cx="7986713" cy="172402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BAD1FBC-ACE0-F44B-952E-C3B4906276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81400" y="4378325"/>
            <a:ext cx="7986713" cy="179705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43500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lys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4C3ABA-1C0B-0E4D-B782-21A5270D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B84C06B-4005-6C4A-BA9A-07947D6C95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258793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B82AF464-A91E-1D40-98D8-201F80DB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1D8F0C43-6A3C-1644-B283-5EF53C7434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5855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A0401AA1-8CC9-D344-8B72-4CF4F740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6A9E1001-4A7E-9141-BB00-BE6AAD7DD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1451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spiregrøn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C3F1F0B7-7F9A-1040-9E2F-2DA1193A2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1247994"/>
            <a:ext cx="9966651" cy="2787978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tekst 8">
            <a:extLst>
              <a:ext uri="{FF2B5EF4-FFF2-40B4-BE49-F238E27FC236}">
                <a16:creationId xmlns:a16="http://schemas.microsoft.com/office/drawing/2014/main" id="{E3162AD0-CCB9-B445-87DB-1296895F12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39639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pausevideo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SK_kaffe_kort.mp4" descr="KSK_kaffe_kort.mp4">
            <a:hlinkClick r:id="" action="ppaction://media"/>
            <a:extLst>
              <a:ext uri="{FF2B5EF4-FFF2-40B4-BE49-F238E27FC236}">
                <a16:creationId xmlns:a16="http://schemas.microsoft.com/office/drawing/2014/main" id="{2FA38929-A708-974D-A54B-1E176E45D80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669" b="10109"/>
          <a:stretch/>
        </p:blipFill>
        <p:spPr>
          <a:xfrm>
            <a:off x="0" y="0"/>
            <a:ext cx="12192000" cy="4815840"/>
          </a:xfrm>
          <a:prstGeom prst="rect">
            <a:avLst/>
          </a:prstGeom>
        </p:spPr>
      </p:pic>
      <p:pic>
        <p:nvPicPr>
          <p:cNvPr id="5" name="Graphic 5" descr="Clock">
            <a:extLst>
              <a:ext uri="{FF2B5EF4-FFF2-40B4-BE49-F238E27FC236}">
                <a16:creationId xmlns:a16="http://schemas.microsoft.com/office/drawing/2014/main" id="{7552C4B4-B73C-F94A-841F-266626CC47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3216" y="1437750"/>
            <a:ext cx="2524947" cy="2524947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4671C65-C235-1443-BBDF-801AB3175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2675" y="5128610"/>
            <a:ext cx="9531514" cy="1019942"/>
          </a:xfrm>
        </p:spPr>
        <p:txBody>
          <a:bodyPr/>
          <a:lstStyle>
            <a:lvl1pPr algn="ctr">
              <a:buNone/>
              <a:defRPr sz="4600">
                <a:solidFill>
                  <a:srgbClr val="0B2B52"/>
                </a:solidFill>
              </a:defRPr>
            </a:lvl1pPr>
            <a:lvl3pPr>
              <a:buNone/>
              <a:defRPr/>
            </a:lvl3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81656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- bilde øver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128C84A7-BB3D-8841-8308-4695754095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175"/>
            <a:ext cx="12192000" cy="2362830"/>
          </a:xfrm>
          <a:custGeom>
            <a:avLst/>
            <a:gdLst>
              <a:gd name="connsiteX0" fmla="*/ 0 w 12192000"/>
              <a:gd name="connsiteY0" fmla="*/ 0 h 2362830"/>
              <a:gd name="connsiteX1" fmla="*/ 12192000 w 12192000"/>
              <a:gd name="connsiteY1" fmla="*/ 0 h 2362830"/>
              <a:gd name="connsiteX2" fmla="*/ 12192000 w 12192000"/>
              <a:gd name="connsiteY2" fmla="*/ 2362830 h 2362830"/>
              <a:gd name="connsiteX3" fmla="*/ 6726091 w 12192000"/>
              <a:gd name="connsiteY3" fmla="*/ 2362830 h 2362830"/>
              <a:gd name="connsiteX4" fmla="*/ 6738111 w 12192000"/>
              <a:gd name="connsiteY4" fmla="*/ 2243592 h 2362830"/>
              <a:gd name="connsiteX5" fmla="*/ 6095999 w 12192000"/>
              <a:gd name="connsiteY5" fmla="*/ 1601480 h 2362830"/>
              <a:gd name="connsiteX6" fmla="*/ 5453887 w 12192000"/>
              <a:gd name="connsiteY6" fmla="*/ 2243592 h 2362830"/>
              <a:gd name="connsiteX7" fmla="*/ 5465908 w 12192000"/>
              <a:gd name="connsiteY7" fmla="*/ 2362830 h 2362830"/>
              <a:gd name="connsiteX8" fmla="*/ 0 w 12192000"/>
              <a:gd name="connsiteY8" fmla="*/ 2362830 h 236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362830">
                <a:moveTo>
                  <a:pt x="0" y="0"/>
                </a:moveTo>
                <a:lnTo>
                  <a:pt x="12192000" y="0"/>
                </a:lnTo>
                <a:lnTo>
                  <a:pt x="12192000" y="2362830"/>
                </a:lnTo>
                <a:lnTo>
                  <a:pt x="6726091" y="2362830"/>
                </a:lnTo>
                <a:lnTo>
                  <a:pt x="6738111" y="2243592"/>
                </a:lnTo>
                <a:cubicBezTo>
                  <a:pt x="6738111" y="1888963"/>
                  <a:pt x="6450628" y="1601480"/>
                  <a:pt x="6095999" y="1601480"/>
                </a:cubicBezTo>
                <a:cubicBezTo>
                  <a:pt x="5741370" y="1601480"/>
                  <a:pt x="5453887" y="1888963"/>
                  <a:pt x="5453887" y="2243592"/>
                </a:cubicBezTo>
                <a:lnTo>
                  <a:pt x="5465908" y="2362830"/>
                </a:lnTo>
                <a:lnTo>
                  <a:pt x="0" y="2362830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2C76A9BF-D811-634C-962C-79C0B162A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53888" y="1601481"/>
            <a:ext cx="1284223" cy="12842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E400C2-7345-9047-ACEE-FE2B0F1A1D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7274" y="3054350"/>
            <a:ext cx="9966651" cy="3342974"/>
          </a:xfrm>
        </p:spPr>
        <p:txBody>
          <a:bodyPr anchor="ctr"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053393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gerik bakgrun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503E3261-2D82-6843-A899-1FACE31F9EA9}"/>
              </a:ext>
            </a:extLst>
          </p:cNvPr>
          <p:cNvSpPr/>
          <p:nvPr userDrawn="1"/>
        </p:nvSpPr>
        <p:spPr>
          <a:xfrm>
            <a:off x="838199" y="2183997"/>
            <a:ext cx="10515600" cy="181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4538620-9E64-FC42-A0E7-72D67648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2258471"/>
            <a:ext cx="9966651" cy="1325563"/>
          </a:xfrm>
        </p:spPr>
        <p:txBody>
          <a:bodyPr/>
          <a:lstStyle>
            <a:lvl1pPr algn="ctr">
              <a:defRPr sz="7200" spc="300"/>
            </a:lvl1pPr>
          </a:lstStyle>
          <a:p>
            <a:r>
              <a:rPr lang="nb-NO" dirty="0"/>
              <a:t>Hurra!</a:t>
            </a:r>
          </a:p>
        </p:txBody>
      </p:sp>
    </p:spTree>
    <p:extLst>
      <p:ext uri="{BB962C8B-B14F-4D97-AF65-F5344CB8AC3E}">
        <p14:creationId xmlns:p14="http://schemas.microsoft.com/office/powerpoint/2010/main" val="1507865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69B5CAE-CF84-4B3F-BE38-1720C69F3714}" type="datetime1">
              <a:rPr lang="nb-NO" smtClean="0">
                <a:solidFill>
                  <a:srgbClr val="005193"/>
                </a:solidFill>
              </a:rPr>
              <a:pPr defTabSz="457200"/>
              <a:t>26.01.2024</a:t>
            </a:fld>
            <a:endParaRPr lang="nb-NO">
              <a:solidFill>
                <a:srgbClr val="005193"/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nb-NO">
                <a:solidFill>
                  <a:srgbClr val="005193"/>
                </a:solidFill>
              </a:rPr>
              <a:t>folkogledelse.abc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E39E959-5CC8-4039-8655-A03148507746}" type="slidenum">
              <a:rPr lang="nb-NO" smtClean="0">
                <a:solidFill>
                  <a:srgbClr val="005193"/>
                </a:solidFill>
              </a:rPr>
              <a:pPr defTabSz="457200"/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72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4064000" y="6553200"/>
            <a:ext cx="2844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nb-NO">
                <a:solidFill>
                  <a:srgbClr val="005193"/>
                </a:solidFill>
              </a:rPr>
              <a:t>jorn-arild.mikkelsen@ks.no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855200" y="6553200"/>
            <a:ext cx="2336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E14179F1-D93B-4D5C-817A-CEE300DC61DD}" type="slidenum">
              <a:rPr lang="nb-NO" smtClean="0">
                <a:solidFill>
                  <a:srgbClr val="005193"/>
                </a:solidFill>
              </a:rPr>
              <a:pPr defTabSz="457200">
                <a:defRPr/>
              </a:pPr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409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9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6416350-B230-41BC-9AE8-EA251E5F5714}" type="datetime1">
              <a:rPr lang="en-US" smtClean="0"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B. Freedman, Norway,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408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2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 m hvite sirkler og logo">
    <p:bg>
      <p:bgPr>
        <a:solidFill>
          <a:srgbClr val="5FC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4020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n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0" progId="TCLayout.ActiveDocument.1">
                  <p:embed/>
                </p:oleObj>
              </mc:Choice>
              <mc:Fallback>
                <p:oleObj name="think-cell Slide" r:id="rId3" imgW="473" imgH="4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4829" y="180978"/>
            <a:ext cx="11182351" cy="108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067131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E43B6-AA2A-4B45-B68A-25F7B43276AD}" type="datetimeFigureOut">
              <a:rPr lang="nb-NO" smtClean="0">
                <a:solidFill>
                  <a:srgbClr val="005193"/>
                </a:solidFill>
              </a:rPr>
              <a:pPr/>
              <a:t>26.01.2024</a:t>
            </a:fld>
            <a:endParaRPr lang="nb-NO">
              <a:solidFill>
                <a:srgbClr val="005193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005193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CA093-7AF0-4828-B0F2-0188026DDA8C}" type="slidenum">
              <a:rPr lang="nb-NO" smtClean="0">
                <a:solidFill>
                  <a:srgbClr val="005193"/>
                </a:solidFill>
              </a:rPr>
              <a:pPr/>
              <a:t>‹#›</a:t>
            </a:fld>
            <a:endParaRPr lang="nb-NO">
              <a:solidFill>
                <a:srgbClr val="005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92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732382"/>
            <a:ext cx="10972800" cy="11321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9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1/26/2024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9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6" y="6173789"/>
            <a:ext cx="1559055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959429"/>
            <a:ext cx="10972800" cy="361149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992971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r luft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9C3188-C296-0F49-9DDA-40726BC3A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7230990-BD91-494B-8F92-2155C3A9C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8" y="2127250"/>
            <a:ext cx="9966325" cy="38163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9A6A55BB-812C-F44D-9BE3-E6AA0949C7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416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ide m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Bilde 8">
            <a:extLst>
              <a:ext uri="{FF2B5EF4-FFF2-40B4-BE49-F238E27FC236}">
                <a16:creationId xmlns:a16="http://schemas.microsoft.com/office/drawing/2014/main" id="{B0FA7D4F-3693-514E-B77F-92679D9BE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62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bakgrunn m sirkl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49C3188-C296-0F49-9DDA-40726BC3A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C31F35-0CA0-C248-8A0C-8DC90CA5F7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5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å bakgrunn m hvite sirkler og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0306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anima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C0922D7-5682-004A-9EAD-54B0AD357C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52" t="17633" r="13352" b="9191"/>
          <a:stretch/>
        </p:blipFill>
        <p:spPr>
          <a:xfrm>
            <a:off x="0" y="10887"/>
            <a:ext cx="12192000" cy="68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å bakgrunn m duse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9231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vit bakgrunn m blå sirkler og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D540-B58A-F44E-B50F-61BC15640C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49768"/>
            <a:ext cx="7986656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28AA-C00A-C447-8B22-50B015A532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81400" y="2010268"/>
            <a:ext cx="7986656" cy="4218410"/>
          </a:xfrm>
        </p:spPr>
        <p:txBody>
          <a:bodyPr/>
          <a:lstStyle>
            <a:lvl1pPr>
              <a:buNone/>
              <a:defRPr>
                <a:solidFill>
                  <a:srgbClr val="0B2B52"/>
                </a:solidFill>
              </a:defRPr>
            </a:lvl1pPr>
            <a:lvl2pPr>
              <a:defRPr>
                <a:solidFill>
                  <a:srgbClr val="0B2B52"/>
                </a:solidFill>
              </a:defRPr>
            </a:lvl2pPr>
            <a:lvl3pPr>
              <a:defRPr>
                <a:solidFill>
                  <a:srgbClr val="0B2B52"/>
                </a:solidFill>
              </a:defRPr>
            </a:lvl3pPr>
            <a:lvl4pPr>
              <a:defRPr>
                <a:solidFill>
                  <a:srgbClr val="0B2B52"/>
                </a:solidFill>
              </a:defRPr>
            </a:lvl4pPr>
            <a:lvl5pPr>
              <a:defRPr>
                <a:solidFill>
                  <a:srgbClr val="0B2B52"/>
                </a:solidFill>
              </a:defRPr>
            </a:lvl5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Bilde 8">
            <a:extLst>
              <a:ext uri="{FF2B5EF4-FFF2-40B4-BE49-F238E27FC236}">
                <a16:creationId xmlns:a16="http://schemas.microsoft.com/office/drawing/2014/main" id="{846BA735-2785-2D4B-858D-D62FB8FE0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0737" t="-3612" r="-28626" b="-4568"/>
          <a:stretch/>
        </p:blipFill>
        <p:spPr>
          <a:xfrm>
            <a:off x="135212" y="5970064"/>
            <a:ext cx="977463" cy="7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9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 bakgrunn m blå sirkl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7D28F0F7-A745-5741-99A3-C14CA3875D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548" t="-30252" r="-1666" b="37618"/>
          <a:stretch>
            <a:fillRect/>
          </a:stretch>
        </p:blipFill>
        <p:spPr>
          <a:xfrm>
            <a:off x="12192000" y="5530441"/>
            <a:ext cx="654424" cy="825909"/>
          </a:xfrm>
          <a:custGeom>
            <a:avLst/>
            <a:gdLst>
              <a:gd name="connsiteX0" fmla="*/ 0 w 654424"/>
              <a:gd name="connsiteY0" fmla="*/ 0 h 825909"/>
              <a:gd name="connsiteX1" fmla="*/ 654424 w 654424"/>
              <a:gd name="connsiteY1" fmla="*/ 0 h 825909"/>
              <a:gd name="connsiteX2" fmla="*/ 654424 w 654424"/>
              <a:gd name="connsiteY2" fmla="*/ 825909 h 825909"/>
              <a:gd name="connsiteX3" fmla="*/ 441356 w 654424"/>
              <a:gd name="connsiteY3" fmla="*/ 825909 h 825909"/>
              <a:gd name="connsiteX4" fmla="*/ 441356 w 654424"/>
              <a:gd name="connsiteY4" fmla="*/ 269724 h 825909"/>
              <a:gd name="connsiteX5" fmla="*/ 0 w 654424"/>
              <a:gd name="connsiteY5" fmla="*/ 269724 h 825909"/>
              <a:gd name="connsiteX6" fmla="*/ 0 w 654424"/>
              <a:gd name="connsiteY6" fmla="*/ 0 h 82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424" h="825909">
                <a:moveTo>
                  <a:pt x="0" y="0"/>
                </a:moveTo>
                <a:lnTo>
                  <a:pt x="654424" y="0"/>
                </a:lnTo>
                <a:lnTo>
                  <a:pt x="654424" y="825909"/>
                </a:lnTo>
                <a:lnTo>
                  <a:pt x="441356" y="825909"/>
                </a:lnTo>
                <a:lnTo>
                  <a:pt x="441356" y="269724"/>
                </a:lnTo>
                <a:lnTo>
                  <a:pt x="0" y="26972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C6E871-6D40-DC4E-931D-F2877FE2A2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2674" y="549768"/>
            <a:ext cx="9966651" cy="1285069"/>
          </a:xfrm>
        </p:spPr>
        <p:txBody>
          <a:bodyPr/>
          <a:lstStyle/>
          <a:p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endParaRPr lang="en-NO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052DC4-C675-F64C-986D-EF64E89375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2674" y="2010268"/>
            <a:ext cx="9966651" cy="421841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GB" dirty="0" err="1"/>
              <a:t>Klikk</a:t>
            </a:r>
            <a:r>
              <a:rPr lang="en-GB" dirty="0"/>
              <a:t> for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/>
              <a:t>Andre </a:t>
            </a:r>
            <a:r>
              <a:rPr lang="en-GB" dirty="0" err="1"/>
              <a:t>nivå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668941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C70106-6319-984F-97BC-3647F9B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  <a:endParaRPr lang="en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64E0B-E564-1B45-BB38-611141915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D4831-C6A2-534D-8FF6-68F8FDFB4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59B7511-5BEB-CF49-801D-410139A74D51}" type="datetimeFigureOut">
              <a:rPr lang="en-NO" smtClean="0"/>
              <a:pPr/>
              <a:t>01/26/2024</a:t>
            </a:fld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30D38-E170-5048-8519-70150C0E97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9E18-AB46-2E4B-ADF9-577766D6B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0174EAE2-DA06-1A4B-AEAE-BF9DFE39F228}" type="slidenum">
              <a:rPr lang="en-NO" smtClean="0"/>
              <a:pPr/>
              <a:t>‹#›</a:t>
            </a:fld>
            <a:endParaRPr lang="en-NO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3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91" r:id="rId2"/>
    <p:sldLayoutId id="2147483650" r:id="rId3"/>
    <p:sldLayoutId id="2147483678" r:id="rId4"/>
    <p:sldLayoutId id="2147483688" r:id="rId5"/>
    <p:sldLayoutId id="2147483682" r:id="rId6"/>
    <p:sldLayoutId id="2147483680" r:id="rId7"/>
    <p:sldLayoutId id="2147483674" r:id="rId8"/>
    <p:sldLayoutId id="2147483677" r:id="rId9"/>
    <p:sldLayoutId id="2147483676" r:id="rId10"/>
    <p:sldLayoutId id="2147483683" r:id="rId11"/>
    <p:sldLayoutId id="2147483672" r:id="rId12"/>
    <p:sldLayoutId id="2147483684" r:id="rId13"/>
    <p:sldLayoutId id="2147483668" r:id="rId14"/>
    <p:sldLayoutId id="2147483689" r:id="rId15"/>
    <p:sldLayoutId id="2147483690" r:id="rId16"/>
    <p:sldLayoutId id="2147483657" r:id="rId17"/>
    <p:sldLayoutId id="2147483667" r:id="rId18"/>
    <p:sldLayoutId id="2147483685" r:id="rId19"/>
    <p:sldLayoutId id="2147483658" r:id="rId20"/>
    <p:sldLayoutId id="2147483659" r:id="rId21"/>
    <p:sldLayoutId id="2147483673" r:id="rId22"/>
    <p:sldLayoutId id="2147483681" r:id="rId23"/>
    <p:sldLayoutId id="2147483665" r:id="rId24"/>
    <p:sldLayoutId id="2147483670" r:id="rId25"/>
    <p:sldLayoutId id="2147483671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none" baseline="0">
          <a:solidFill>
            <a:srgbClr val="082B52"/>
          </a:solidFill>
          <a:latin typeface="Source Sans Pro Semibold" panose="020B0503030403020204" pitchFamily="34" charset="0"/>
          <a:ea typeface="Source Sans Pro Semibold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B2B52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hyperlink" Target="mailto:Ingelin.burkeland@ks.n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www.mentimeter.com/app/presentation/alx38vaccn4c2rmbrwyvuie8gm8wkuys/7wp9ynucsy2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mentimeter.com/app/presentation/al5juhoc2hosbkktq1cztud2jf1rzeep/hta5vunpcj1r" TargetMode="External"/><Relationship Id="rId4" Type="http://schemas.openxmlformats.org/officeDocument/2006/relationships/hyperlink" Target="https://www.mentimeter.com/app/presentation/alo7gmxrizm3r6chyq8a4n5zeer4vhfq/3nybzdsb5hty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mentimeter.com/app/presentation/alm8npadazjgfbgv9vf2kpxysaod2p3y/gofuoipirh4t" TargetMode="External"/><Relationship Id="rId4" Type="http://schemas.openxmlformats.org/officeDocument/2006/relationships/hyperlink" Target="https://www.mentimeter.com/app/presentation/alddb6h6ez2yii4ibfbnth9p75348gu7/ourc6no9ow97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k.no/video/humor/hvem-vinner-vm-i-hils_bda6bdbb-4867-4996-8420-fd415ecf26e2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mentimeter.com/app/presentation/alzn41ihtubdky6g193adecmhjh1hr7s/qwmw6k4dufvm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881413799?share=copy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grafisk design, tegnefilm&#10;&#10;Automatisk generert beskrivelse">
            <a:extLst>
              <a:ext uri="{FF2B5EF4-FFF2-40B4-BE49-F238E27FC236}">
                <a16:creationId xmlns:a16="http://schemas.microsoft.com/office/drawing/2014/main" id="{A337D24E-DB21-0A8D-48B3-397171C60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67" y="0"/>
            <a:ext cx="11424863" cy="523248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5071151"/>
            <a:ext cx="12192000" cy="900764"/>
          </a:xfrm>
          <a:solidFill>
            <a:schemeClr val="tx2">
              <a:lumMod val="25000"/>
              <a:lumOff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nb-NO" sz="2400" i="1" dirty="0">
                <a:solidFill>
                  <a:srgbClr val="002060"/>
                </a:solidFill>
              </a:rPr>
              <a:t>Hvordan analysere og følge opp medarbeiderundersøkelsen?</a:t>
            </a:r>
            <a:endParaRPr lang="nb-NO" sz="1600" b="0" i="1" dirty="0">
              <a:solidFill>
                <a:srgbClr val="002060"/>
              </a:solidFill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2614017" y="5984767"/>
            <a:ext cx="696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25.januar, Nord-Aurdal kommune, analysesamling</a:t>
            </a:r>
          </a:p>
          <a:p>
            <a:pPr algn="ctr"/>
            <a:r>
              <a:rPr lang="nb-NO" dirty="0">
                <a:hlinkClick r:id="rId4"/>
              </a:rPr>
              <a:t>Ingelin.burkeland@ks.no</a:t>
            </a:r>
            <a:r>
              <a:rPr lang="nb-NO" dirty="0"/>
              <a:t> , seniorrådgiver KS-Konsulent AS</a:t>
            </a:r>
          </a:p>
        </p:txBody>
      </p:sp>
    </p:spTree>
    <p:extLst>
      <p:ext uri="{BB962C8B-B14F-4D97-AF65-F5344CB8AC3E}">
        <p14:creationId xmlns:p14="http://schemas.microsoft.com/office/powerpoint/2010/main" val="141186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6337FDC6-A673-43ED-CEB5-A4A4AD47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42" y="1898088"/>
            <a:ext cx="4869476" cy="4102532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B610941E-8518-C9EE-3FED-80944D96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006" y="131756"/>
            <a:ext cx="10545811" cy="1285069"/>
          </a:xfrm>
        </p:spPr>
        <p:txBody>
          <a:bodyPr>
            <a:normAutofit fontScale="90000"/>
          </a:bodyPr>
          <a:lstStyle/>
          <a:p>
            <a:r>
              <a:rPr lang="nb-NO" i="1" dirty="0"/>
              <a:t>Oppfordring</a:t>
            </a:r>
            <a:r>
              <a:rPr lang="nb-NO" dirty="0"/>
              <a:t> </a:t>
            </a:r>
            <a:r>
              <a:rPr lang="nb-NO" sz="4000" dirty="0"/>
              <a:t>til mellomarbeid til undersøkelsen slippes </a:t>
            </a:r>
            <a:r>
              <a:rPr lang="nb-NO" sz="4000" dirty="0">
                <a:latin typeface="Calibri" panose="020F0502020204030204" pitchFamily="34" charset="0"/>
              </a:rPr>
              <a:t>20.november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43A2C75-A8ED-6D04-D626-40E407E7E3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8" y="1983273"/>
            <a:ext cx="6237196" cy="420388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b="1" i="1" dirty="0"/>
              <a:t>Legg til rette for </a:t>
            </a:r>
            <a:r>
              <a:rPr lang="nb-NO" dirty="0"/>
              <a:t>så god forberedelse til 10-FAKTOR-gjennomføring som mulig</a:t>
            </a:r>
          </a:p>
          <a:p>
            <a:pPr marL="1143000" lvl="1" indent="-457200"/>
            <a:r>
              <a:rPr lang="nb-NO" dirty="0"/>
              <a:t>Informasjon - intensjon - involvering</a:t>
            </a:r>
          </a:p>
          <a:p>
            <a:pPr lvl="1" indent="0">
              <a:buNone/>
            </a:pPr>
            <a:endParaRPr lang="nb-NO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b="1" i="1" dirty="0"/>
              <a:t>Reflekter over </a:t>
            </a:r>
            <a:r>
              <a:rPr lang="nb-NO" dirty="0"/>
              <a:t>hvordan 10-FAKTOR-gjennomføringen fungerte etter planen</a:t>
            </a:r>
          </a:p>
          <a:p>
            <a:pPr marL="1143000" lvl="1" indent="-457200"/>
            <a:r>
              <a:rPr lang="nb-NO" dirty="0"/>
              <a:t>Følg opp - ta en </a:t>
            </a:r>
            <a:r>
              <a:rPr lang="nb-NO" dirty="0" err="1"/>
              <a:t>Dewey</a:t>
            </a:r>
            <a:endParaRPr lang="nb-NO" dirty="0"/>
          </a:p>
          <a:p>
            <a:pPr marL="1143000" lvl="1" indent="-457200"/>
            <a:endParaRPr lang="nb-NO" dirty="0"/>
          </a:p>
          <a:p>
            <a:pPr marL="1143000" lvl="1" indent="-457200"/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AB3849B-28BD-8024-4CB6-B9168DA38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977" y="5516309"/>
            <a:ext cx="1617023" cy="134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547188A-078A-7B66-142E-78D0E5C2D924}"/>
              </a:ext>
            </a:extLst>
          </p:cNvPr>
          <p:cNvSpPr/>
          <p:nvPr/>
        </p:nvSpPr>
        <p:spPr>
          <a:xfrm rot="20321181">
            <a:off x="10266933" y="2192626"/>
            <a:ext cx="1458359" cy="2668644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ankeboble: sky 6">
            <a:extLst>
              <a:ext uri="{FF2B5EF4-FFF2-40B4-BE49-F238E27FC236}">
                <a16:creationId xmlns:a16="http://schemas.microsoft.com/office/drawing/2014/main" id="{A08F1649-F35D-211A-BD38-589917CFDB69}"/>
              </a:ext>
            </a:extLst>
          </p:cNvPr>
          <p:cNvSpPr/>
          <p:nvPr/>
        </p:nvSpPr>
        <p:spPr>
          <a:xfrm>
            <a:off x="1291470" y="5872479"/>
            <a:ext cx="6237197" cy="726619"/>
          </a:xfrm>
          <a:prstGeom prst="cloudCallout">
            <a:avLst>
              <a:gd name="adj1" fmla="val 102265"/>
              <a:gd name="adj2" fmla="val -593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Ha stående dialog. </a:t>
            </a:r>
          </a:p>
          <a:p>
            <a:pPr algn="ctr"/>
            <a:r>
              <a:rPr lang="nb-NO" dirty="0"/>
              <a:t> Del, lytt og reflekter.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72F1AF8-501C-7100-BAF4-A5786EDDFA5C}"/>
              </a:ext>
            </a:extLst>
          </p:cNvPr>
          <p:cNvSpPr txBox="1"/>
          <p:nvPr/>
        </p:nvSpPr>
        <p:spPr>
          <a:xfrm>
            <a:off x="5041232" y="6491694"/>
            <a:ext cx="64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Nord-Aurdal læringsutbytte av prosess så langt - </a:t>
            </a:r>
            <a:r>
              <a:rPr lang="nb-NO" dirty="0" err="1">
                <a:hlinkClick r:id="rId4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338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1AAB72F-1CDC-5F8E-E041-9CCCB04C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142" y="580023"/>
            <a:ext cx="5265673" cy="6030251"/>
          </a:xfrm>
          <a:prstGeom prst="rect">
            <a:avLst/>
          </a:prstGeom>
        </p:spPr>
      </p:pic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688086EC-6ECD-26BB-0168-7DDBA334B43B}"/>
              </a:ext>
            </a:extLst>
          </p:cNvPr>
          <p:cNvSpPr/>
          <p:nvPr/>
        </p:nvSpPr>
        <p:spPr>
          <a:xfrm>
            <a:off x="7709836" y="580023"/>
            <a:ext cx="4023360" cy="3866849"/>
          </a:xfrm>
          <a:prstGeom prst="wedgeEllipseCallout">
            <a:avLst>
              <a:gd name="adj1" fmla="val 31820"/>
              <a:gd name="adj2" fmla="val 7121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dirty="0"/>
              <a:t>Hva hvis jeg ikke har svart?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F05D234-0223-9D1F-B29B-BB3CFE197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29" y="5191513"/>
            <a:ext cx="2008472" cy="166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73976133-E673-9924-480D-8083F16463D5}"/>
              </a:ext>
            </a:extLst>
          </p:cNvPr>
          <p:cNvSpPr/>
          <p:nvPr/>
        </p:nvSpPr>
        <p:spPr>
          <a:xfrm>
            <a:off x="3042935" y="1214036"/>
            <a:ext cx="3107608" cy="13944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721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78450" y="4888141"/>
            <a:ext cx="9966651" cy="1285069"/>
          </a:xfrm>
        </p:spPr>
        <p:txBody>
          <a:bodyPr>
            <a:noAutofit/>
          </a:bodyPr>
          <a:lstStyle/>
          <a:p>
            <a:r>
              <a:rPr lang="nb-NO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10-FAKTOR </a:t>
            </a:r>
            <a:br>
              <a:rPr lang="nb-NO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</a:br>
            <a:r>
              <a:rPr lang="nb-NO" b="0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– </a:t>
            </a:r>
            <a:r>
              <a:rPr lang="nb-NO" sz="4000" b="0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  <a:t>anbefalt analyseprosess i 3 faser</a:t>
            </a:r>
            <a:br>
              <a:rPr lang="nb-NO" sz="4400" b="1" dirty="0">
                <a:latin typeface="Helvetica" panose="020B0604020202020204" pitchFamily="34" charset="0"/>
                <a:ea typeface="Calibri"/>
                <a:cs typeface="Helvetica" panose="020B0604020202020204" pitchFamily="34" charset="0"/>
              </a:rPr>
            </a:br>
            <a:endParaRPr lang="nb-NO" sz="4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20" y="4719806"/>
            <a:ext cx="1751660" cy="145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37EAD5F-BC11-4519-9451-83A89B109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227" y="151003"/>
            <a:ext cx="8271545" cy="4304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92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/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421408"/>
              </p:ext>
            </p:extLst>
          </p:nvPr>
        </p:nvGraphicFramePr>
        <p:xfrm>
          <a:off x="862587" y="1610098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/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/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3" name="Høyrepil med hakk 2"/>
          <p:cNvSpPr/>
          <p:nvPr/>
        </p:nvSpPr>
        <p:spPr>
          <a:xfrm>
            <a:off x="6564052" y="825624"/>
            <a:ext cx="1980220" cy="936104"/>
          </a:xfrm>
          <a:prstGeom prst="notch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6948252" y="109125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Oppfølging</a:t>
            </a:r>
          </a:p>
        </p:txBody>
      </p:sp>
      <p:sp>
        <p:nvSpPr>
          <p:cNvPr id="8" name="Prosess 7"/>
          <p:cNvSpPr/>
          <p:nvPr/>
        </p:nvSpPr>
        <p:spPr>
          <a:xfrm>
            <a:off x="6408192" y="609161"/>
            <a:ext cx="2520280" cy="1296144"/>
          </a:xfrm>
          <a:prstGeom prst="flowChartProcess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4FB5BA1-11BA-4A50-A4CF-6E052888A12A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5E878FB7-FD2E-48A9-B53E-7257BACF8BF8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2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b="1" dirty="0">
                <a:solidFill>
                  <a:schemeClr val="accent6">
                    <a:lumMod val="50000"/>
                  </a:schemeClr>
                </a:solidFill>
              </a:rPr>
              <a:t> 1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 - </a:t>
            </a:r>
            <a:r>
              <a:rPr lang="nb-NO" sz="3200" b="0" dirty="0">
                <a:solidFill>
                  <a:schemeClr val="accent6">
                    <a:lumMod val="50000"/>
                  </a:schemeClr>
                </a:solidFill>
              </a:rPr>
              <a:t>Analyse av resultatene, bearbeidelse og forankring</a:t>
            </a:r>
            <a:endParaRPr lang="nb-NO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12674" y="1674708"/>
            <a:ext cx="10757748" cy="4218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Hva handler det om?</a:t>
            </a:r>
          </a:p>
          <a:p>
            <a:r>
              <a:rPr lang="nb-NO" dirty="0"/>
              <a:t>At leder og medarbeidere </a:t>
            </a:r>
            <a:r>
              <a:rPr lang="nb-NO" sz="3200" b="1" i="1" dirty="0">
                <a:solidFill>
                  <a:srgbClr val="00B0F0"/>
                </a:solidFill>
              </a:rPr>
              <a:t>sammen</a:t>
            </a:r>
            <a:r>
              <a:rPr lang="nb-NO" dirty="0">
                <a:solidFill>
                  <a:srgbClr val="0070C0"/>
                </a:solidFill>
              </a:rPr>
              <a:t> </a:t>
            </a:r>
            <a:r>
              <a:rPr lang="nb-NO" dirty="0"/>
              <a:t>fordøyer det som er kommet frem….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Å forstå og fortolke </a:t>
            </a:r>
            <a:r>
              <a:rPr lang="nb-NO" i="1" dirty="0">
                <a:solidFill>
                  <a:srgbClr val="00B0F0"/>
                </a:solidFill>
              </a:rPr>
              <a:t>gruppens samlede vurdering </a:t>
            </a:r>
            <a:r>
              <a:rPr lang="nb-NO" dirty="0"/>
              <a:t>av hva som er «gode» og «dårlige» svar</a:t>
            </a:r>
          </a:p>
          <a:p>
            <a:pPr lvl="1"/>
            <a:r>
              <a:rPr lang="nb-NO" dirty="0"/>
              <a:t>Kjenner gruppen seg igjen?</a:t>
            </a:r>
          </a:p>
          <a:p>
            <a:pPr lvl="1"/>
            <a:r>
              <a:rPr lang="nb-NO" dirty="0"/>
              <a:t>Gir rapporten og resultatene et riktig bilde av situasjonen hos denne gruppen her og nå?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11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2" r="26061"/>
          <a:stretch/>
        </p:blipFill>
        <p:spPr bwMode="auto">
          <a:xfrm>
            <a:off x="8929991" y="2114699"/>
            <a:ext cx="2904317" cy="288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78941" y="1339575"/>
            <a:ext cx="9703208" cy="4612332"/>
          </a:xfrm>
        </p:spPr>
        <p:txBody>
          <a:bodyPr>
            <a:normAutofit fontScale="55000" lnSpcReduction="20000"/>
          </a:bodyPr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4300" b="1" i="1" dirty="0">
                <a:solidFill>
                  <a:srgbClr val="00B0F0"/>
                </a:solidFill>
              </a:rPr>
              <a:t>Unngå å presentere din tolkning av resultatene</a:t>
            </a:r>
          </a:p>
          <a:p>
            <a:pPr marL="400050" lvl="1" indent="0">
              <a:buNone/>
            </a:pPr>
            <a:endParaRPr lang="nb-NO" sz="4300" b="1" i="1" dirty="0">
              <a:solidFill>
                <a:srgbClr val="00B050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Unngå å forklare mulige årsaker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Ikke gi dine vurderinger av om resultatet er bra eller dårlig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Begrens antakelsene om sammenhenger i rapporten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Aksepter resultatene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Fokusere på gruppen og ikke individuelle svar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Hold diskusjonen på et overordnet nivå</a:t>
            </a:r>
          </a:p>
          <a:p>
            <a:pPr marL="400050" lvl="1" indent="0">
              <a:buNone/>
            </a:pPr>
            <a:endParaRPr lang="nb-NO" sz="37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nb-NO" sz="3700" dirty="0"/>
              <a:t>Unngå å sette noen i skammekroken</a:t>
            </a:r>
          </a:p>
          <a:p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0" y="-12653"/>
            <a:ext cx="12192000" cy="1143000"/>
          </a:xfrm>
          <a:prstGeom prst="rect">
            <a:avLst/>
          </a:prstGeo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nb-NO" sz="3600" b="1" dirty="0">
                <a:solidFill>
                  <a:schemeClr val="accent6">
                    <a:lumMod val="50000"/>
                  </a:schemeClr>
                </a:solidFill>
              </a:rPr>
              <a:t>Fase 1</a:t>
            </a:r>
            <a:r>
              <a:rPr lang="nb-NO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– Huskeliste for leder</a:t>
            </a:r>
          </a:p>
        </p:txBody>
      </p:sp>
    </p:spTree>
    <p:extLst>
      <p:ext uri="{BB962C8B-B14F-4D97-AF65-F5344CB8AC3E}">
        <p14:creationId xmlns:p14="http://schemas.microsoft.com/office/powerpoint/2010/main" val="580052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06" y="3212156"/>
            <a:ext cx="4784555" cy="2463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3681" y="-64601"/>
            <a:ext cx="9966651" cy="1285069"/>
          </a:xfrm>
        </p:spPr>
        <p:txBody>
          <a:bodyPr>
            <a:normAutofit fontScale="90000"/>
          </a:bodyPr>
          <a:lstStyle/>
          <a:p>
            <a:pPr algn="ctr"/>
            <a:r>
              <a:rPr lang="nb-NO" sz="5400" dirty="0"/>
              <a:t>Prosent-tallet er ikke folk, men </a:t>
            </a:r>
            <a:r>
              <a:rPr lang="nb-NO" sz="5400" i="1" dirty="0">
                <a:solidFill>
                  <a:srgbClr val="FF0000"/>
                </a:solidFill>
              </a:rPr>
              <a:t>svar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91" y="4801401"/>
            <a:ext cx="1748109" cy="2056599"/>
          </a:xfrm>
          <a:prstGeom prst="rect">
            <a:avLst/>
          </a:prstGeom>
        </p:spPr>
      </p:pic>
      <p:sp>
        <p:nvSpPr>
          <p:cNvPr id="8" name="Bildeforklaring formet som et avrundet rektangel 7"/>
          <p:cNvSpPr/>
          <p:nvPr/>
        </p:nvSpPr>
        <p:spPr>
          <a:xfrm>
            <a:off x="5532789" y="2969423"/>
            <a:ext cx="3160303" cy="814274"/>
          </a:xfrm>
          <a:prstGeom prst="wedgeRoundRectCallout">
            <a:avLst>
              <a:gd name="adj1" fmla="val -37733"/>
              <a:gd name="adj2" fmla="val 94714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70% av alle svar på faktor 2 </a:t>
            </a:r>
            <a:r>
              <a:rPr lang="nb-NO" i="1" dirty="0"/>
              <a:t>mestringstro er </a:t>
            </a:r>
            <a:r>
              <a:rPr lang="nb-NO" dirty="0"/>
              <a:t>krysset på «svært enig»</a:t>
            </a:r>
          </a:p>
        </p:txBody>
      </p:sp>
      <p:sp>
        <p:nvSpPr>
          <p:cNvPr id="9" name="Bildeforklaring formet som et avrundet rektangel 8"/>
          <p:cNvSpPr/>
          <p:nvPr/>
        </p:nvSpPr>
        <p:spPr>
          <a:xfrm>
            <a:off x="9001342" y="2928020"/>
            <a:ext cx="2885097" cy="814274"/>
          </a:xfrm>
          <a:prstGeom prst="wedgeRoundRectCallout">
            <a:avLst>
              <a:gd name="adj1" fmla="val 20645"/>
              <a:gd name="adj2" fmla="val 180828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Husk</a:t>
            </a:r>
            <a:r>
              <a:rPr lang="nb-NO" dirty="0"/>
              <a:t>: det er flere svar enn antall personer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1081668" y="1062524"/>
            <a:ext cx="104965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Hver faktor er bygd opp av 3-5 påstander, men resultatet vises kun for </a:t>
            </a:r>
            <a:r>
              <a:rPr lang="nb-NO" i="1" dirty="0"/>
              <a:t>faktoren som helhet.</a:t>
            </a:r>
          </a:p>
          <a:p>
            <a:endParaRPr lang="nb-NO" i="1" dirty="0"/>
          </a:p>
          <a:p>
            <a:r>
              <a:rPr lang="nb-NO" dirty="0"/>
              <a:t>Svarfordelingen tar for seg alle svarene som ligger innenfor faktoren.  Til hver faktor er det 3-5 påstander.  Dersom det på en faktor er 3 påstander og 10 personer har svart, vil det være 30 svar totalt.  En person som har svart 1, 3 og 5 på spørsmålene vil derfor påvirke alle disse tre alternativene. Det vil derfor kunne komme utslag på svaralternativ 1 selv om ingen har skåret seg så lavt </a:t>
            </a:r>
            <a:r>
              <a:rPr lang="nb-NO" i="1" dirty="0"/>
              <a:t>totalt</a:t>
            </a:r>
            <a:r>
              <a:rPr lang="nb-NO" dirty="0"/>
              <a:t> sett på faktoren.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A0B2232-87FF-4790-9A72-8431DD5B0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5" t="32378" r="38097" b="56019"/>
          <a:stretch/>
        </p:blipFill>
        <p:spPr bwMode="auto">
          <a:xfrm>
            <a:off x="1235607" y="5711269"/>
            <a:ext cx="4784555" cy="80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A4CD8CDF-77B3-4447-931C-A80239F4FE84}"/>
              </a:ext>
            </a:extLst>
          </p:cNvPr>
          <p:cNvCxnSpPr/>
          <p:nvPr/>
        </p:nvCxnSpPr>
        <p:spPr>
          <a:xfrm flipH="1">
            <a:off x="1735154" y="4229233"/>
            <a:ext cx="408498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0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6C9819-D06C-ED4B-87A6-5101BF65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74" y="0"/>
            <a:ext cx="9966651" cy="1285069"/>
          </a:xfrm>
        </p:spPr>
        <p:txBody>
          <a:bodyPr>
            <a:normAutofit fontScale="90000"/>
          </a:bodyPr>
          <a:lstStyle/>
          <a:p>
            <a:r>
              <a:rPr lang="nb-NO" dirty="0"/>
              <a:t>Eksempel på hvordan resultat kan se ut 1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4DAB7F7-E465-F878-7856-2FB46D9B2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74" y="1972263"/>
            <a:ext cx="10144125" cy="410527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EA2B65B-E48E-2D05-978A-8FE475B3B1B2}"/>
              </a:ext>
            </a:extLst>
          </p:cNvPr>
          <p:cNvSpPr txBox="1"/>
          <p:nvPr/>
        </p:nvSpPr>
        <p:spPr>
          <a:xfrm>
            <a:off x="8594936" y="1279766"/>
            <a:ext cx="297608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Barnehager </a:t>
            </a:r>
          </a:p>
          <a:p>
            <a:pPr algn="ctr"/>
            <a:r>
              <a:rPr lang="nb-NO" sz="1400" b="1" dirty="0"/>
              <a:t>i Norge </a:t>
            </a:r>
          </a:p>
          <a:p>
            <a:pPr algn="ctr"/>
            <a:r>
              <a:rPr lang="nb-NO" sz="1100" dirty="0"/>
              <a:t>(snitt tilsv. tjenester i landet)</a:t>
            </a:r>
            <a:endParaRPr lang="nb-NO" sz="1400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9E041B9-5709-EBF5-07C0-6F13A94CC23F}"/>
              </a:ext>
            </a:extLst>
          </p:cNvPr>
          <p:cNvSpPr txBox="1"/>
          <p:nvPr/>
        </p:nvSpPr>
        <p:spPr>
          <a:xfrm>
            <a:off x="7291661" y="1467086"/>
            <a:ext cx="161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Blåfjell kommune </a:t>
            </a:r>
            <a:r>
              <a:rPr lang="nb-NO" sz="1400" i="1" dirty="0"/>
              <a:t>(kommunen)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DE845ED-659A-0A8A-A952-4D251DE47057}"/>
              </a:ext>
            </a:extLst>
          </p:cNvPr>
          <p:cNvSpPr txBox="1"/>
          <p:nvPr/>
        </p:nvSpPr>
        <p:spPr>
          <a:xfrm>
            <a:off x="5111176" y="1475467"/>
            <a:ext cx="161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/>
              <a:t>Blåfjell barnehage </a:t>
            </a:r>
            <a:r>
              <a:rPr lang="nb-NO" sz="1400" i="1" dirty="0"/>
              <a:t>(enheten)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1033C61-C3F0-CFE8-5A9C-811E06A5F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553" y="865867"/>
            <a:ext cx="6248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9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66D4A0-59C1-327B-6DA2-1B3066E37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526" y="-198047"/>
            <a:ext cx="11079162" cy="1285069"/>
          </a:xfrm>
        </p:spPr>
        <p:txBody>
          <a:bodyPr>
            <a:normAutofit/>
          </a:bodyPr>
          <a:lstStyle/>
          <a:p>
            <a:r>
              <a:rPr lang="nb-NO" dirty="0"/>
              <a:t>Eksempel på hvordan resultat kan se ut 2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BC477FA-6F60-BBCF-19EF-01F356A0F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3"/>
          <a:stretch/>
        </p:blipFill>
        <p:spPr>
          <a:xfrm>
            <a:off x="6369367" y="1067842"/>
            <a:ext cx="5707759" cy="267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E0C1D37-7025-4745-A9F3-E3A42963E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9"/>
          <a:stretch/>
        </p:blipFill>
        <p:spPr>
          <a:xfrm>
            <a:off x="1276284" y="3832390"/>
            <a:ext cx="4919034" cy="275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2F62FE8-AC78-56D2-E6FB-BAC9F3557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368" y="3832390"/>
            <a:ext cx="5707758" cy="275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A908171D-21F8-E2A2-FAD1-FB404C788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284" y="1062576"/>
            <a:ext cx="4919034" cy="26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47F56CB-F6DF-594F-5B58-2F93813D1AE7}"/>
              </a:ext>
            </a:extLst>
          </p:cNvPr>
          <p:cNvSpPr txBox="1"/>
          <p:nvPr/>
        </p:nvSpPr>
        <p:spPr>
          <a:xfrm>
            <a:off x="11172825" y="-48065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67065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752D556-9694-4E82-B797-2D7CB46EA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34" y="611398"/>
            <a:ext cx="12090373" cy="624660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3C0D47C4-FBAD-4922-A39C-FABD0549BCB6}"/>
              </a:ext>
            </a:extLst>
          </p:cNvPr>
          <p:cNvSpPr txBox="1"/>
          <p:nvPr/>
        </p:nvSpPr>
        <p:spPr>
          <a:xfrm rot="937783">
            <a:off x="10598238" y="593081"/>
            <a:ext cx="1440160" cy="646331"/>
          </a:xfrm>
          <a:prstGeom prst="rect">
            <a:avLst/>
          </a:prstGeom>
          <a:ln w="104775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/>
              <a:t>Svarprosent 61,5%!</a:t>
            </a:r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620CEEC5-1FBE-4655-9B34-99969901F7CB}"/>
              </a:ext>
            </a:extLst>
          </p:cNvPr>
          <p:cNvSpPr/>
          <p:nvPr/>
        </p:nvSpPr>
        <p:spPr>
          <a:xfrm>
            <a:off x="2690812" y="590550"/>
            <a:ext cx="1643063" cy="62674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CB4C8A7-43DB-4982-8C58-CA993281D46B}"/>
              </a:ext>
            </a:extLst>
          </p:cNvPr>
          <p:cNvSpPr txBox="1"/>
          <p:nvPr/>
        </p:nvSpPr>
        <p:spPr>
          <a:xfrm>
            <a:off x="0" y="41697"/>
            <a:ext cx="1226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FAKTOR			ENHET		LANDET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D59AA58-0AB0-4E62-9531-8395128721CD}"/>
              </a:ext>
            </a:extLst>
          </p:cNvPr>
          <p:cNvSpPr txBox="1"/>
          <p:nvPr/>
        </p:nvSpPr>
        <p:spPr>
          <a:xfrm>
            <a:off x="11172825" y="-48065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2367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841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6000" b="1" dirty="0">
                <a:solidFill>
                  <a:srgbClr val="002060"/>
                </a:solidFill>
              </a:rPr>
              <a:t>Program for dagen</a:t>
            </a:r>
            <a:br>
              <a:rPr lang="nb-NO" sz="6000" b="1" dirty="0">
                <a:solidFill>
                  <a:srgbClr val="002060"/>
                </a:solidFill>
              </a:rPr>
            </a:br>
            <a:r>
              <a:rPr lang="nb-NO" sz="2800" dirty="0">
                <a:solidFill>
                  <a:srgbClr val="002060"/>
                </a:solidFill>
              </a:rPr>
              <a:t>-ytre </a:t>
            </a:r>
            <a:r>
              <a:rPr lang="nb-NO" sz="2800" dirty="0" err="1">
                <a:solidFill>
                  <a:srgbClr val="002060"/>
                </a:solidFill>
              </a:rPr>
              <a:t>ramer</a:t>
            </a:r>
            <a:r>
              <a:rPr lang="nb-NO" sz="28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72611" y="1720379"/>
            <a:ext cx="11423827" cy="410445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08.30</a:t>
            </a:r>
            <a:r>
              <a:rPr lang="nb-NO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-08.45 Velkommen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08.45-09.30 E</a:t>
            </a:r>
            <a:r>
              <a:rPr lang="nb-NO" sz="2400" dirty="0">
                <a:solidFill>
                  <a:srgbClr val="002060"/>
                </a:solidFill>
                <a:latin typeface="+mn-lt"/>
              </a:rPr>
              <a:t>valuering av 10-FAKTOR-prosessen så langt og innføring i analyseverktøy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400" i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09.30-09.45 Pause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09.45-10.30 </a:t>
            </a:r>
            <a:r>
              <a:rPr lang="nb-NO" sz="2400" dirty="0">
                <a:solidFill>
                  <a:srgbClr val="002060"/>
                </a:solidFill>
                <a:latin typeface="+mn-lt"/>
              </a:rPr>
              <a:t>Trening på analyse av 10-FAKTOR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400" i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10.30-10.45 Pause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10.45-11.30 </a:t>
            </a:r>
            <a:r>
              <a:rPr lang="nb-NO" sz="2400" dirty="0">
                <a:solidFill>
                  <a:srgbClr val="002060"/>
                </a:solidFill>
                <a:latin typeface="+mn-lt"/>
              </a:rPr>
              <a:t>Handlingsplan og oppfølging av 10-FAKTOR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4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11.30 GOD lunsj! </a:t>
            </a:r>
            <a:endParaRPr lang="nb-NO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49835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Sylinder 6">
            <a:extLst>
              <a:ext uri="{FF2B5EF4-FFF2-40B4-BE49-F238E27FC236}">
                <a16:creationId xmlns:a16="http://schemas.microsoft.com/office/drawing/2014/main" id="{53E0FBBA-3EE8-47EE-88AD-BEF6F6E639F0}"/>
              </a:ext>
            </a:extLst>
          </p:cNvPr>
          <p:cNvSpPr txBox="1"/>
          <p:nvPr/>
        </p:nvSpPr>
        <p:spPr>
          <a:xfrm>
            <a:off x="20073" y="74792"/>
            <a:ext cx="4057650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3200" b="1" dirty="0"/>
              <a:t>Eksempel kommune </a:t>
            </a:r>
            <a:r>
              <a:rPr lang="nb-NO" sz="2400" b="1" dirty="0"/>
              <a:t>2020</a:t>
            </a:r>
            <a:endParaRPr lang="nb-NO" sz="3200" b="1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8AAB424-61CA-4A3C-9DBB-B40E740C7D88}"/>
              </a:ext>
            </a:extLst>
          </p:cNvPr>
          <p:cNvSpPr txBox="1"/>
          <p:nvPr/>
        </p:nvSpPr>
        <p:spPr>
          <a:xfrm>
            <a:off x="7951304" y="74792"/>
            <a:ext cx="400401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Hvorfor er det lurt å se bak tallene?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4CA6DCF-493D-4D8D-A2A0-6EE5E10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04" y="960892"/>
            <a:ext cx="4004019" cy="582231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D795D35-9410-4702-B37B-25C8835AF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8" y="1057275"/>
            <a:ext cx="4038600" cy="58007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84D308F-ED39-4184-9397-A27061E42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394" y="0"/>
            <a:ext cx="3507212" cy="6858000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0D4ABFF-0AB4-4EC7-AC09-24F9E60E4BBF}"/>
              </a:ext>
            </a:extLst>
          </p:cNvPr>
          <p:cNvSpPr txBox="1"/>
          <p:nvPr/>
        </p:nvSpPr>
        <p:spPr>
          <a:xfrm>
            <a:off x="11182350" y="-5834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3005884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67"/>
          <a:stretch/>
        </p:blipFill>
        <p:spPr>
          <a:xfrm>
            <a:off x="2330744" y="357664"/>
            <a:ext cx="7667625" cy="5867726"/>
          </a:xfrm>
          <a:prstGeom prst="rect">
            <a:avLst/>
          </a:prstGeom>
        </p:spPr>
      </p:pic>
      <p:sp>
        <p:nvSpPr>
          <p:cNvPr id="5" name="Bildeforklaring formet som et avrundet rektangel 4"/>
          <p:cNvSpPr/>
          <p:nvPr/>
        </p:nvSpPr>
        <p:spPr>
          <a:xfrm>
            <a:off x="8443636" y="1132450"/>
            <a:ext cx="2304256" cy="936104"/>
          </a:xfrm>
          <a:prstGeom prst="wedgeRoundRectCallout">
            <a:avLst>
              <a:gd name="adj1" fmla="val -86359"/>
              <a:gd name="adj2" fmla="val 7596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Hva forteller denne svarfordelingen oss?</a:t>
            </a:r>
          </a:p>
        </p:txBody>
      </p:sp>
      <p:cxnSp>
        <p:nvCxnSpPr>
          <p:cNvPr id="4" name="Rett pilkobling 3">
            <a:extLst>
              <a:ext uri="{FF2B5EF4-FFF2-40B4-BE49-F238E27FC236}">
                <a16:creationId xmlns:a16="http://schemas.microsoft.com/office/drawing/2014/main" id="{FB5D1B18-FA81-4187-8147-859C2F2A56CA}"/>
              </a:ext>
            </a:extLst>
          </p:cNvPr>
          <p:cNvCxnSpPr>
            <a:cxnSpLocks/>
          </p:cNvCxnSpPr>
          <p:nvPr/>
        </p:nvCxnSpPr>
        <p:spPr>
          <a:xfrm flipH="1">
            <a:off x="2943225" y="3158436"/>
            <a:ext cx="34101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E3D8E2E4-50C6-42AF-9FED-151E2998878F}"/>
              </a:ext>
            </a:extLst>
          </p:cNvPr>
          <p:cNvSpPr/>
          <p:nvPr/>
        </p:nvSpPr>
        <p:spPr>
          <a:xfrm>
            <a:off x="96474" y="1251239"/>
            <a:ext cx="2097157" cy="1510748"/>
          </a:xfrm>
          <a:prstGeom prst="wedgeRoundRectCallout">
            <a:avLst>
              <a:gd name="adj1" fmla="val 86998"/>
              <a:gd name="adj2" fmla="val 74339"/>
              <a:gd name="adj3" fmla="val 166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5 % av alle svarene er krysset på 3</a:t>
            </a:r>
          </a:p>
          <a:p>
            <a:pPr algn="ctr"/>
            <a:r>
              <a:rPr lang="nb-NO" dirty="0"/>
              <a:t>«hverken enig eller uenig»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8C0E42A-FC4E-4EFB-9E14-33368010D695}"/>
              </a:ext>
            </a:extLst>
          </p:cNvPr>
          <p:cNvSpPr txBox="1"/>
          <p:nvPr/>
        </p:nvSpPr>
        <p:spPr>
          <a:xfrm>
            <a:off x="11079163" y="-11668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highlight>
                  <a:srgbClr val="FFFF00"/>
                </a:highlight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129462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DC73C0D-1CB6-437A-A0DA-6844F6C34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709" y="616867"/>
            <a:ext cx="12192000" cy="547529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5538" y="-53087"/>
            <a:ext cx="9966651" cy="644463"/>
          </a:xfrm>
        </p:spPr>
        <p:txBody>
          <a:bodyPr>
            <a:normAutofit fontScale="90000"/>
          </a:bodyPr>
          <a:lstStyle/>
          <a:p>
            <a:r>
              <a:rPr lang="nb-NO" sz="4800" b="1" dirty="0"/>
              <a:t>Hente ut rapporter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7528129" y="6056061"/>
            <a:ext cx="44718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Sammensatt excel rapport</a:t>
            </a:r>
          </a:p>
          <a:p>
            <a:r>
              <a:rPr lang="nb-NO" dirty="0"/>
              <a:t>Powerpoint rapport 10faktor</a:t>
            </a:r>
          </a:p>
        </p:txBody>
      </p:sp>
      <p:cxnSp>
        <p:nvCxnSpPr>
          <p:cNvPr id="7" name="Rett pilkobling 6"/>
          <p:cNvCxnSpPr>
            <a:cxnSpLocks/>
          </p:cNvCxnSpPr>
          <p:nvPr/>
        </p:nvCxnSpPr>
        <p:spPr>
          <a:xfrm flipH="1" flipV="1">
            <a:off x="5735960" y="5066845"/>
            <a:ext cx="2926127" cy="852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EB4EEF35-DB1F-4FD8-A90D-23EF3407F539}"/>
              </a:ext>
            </a:extLst>
          </p:cNvPr>
          <p:cNvCxnSpPr>
            <a:cxnSpLocks/>
          </p:cNvCxnSpPr>
          <p:nvPr/>
        </p:nvCxnSpPr>
        <p:spPr>
          <a:xfrm flipH="1" flipV="1">
            <a:off x="5313405" y="5750560"/>
            <a:ext cx="2214726" cy="6286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4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ord&#10;&#10;Automatisk generert beskrivelse">
            <a:extLst>
              <a:ext uri="{FF2B5EF4-FFF2-40B4-BE49-F238E27FC236}">
                <a16:creationId xmlns:a16="http://schemas.microsoft.com/office/drawing/2014/main" id="{B7807AFA-3E8A-44C6-A9F0-D5737FDBBA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3770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12674" y="282683"/>
            <a:ext cx="9966651" cy="1285069"/>
          </a:xfrm>
        </p:spPr>
        <p:txBody>
          <a:bodyPr>
            <a:normAutofit/>
          </a:bodyPr>
          <a:lstStyle/>
          <a:p>
            <a:r>
              <a:rPr lang="nb-NO" sz="4800"/>
              <a:t>Lærende møter – </a:t>
            </a:r>
            <a:r>
              <a:rPr lang="nb-NO" sz="4800" b="1">
                <a:solidFill>
                  <a:srgbClr val="0070C0"/>
                </a:solidFill>
              </a:rPr>
              <a:t>IGP(I)</a:t>
            </a:r>
            <a:endParaRPr lang="nb-NO" sz="480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51280" y="1464983"/>
            <a:ext cx="8266217" cy="421841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nb-NO" b="1">
                <a:solidFill>
                  <a:srgbClr val="0070C0"/>
                </a:solidFill>
              </a:rPr>
              <a:t>I</a:t>
            </a:r>
            <a:r>
              <a:rPr lang="nb-NO">
                <a:solidFill>
                  <a:srgbClr val="002060"/>
                </a:solidFill>
              </a:rPr>
              <a:t> = individuell refleksjon, i forkant av et møte, eller i møtet </a:t>
            </a:r>
          </a:p>
          <a:p>
            <a:pPr marL="0" indent="0">
              <a:lnSpc>
                <a:spcPct val="120000"/>
              </a:lnSpc>
              <a:buNone/>
            </a:pPr>
            <a:endParaRPr lang="nb-NO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nb-NO" b="1">
                <a:solidFill>
                  <a:srgbClr val="0070C0"/>
                </a:solidFill>
              </a:rPr>
              <a:t>G</a:t>
            </a:r>
            <a:r>
              <a:rPr lang="nb-NO">
                <a:solidFill>
                  <a:srgbClr val="002060"/>
                </a:solidFill>
              </a:rPr>
              <a:t> = gruppe. Grupper på 3-8 er bra. Rekkeframlegg; en og en legger fram ett og ett innspill, går runder til alle innspill er tatt med. Deretter åpne for en diskusjon; hva er viktigst, hva skal prioriteres, hva skal vi dele med plenum.</a:t>
            </a:r>
          </a:p>
          <a:p>
            <a:pPr marL="0" indent="0">
              <a:lnSpc>
                <a:spcPct val="120000"/>
              </a:lnSpc>
              <a:buNone/>
            </a:pPr>
            <a:endParaRPr lang="nb-NO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nb-NO" b="1">
                <a:solidFill>
                  <a:srgbClr val="0070C0"/>
                </a:solidFill>
              </a:rPr>
              <a:t>P</a:t>
            </a:r>
            <a:r>
              <a:rPr lang="nb-NO" b="1">
                <a:solidFill>
                  <a:srgbClr val="002060"/>
                </a:solidFill>
              </a:rPr>
              <a:t> </a:t>
            </a:r>
            <a:r>
              <a:rPr lang="nb-NO">
                <a:solidFill>
                  <a:srgbClr val="002060"/>
                </a:solidFill>
              </a:rPr>
              <a:t>= plenum. Ett og ett innspill fra gruppene (eller digitalt)</a:t>
            </a:r>
          </a:p>
          <a:p>
            <a:pPr marL="0" indent="0">
              <a:lnSpc>
                <a:spcPct val="120000"/>
              </a:lnSpc>
              <a:buNone/>
            </a:pPr>
            <a:endParaRPr lang="nb-NO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nb-NO" b="1">
                <a:solidFill>
                  <a:srgbClr val="002060"/>
                </a:solidFill>
              </a:rPr>
              <a:t>(</a:t>
            </a:r>
            <a:r>
              <a:rPr lang="nb-NO" b="1">
                <a:solidFill>
                  <a:srgbClr val="0070C0"/>
                </a:solidFill>
              </a:rPr>
              <a:t>I</a:t>
            </a:r>
            <a:r>
              <a:rPr lang="nb-NO">
                <a:solidFill>
                  <a:srgbClr val="002060"/>
                </a:solidFill>
              </a:rPr>
              <a:t> = individuell refleksjon, i etterkant av plenum kan bidra til å øke egen læring</a:t>
            </a:r>
            <a:r>
              <a:rPr lang="nb-NO" b="1">
                <a:solidFill>
                  <a:srgbClr val="002060"/>
                </a:solidFill>
              </a:rPr>
              <a:t>)</a:t>
            </a:r>
          </a:p>
          <a:p>
            <a:endParaRPr lang="nb-NO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4294967295"/>
          </p:nvPr>
        </p:nvSpPr>
        <p:spPr>
          <a:xfrm>
            <a:off x="2927199" y="5393017"/>
            <a:ext cx="4637168" cy="1285068"/>
          </a:xfrm>
          <a:ln w="1905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nb-NO" sz="5600" b="1"/>
              <a:t>Roller:</a:t>
            </a:r>
          </a:p>
          <a:p>
            <a:r>
              <a:rPr lang="nb-NO" sz="4400"/>
              <a:t>Ordstyrer og tidtaker: Den som har lengst hår</a:t>
            </a:r>
          </a:p>
          <a:p>
            <a:r>
              <a:rPr lang="nb-NO" sz="4400"/>
              <a:t> Viddevakt: Den som har kortest hår</a:t>
            </a:r>
          </a:p>
          <a:p>
            <a:r>
              <a:rPr lang="nb-NO" sz="4400"/>
              <a:t>Sekretær: Den som er yngst av de som er igjen</a:t>
            </a:r>
          </a:p>
          <a:p>
            <a:endParaRPr lang="nb-NO" sz="4400"/>
          </a:p>
          <a:p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196" y="1915548"/>
            <a:ext cx="2295863" cy="199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ankeboble: sky 6">
            <a:extLst>
              <a:ext uri="{FF2B5EF4-FFF2-40B4-BE49-F238E27FC236}">
                <a16:creationId xmlns:a16="http://schemas.microsoft.com/office/drawing/2014/main" id="{6D5E0AAF-9202-49AD-9E83-8776E9CE7127}"/>
              </a:ext>
            </a:extLst>
          </p:cNvPr>
          <p:cNvSpPr/>
          <p:nvPr/>
        </p:nvSpPr>
        <p:spPr>
          <a:xfrm>
            <a:off x="7483173" y="35989"/>
            <a:ext cx="3051544" cy="989728"/>
          </a:xfrm>
          <a:prstGeom prst="cloudCallout">
            <a:avLst>
              <a:gd name="adj1" fmla="val 42019"/>
              <a:gd name="adj2" fmla="val 9449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Det handler om at </a:t>
            </a:r>
            <a:r>
              <a:rPr lang="nb-NO" i="1"/>
              <a:t>alle</a:t>
            </a:r>
            <a:r>
              <a:rPr lang="nb-NO"/>
              <a:t> kan medvirke!</a:t>
            </a:r>
          </a:p>
        </p:txBody>
      </p:sp>
      <p:sp>
        <p:nvSpPr>
          <p:cNvPr id="9" name="Snakkeboble: rektangel med avrundede hjørner 8">
            <a:extLst>
              <a:ext uri="{FF2B5EF4-FFF2-40B4-BE49-F238E27FC236}">
                <a16:creationId xmlns:a16="http://schemas.microsoft.com/office/drawing/2014/main" id="{517D41FA-CF6F-479C-844C-FA64D2ED44B8}"/>
              </a:ext>
            </a:extLst>
          </p:cNvPr>
          <p:cNvSpPr/>
          <p:nvPr/>
        </p:nvSpPr>
        <p:spPr>
          <a:xfrm>
            <a:off x="8957554" y="4155641"/>
            <a:ext cx="3189969" cy="2474751"/>
          </a:xfrm>
          <a:prstGeom prst="wedgeRoundRectCallout">
            <a:avLst>
              <a:gd name="adj1" fmla="val -86578"/>
              <a:gd name="adj2" fmla="val 22500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1600" b="1"/>
              <a:t>Ordstyrer: </a:t>
            </a:r>
            <a:r>
              <a:rPr lang="nb-NO" sz="1600"/>
              <a:t>Sjekk felles forståelse underveis og før dere skriver ned.</a:t>
            </a:r>
          </a:p>
          <a:p>
            <a:endParaRPr lang="nb-NO" sz="1600"/>
          </a:p>
          <a:p>
            <a:r>
              <a:rPr lang="nb-NO" sz="1600" b="1"/>
              <a:t>Viddevakt: </a:t>
            </a:r>
            <a:r>
              <a:rPr lang="nb-NO" sz="1600"/>
              <a:t>Hjelp til med at dere holder dere til saken.</a:t>
            </a:r>
          </a:p>
          <a:p>
            <a:endParaRPr lang="nb-NO" sz="1600"/>
          </a:p>
          <a:p>
            <a:r>
              <a:rPr lang="nb-NO" sz="1600" b="1"/>
              <a:t>Sekretær:  </a:t>
            </a:r>
            <a:r>
              <a:rPr lang="nb-NO" sz="1600"/>
              <a:t>Skriv ned oppsummering fra hver oppgave.</a:t>
            </a:r>
          </a:p>
        </p:txBody>
      </p:sp>
      <p:sp>
        <p:nvSpPr>
          <p:cNvPr id="10" name="Tankeboble: sky 9">
            <a:extLst>
              <a:ext uri="{FF2B5EF4-FFF2-40B4-BE49-F238E27FC236}">
                <a16:creationId xmlns:a16="http://schemas.microsoft.com/office/drawing/2014/main" id="{ED9F96F5-9BCA-49FA-83FA-C7D5ADD30B78}"/>
              </a:ext>
            </a:extLst>
          </p:cNvPr>
          <p:cNvSpPr/>
          <p:nvPr/>
        </p:nvSpPr>
        <p:spPr>
          <a:xfrm>
            <a:off x="9413886" y="671915"/>
            <a:ext cx="2828562" cy="1133339"/>
          </a:xfrm>
          <a:prstGeom prst="cloudCallout">
            <a:avLst>
              <a:gd name="adj1" fmla="val 1238"/>
              <a:gd name="adj2" fmla="val 66013"/>
            </a:avLst>
          </a:prstGeom>
          <a:solidFill>
            <a:srgbClr val="002060"/>
          </a:solidFill>
          <a:ln w="28575">
            <a:solidFill>
              <a:srgbClr val="FFFF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IGPI er ikke bare en metode, det er et </a:t>
            </a:r>
            <a:r>
              <a:rPr lang="nb-NO" i="1"/>
              <a:t>tankesett</a:t>
            </a:r>
            <a:r>
              <a:rPr lang="nb-NO"/>
              <a:t>!</a:t>
            </a:r>
          </a:p>
        </p:txBody>
      </p:sp>
      <p:sp>
        <p:nvSpPr>
          <p:cNvPr id="11" name="Tankeboble: sky 10">
            <a:extLst>
              <a:ext uri="{FF2B5EF4-FFF2-40B4-BE49-F238E27FC236}">
                <a16:creationId xmlns:a16="http://schemas.microsoft.com/office/drawing/2014/main" id="{2C595B27-CA5D-45A7-9129-C115CDB32051}"/>
              </a:ext>
            </a:extLst>
          </p:cNvPr>
          <p:cNvSpPr/>
          <p:nvPr/>
        </p:nvSpPr>
        <p:spPr>
          <a:xfrm>
            <a:off x="7262037" y="836908"/>
            <a:ext cx="2587713" cy="1481135"/>
          </a:xfrm>
          <a:prstGeom prst="cloudCallout">
            <a:avLst>
              <a:gd name="adj1" fmla="val 36465"/>
              <a:gd name="adj2" fmla="val 6030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Ja, det handler om at </a:t>
            </a:r>
            <a:r>
              <a:rPr lang="nb-NO" i="1"/>
              <a:t>alle</a:t>
            </a:r>
            <a:r>
              <a:rPr lang="nb-NO"/>
              <a:t> i møtet blir involvert.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9F687F7-12A8-4177-A569-2DEA4AFDE238}"/>
              </a:ext>
            </a:extLst>
          </p:cNvPr>
          <p:cNvSpPr txBox="1"/>
          <p:nvPr/>
        </p:nvSpPr>
        <p:spPr>
          <a:xfrm>
            <a:off x="10944442" y="-543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highlight>
                  <a:srgbClr val="FFFF00"/>
                </a:highlight>
              </a:rPr>
              <a:t>#påminning</a:t>
            </a:r>
          </a:p>
        </p:txBody>
      </p:sp>
    </p:spTree>
    <p:extLst>
      <p:ext uri="{BB962C8B-B14F-4D97-AF65-F5344CB8AC3E}">
        <p14:creationId xmlns:p14="http://schemas.microsoft.com/office/powerpoint/2010/main" val="104674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7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1038564-0F55-479E-8C7E-44E3DD10C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054" y="5287833"/>
            <a:ext cx="9531514" cy="1019942"/>
          </a:xfrm>
        </p:spPr>
        <p:txBody>
          <a:bodyPr>
            <a:normAutofit/>
          </a:bodyPr>
          <a:lstStyle/>
          <a:p>
            <a:r>
              <a:rPr lang="nb-NO" dirty="0"/>
              <a:t>15 minutter til 13.40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50244840-7057-4CA1-93BC-CD4B8153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9583">
            <a:off x="1718126" y="162037"/>
            <a:ext cx="3521706" cy="441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5795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FF4BDD-0C70-CAEF-EDEA-EB6FD12E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dirty="0">
                <a:solidFill>
                  <a:srgbClr val="002060"/>
                </a:solidFill>
                <a:latin typeface="+mn-lt"/>
              </a:rPr>
              <a:t>Trening på analyse av 10-FAKTOR</a:t>
            </a:r>
            <a:br>
              <a:rPr lang="nb-NO" sz="4400" dirty="0">
                <a:solidFill>
                  <a:srgbClr val="002060"/>
                </a:solidFill>
                <a:latin typeface="+mn-lt"/>
              </a:rPr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25885C-6444-D39C-7761-E6AC8599F1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b-NO" sz="3200" b="1" dirty="0"/>
              <a:t>Økt 2</a:t>
            </a:r>
          </a:p>
        </p:txBody>
      </p:sp>
    </p:spTree>
    <p:extLst>
      <p:ext uri="{BB962C8B-B14F-4D97-AF65-F5344CB8AC3E}">
        <p14:creationId xmlns:p14="http://schemas.microsoft.com/office/powerpoint/2010/main" val="3590712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/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707386"/>
              </p:ext>
            </p:extLst>
          </p:nvPr>
        </p:nvGraphicFramePr>
        <p:xfrm>
          <a:off x="862587" y="1597021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/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/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4FB5BA1-11BA-4A50-A4CF-6E052888A12A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5E878FB7-FD2E-48A9-B53E-7257BACF8BF8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D6A6EC1-48A2-B4A4-514A-EFF5BD7D08EF}"/>
              </a:ext>
            </a:extLst>
          </p:cNvPr>
          <p:cNvSpPr/>
          <p:nvPr/>
        </p:nvSpPr>
        <p:spPr>
          <a:xfrm>
            <a:off x="2156060" y="4466122"/>
            <a:ext cx="7837972" cy="1833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7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ekk ut 12">
            <a:extLst>
              <a:ext uri="{FF2B5EF4-FFF2-40B4-BE49-F238E27FC236}">
                <a16:creationId xmlns:a16="http://schemas.microsoft.com/office/drawing/2014/main" id="{DEFEC303-CA8B-46DD-B807-7D8D232E659B}"/>
              </a:ext>
            </a:extLst>
          </p:cNvPr>
          <p:cNvSpPr/>
          <p:nvPr/>
        </p:nvSpPr>
        <p:spPr>
          <a:xfrm>
            <a:off x="2910700" y="2711208"/>
            <a:ext cx="1667890" cy="1546609"/>
          </a:xfrm>
          <a:prstGeom prst="flowChartExtra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 dirty="0"/>
              <a:t>2 </a:t>
            </a:r>
            <a:r>
              <a:rPr lang="nb-NO" sz="1400" dirty="0"/>
              <a:t>faktorer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99" y="2671499"/>
            <a:ext cx="2433269" cy="1626025"/>
          </a:xfrm>
          <a:prstGeom prst="rect">
            <a:avLst/>
          </a:prstGeom>
        </p:spPr>
      </p:pic>
      <p:sp>
        <p:nvSpPr>
          <p:cNvPr id="19" name="Pil høyre 18"/>
          <p:cNvSpPr/>
          <p:nvPr/>
        </p:nvSpPr>
        <p:spPr>
          <a:xfrm>
            <a:off x="8562341" y="2868118"/>
            <a:ext cx="883216" cy="51916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 dirty="0">
              <a:solidFill>
                <a:srgbClr val="92D050"/>
              </a:solidFill>
            </a:endParaRPr>
          </a:p>
        </p:txBody>
      </p:sp>
      <p:sp>
        <p:nvSpPr>
          <p:cNvPr id="20" name="Pil høyre 19"/>
          <p:cNvSpPr/>
          <p:nvPr/>
        </p:nvSpPr>
        <p:spPr>
          <a:xfrm>
            <a:off x="8562339" y="5018551"/>
            <a:ext cx="883215" cy="519160"/>
          </a:xfrm>
          <a:prstGeom prst="rightArrow">
            <a:avLst/>
          </a:prstGeom>
          <a:solidFill>
            <a:srgbClr val="FF66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10" name="Tittel 1"/>
          <p:cNvSpPr txBox="1">
            <a:spLocks/>
          </p:cNvSpPr>
          <p:nvPr/>
        </p:nvSpPr>
        <p:spPr>
          <a:xfrm>
            <a:off x="0" y="-4382"/>
            <a:ext cx="12192000" cy="1143000"/>
          </a:xfrm>
          <a:prstGeom prst="rect">
            <a:avLst/>
          </a:prstGeo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1 -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Analysekrysset</a:t>
            </a:r>
          </a:p>
        </p:txBody>
      </p:sp>
      <p:sp>
        <p:nvSpPr>
          <p:cNvPr id="2" name="TekstSylinder 1"/>
          <p:cNvSpPr txBox="1"/>
          <p:nvPr/>
        </p:nvSpPr>
        <p:spPr>
          <a:xfrm>
            <a:off x="5360391" y="4789897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/>
              <a:t>Eksempel:</a:t>
            </a:r>
          </a:p>
          <a:p>
            <a:r>
              <a:rPr lang="nb-NO" sz="1400" dirty="0"/>
              <a:t>-mestringsorientert ledelse</a:t>
            </a:r>
          </a:p>
          <a:p>
            <a:r>
              <a:rPr lang="nb-NO" sz="1400" dirty="0"/>
              <a:t>-prososial motivasjon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9229"/>
            <a:ext cx="1473743" cy="169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F614EAC-DA0E-47CA-BA48-DF074A81D2FE}"/>
              </a:ext>
            </a:extLst>
          </p:cNvPr>
          <p:cNvSpPr txBox="1"/>
          <p:nvPr/>
        </p:nvSpPr>
        <p:spPr>
          <a:xfrm>
            <a:off x="5360391" y="2758366"/>
            <a:ext cx="2736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/>
              <a:t>Eksempel:</a:t>
            </a:r>
          </a:p>
          <a:p>
            <a:r>
              <a:rPr lang="nb-NO" sz="1400" dirty="0"/>
              <a:t>-mestringstro</a:t>
            </a:r>
          </a:p>
          <a:p>
            <a:r>
              <a:rPr lang="nb-NO" sz="1400" dirty="0"/>
              <a:t>-prososial motivasjon</a:t>
            </a:r>
          </a:p>
        </p:txBody>
      </p:sp>
      <p:sp>
        <p:nvSpPr>
          <p:cNvPr id="11" name="Slå sammen 10">
            <a:extLst>
              <a:ext uri="{FF2B5EF4-FFF2-40B4-BE49-F238E27FC236}">
                <a16:creationId xmlns:a16="http://schemas.microsoft.com/office/drawing/2014/main" id="{ECC0C10E-A841-493B-908C-1CA918321EA7}"/>
              </a:ext>
            </a:extLst>
          </p:cNvPr>
          <p:cNvSpPr/>
          <p:nvPr/>
        </p:nvSpPr>
        <p:spPr>
          <a:xfrm>
            <a:off x="0" y="0"/>
            <a:ext cx="1941643" cy="1424227"/>
          </a:xfrm>
          <a:prstGeom prst="flowChartMerg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dirty="0"/>
              <a:t>10</a:t>
            </a:r>
            <a:r>
              <a:rPr lang="nb-NO" dirty="0"/>
              <a:t> faktorer</a:t>
            </a:r>
          </a:p>
        </p:txBody>
      </p:sp>
      <p:sp>
        <p:nvSpPr>
          <p:cNvPr id="14" name="Bildeforklaring formet som en ellipse 2">
            <a:extLst>
              <a:ext uri="{FF2B5EF4-FFF2-40B4-BE49-F238E27FC236}">
                <a16:creationId xmlns:a16="http://schemas.microsoft.com/office/drawing/2014/main" id="{6071AD8D-C5D6-481D-82E1-A34ADE679813}"/>
              </a:ext>
            </a:extLst>
          </p:cNvPr>
          <p:cNvSpPr/>
          <p:nvPr/>
        </p:nvSpPr>
        <p:spPr>
          <a:xfrm>
            <a:off x="422483" y="3619593"/>
            <a:ext cx="1614504" cy="716158"/>
          </a:xfrm>
          <a:prstGeom prst="wedgeEllipseCallout">
            <a:avLst>
              <a:gd name="adj1" fmla="val -8934"/>
              <a:gd name="adj2" fmla="val 201804"/>
            </a:avLst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Bruk IGP</a:t>
            </a:r>
          </a:p>
        </p:txBody>
      </p:sp>
      <p:graphicFrame>
        <p:nvGraphicFramePr>
          <p:cNvPr id="16" name="Plassholder for innhold 14">
            <a:extLst>
              <a:ext uri="{FF2B5EF4-FFF2-40B4-BE49-F238E27FC236}">
                <a16:creationId xmlns:a16="http://schemas.microsoft.com/office/drawing/2014/main" id="{3C2826CB-FE6A-4D58-83FA-7E5ECABDFA0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563889210"/>
              </p:ext>
            </p:extLst>
          </p:nvPr>
        </p:nvGraphicFramePr>
        <p:xfrm>
          <a:off x="5360391" y="1161869"/>
          <a:ext cx="6852812" cy="4450820"/>
        </p:xfrm>
        <a:graphic>
          <a:graphicData uri="http://schemas.openxmlformats.org/drawingml/2006/table">
            <a:tbl>
              <a:tblPr firstRow="1" firstCol="1" bandRow="1"/>
              <a:tblGrid>
                <a:gridCol w="3426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37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Analysekrysset – 10-FAKTOR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6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Disse</a:t>
                      </a:r>
                      <a:r>
                        <a:rPr lang="nb-NO" sz="1600" b="1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faktorene er vi fornøyde med: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b="1" baseline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Hva er det som gjør at vi skårer bra på disse faktorene?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6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Disse</a:t>
                      </a:r>
                      <a:r>
                        <a:rPr lang="nb-NO" sz="1600" b="1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faktorene ønsker vi å bli bedre på:</a:t>
                      </a: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Hvorfor er det viktig at vi forbedrer oss på disse faktorene?</a:t>
                      </a:r>
                      <a:endParaRPr lang="nb-NO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46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1146 -3.7037E-6 C 0.16133 -3.7037E-6 0.22291 0.06459 0.22291 0.11736 L 0.22291 0.2347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-1.45833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73453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800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  <a:t> 1: </a:t>
            </a:r>
            <a:r>
              <a:rPr lang="nb-NO" sz="48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816881"/>
              </p:ext>
            </p:extLst>
          </p:nvPr>
        </p:nvGraphicFramePr>
        <p:xfrm>
          <a:off x="1150061" y="1509345"/>
          <a:ext cx="9966325" cy="43357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vi</a:t>
                      </a:r>
                      <a:r>
                        <a:rPr lang="nb-NO" sz="2000" b="1" baseline="0" dirty="0"/>
                        <a:t> </a:t>
                      </a:r>
                      <a:r>
                        <a:rPr lang="nb-NO" sz="2000" b="1" i="1" baseline="0" dirty="0">
                          <a:solidFill>
                            <a:srgbClr val="00B050"/>
                          </a:solidFill>
                        </a:rPr>
                        <a:t>fornøyde </a:t>
                      </a:r>
                      <a:r>
                        <a:rPr lang="nb-NO" sz="2000" b="1" baseline="0" dirty="0"/>
                        <a:t>med</a:t>
                      </a:r>
                      <a:r>
                        <a:rPr lang="nb-NO" sz="1200" b="1" baseline="0" dirty="0"/>
                        <a:t>: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>
                          <a:solidFill>
                            <a:srgbClr val="00B050"/>
                          </a:solidFill>
                        </a:rPr>
                        <a:t>Mestringstro xxx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>
                          <a:solidFill>
                            <a:srgbClr val="00B050"/>
                          </a:solidFill>
                        </a:rPr>
                        <a:t>Prososial motivasjon xxx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Vi skårer bra</a:t>
                      </a:r>
                      <a:r>
                        <a:rPr lang="nb-NO" b="1" baseline="0" dirty="0"/>
                        <a:t> på disse fordi: </a:t>
                      </a:r>
                    </a:p>
                    <a:p>
                      <a:endParaRPr lang="nb-NO" b="1" baseline="0" dirty="0"/>
                    </a:p>
                    <a:p>
                      <a:r>
                        <a:rPr lang="nb-NO" sz="1400" b="0" baseline="0" dirty="0"/>
                        <a:t>2.: Vi vet vi får hjelp hvis vi står fast, internt eller/og eksternt.  Kommunen har gode ordninger på kompetanseheving , som vil påvirke mestring av oppgave.  De ansatte opplever at de har god teoretisk kompetanse-påvirker selvtillit i jobb. </a:t>
                      </a:r>
                    </a:p>
                    <a:p>
                      <a:endParaRPr lang="nb-NO" sz="1400" b="0" baseline="0" dirty="0"/>
                    </a:p>
                    <a:p>
                      <a:r>
                        <a:rPr lang="nb-NO" sz="1400" b="0" baseline="0" dirty="0"/>
                        <a:t>10:  Ligger i bunn på kommunens </a:t>
                      </a:r>
                      <a:r>
                        <a:rPr lang="nb-NO" sz="1400" b="0" baseline="0" dirty="0" err="1"/>
                        <a:t>samfoppdrag</a:t>
                      </a:r>
                      <a:r>
                        <a:rPr lang="nb-NO" sz="1400" b="0" baseline="0" dirty="0"/>
                        <a:t> å gi gode tjenester til innbyggerne.  Fint å se at de ansatte er åpne og tjenestevillig slik vi tolker det.</a:t>
                      </a:r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DC04B5A-5107-4378-8CFC-C4005BFA407D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highlight>
                  <a:srgbClr val="FFFF00"/>
                </a:highlight>
              </a:rPr>
              <a:t>Eksempel ved fysisk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121293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1841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6000" b="1" dirty="0">
                <a:solidFill>
                  <a:srgbClr val="002060"/>
                </a:solidFill>
              </a:rPr>
              <a:t>Program for dagen</a:t>
            </a:r>
            <a:br>
              <a:rPr lang="nb-NO" sz="6000" b="1" dirty="0">
                <a:solidFill>
                  <a:srgbClr val="002060"/>
                </a:solidFill>
              </a:rPr>
            </a:br>
            <a:r>
              <a:rPr lang="nb-NO" sz="2800" dirty="0">
                <a:solidFill>
                  <a:srgbClr val="002060"/>
                </a:solidFill>
              </a:rPr>
              <a:t>-ytre </a:t>
            </a:r>
            <a:r>
              <a:rPr lang="nb-NO" sz="2800" dirty="0" err="1">
                <a:solidFill>
                  <a:srgbClr val="002060"/>
                </a:solidFill>
              </a:rPr>
              <a:t>ramer</a:t>
            </a:r>
            <a:r>
              <a:rPr lang="nb-NO" sz="28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72611" y="1720379"/>
            <a:ext cx="11423827" cy="410445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12.30</a:t>
            </a:r>
            <a:r>
              <a:rPr lang="nb-NO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-12.45 Velkommen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12.45-13.30 E</a:t>
            </a:r>
            <a:r>
              <a:rPr lang="nb-NO" sz="2400" dirty="0">
                <a:solidFill>
                  <a:srgbClr val="002060"/>
                </a:solidFill>
                <a:latin typeface="+mn-lt"/>
              </a:rPr>
              <a:t>valuering av 10-FAKTOR-prosessen så langt og innføring i analyseverktøy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400" i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13.30-13.45 Pause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13</a:t>
            </a:r>
            <a:r>
              <a:rPr lang="nb-NO" sz="24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</a:rPr>
              <a:t>.45-14.30 </a:t>
            </a:r>
            <a:r>
              <a:rPr lang="nb-NO" sz="2400" dirty="0">
                <a:solidFill>
                  <a:srgbClr val="002060"/>
                </a:solidFill>
                <a:latin typeface="+mn-lt"/>
              </a:rPr>
              <a:t>Trening på analyse av 10-FAKTOR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400" i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</a:rPr>
              <a:t>14.30-14.45 Pause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b-NO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14.45-15.30 </a:t>
            </a:r>
            <a:r>
              <a:rPr lang="nb-NO" sz="2400" dirty="0">
                <a:solidFill>
                  <a:srgbClr val="002060"/>
                </a:solidFill>
                <a:latin typeface="+mn-lt"/>
              </a:rPr>
              <a:t>Handlingsplan og oppfølging av 10-FAKTOR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2400" b="1" dirty="0"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</a:rPr>
              <a:t>Vel hjem! </a:t>
            </a:r>
            <a:endParaRPr lang="nb-NO" sz="2400" dirty="0">
              <a:effectLst/>
              <a:latin typeface="+mn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177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659"/>
            <a:ext cx="12192000" cy="1285069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800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  <a:t> 1: </a:t>
            </a:r>
            <a:r>
              <a:rPr lang="nb-NO" sz="48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8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3442882"/>
              </p:ext>
            </p:extLst>
          </p:nvPr>
        </p:nvGraphicFramePr>
        <p:xfrm>
          <a:off x="1150061" y="1509345"/>
          <a:ext cx="9966325" cy="4640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det viktig at vi </a:t>
                      </a:r>
                      <a:r>
                        <a:rPr lang="nb-NO" sz="2000" b="1" i="1" dirty="0">
                          <a:solidFill>
                            <a:srgbClr val="FF0000"/>
                          </a:solidFill>
                        </a:rPr>
                        <a:t>blir bedre </a:t>
                      </a:r>
                      <a:r>
                        <a:rPr lang="nb-NO" sz="2000" b="1" dirty="0"/>
                        <a:t>på:</a:t>
                      </a:r>
                      <a:r>
                        <a:rPr lang="nb-NO" sz="1200" b="1" baseline="0" dirty="0"/>
                        <a:t>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 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>
                          <a:solidFill>
                            <a:srgbClr val="FF0000"/>
                          </a:solidFill>
                        </a:rPr>
                        <a:t>Mestringsorientert ledelse xxx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x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baseline="0" dirty="0"/>
                        <a:t>Det er viktig at vi forbedrer oss på disse fordi: </a:t>
                      </a:r>
                    </a:p>
                    <a:p>
                      <a:endParaRPr lang="nb-NO" sz="1400" b="0" baseline="0" dirty="0"/>
                    </a:p>
                    <a:p>
                      <a:endParaRPr lang="nb-NO" sz="1400" b="0" baseline="0" dirty="0"/>
                    </a:p>
                    <a:p>
                      <a:endParaRPr lang="nb-NO" sz="1400" b="0" baseline="0" dirty="0"/>
                    </a:p>
                    <a:p>
                      <a:r>
                        <a:rPr lang="nb-NO" sz="1400" b="0" baseline="0" dirty="0"/>
                        <a:t>1: Bra skår, men kan bli bedre.  Få å spille på.  Viktig at denne holder seg høy.</a:t>
                      </a:r>
                    </a:p>
                    <a:p>
                      <a:endParaRPr lang="nb-NO" sz="1400" b="0" baseline="0" dirty="0"/>
                    </a:p>
                    <a:p>
                      <a:r>
                        <a:rPr lang="nb-NO" sz="1400" b="0" baseline="0" dirty="0"/>
                        <a:t>5: Ledelse har stor betydning for medarbeiders utvikling og for org for at medarbeider leverer best mulig.  Interaksjon!</a:t>
                      </a:r>
                    </a:p>
                    <a:p>
                      <a:r>
                        <a:rPr lang="nb-NO" sz="1400" b="0" baseline="0" dirty="0"/>
                        <a:t>5+9: Viktig at ansatte opplever </a:t>
                      </a:r>
                      <a:r>
                        <a:rPr lang="nb-NO" sz="1400" b="0" baseline="0" dirty="0" err="1"/>
                        <a:t>oppbacking</a:t>
                      </a:r>
                      <a:r>
                        <a:rPr lang="nb-NO" sz="1400" b="0" baseline="0" dirty="0"/>
                        <a:t> fra leder og klima for å mestre.  Interessant  se på hvorfor 2 er høy når 5 og 9 er litt lavere.</a:t>
                      </a:r>
                    </a:p>
                    <a:p>
                      <a:r>
                        <a:rPr lang="nb-NO" sz="1400" b="0" baseline="0" dirty="0"/>
                        <a:t>6: Stor betydning for indre motivasjon, forebygge konflikt og «bedtrakking»</a:t>
                      </a:r>
                    </a:p>
                    <a:p>
                      <a:endParaRPr lang="nb-NO" sz="1400" b="0" baseline="0" dirty="0"/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578DD37D-DFA2-4477-B2CF-FC36E3ADE063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highlight>
                  <a:srgbClr val="FFFF00"/>
                </a:highlight>
              </a:rPr>
              <a:t>Eksempel ved fysisk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1582189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73453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 1: </a:t>
            </a:r>
            <a:r>
              <a:rPr lang="nb-NO" sz="40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205122"/>
              </p:ext>
            </p:extLst>
          </p:nvPr>
        </p:nvGraphicFramePr>
        <p:xfrm>
          <a:off x="1150061" y="1509345"/>
          <a:ext cx="9966325" cy="43357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vi</a:t>
                      </a:r>
                      <a:r>
                        <a:rPr lang="nb-NO" sz="2000" b="1" baseline="0" dirty="0"/>
                        <a:t> </a:t>
                      </a:r>
                      <a:r>
                        <a:rPr lang="nb-NO" sz="2000" b="1" i="1" baseline="0" dirty="0">
                          <a:solidFill>
                            <a:srgbClr val="00B050"/>
                          </a:solidFill>
                        </a:rPr>
                        <a:t>fornøyde</a:t>
                      </a:r>
                      <a:r>
                        <a:rPr lang="nb-NO" sz="2000" b="1" baseline="0" dirty="0"/>
                        <a:t> med</a:t>
                      </a:r>
                      <a:r>
                        <a:rPr lang="nb-NO" sz="1200" b="1" baseline="0" dirty="0"/>
                        <a:t>: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Vi skårer bra</a:t>
                      </a:r>
                      <a:r>
                        <a:rPr lang="nb-NO" b="1" baseline="0" dirty="0"/>
                        <a:t> på disse fordi: </a:t>
                      </a:r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nakkeboble: oval 7">
            <a:extLst>
              <a:ext uri="{FF2B5EF4-FFF2-40B4-BE49-F238E27FC236}">
                <a16:creationId xmlns:a16="http://schemas.microsoft.com/office/drawing/2014/main" id="{069BA296-30DC-4E06-A470-2E44957FA1BB}"/>
              </a:ext>
            </a:extLst>
          </p:cNvPr>
          <p:cNvSpPr/>
          <p:nvPr/>
        </p:nvSpPr>
        <p:spPr>
          <a:xfrm>
            <a:off x="5715000" y="3190460"/>
            <a:ext cx="5555974" cy="1858617"/>
          </a:xfrm>
          <a:prstGeom prst="wedgeEllipseCallout">
            <a:avLst>
              <a:gd name="adj1" fmla="val 38715"/>
              <a:gd name="adj2" fmla="val 8431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Bare en fra hver gruppe – </a:t>
            </a:r>
          </a:p>
          <a:p>
            <a:pPr algn="ctr"/>
            <a:r>
              <a:rPr lang="nb-NO" sz="2400" b="1" dirty="0"/>
              <a:t>sekretær deler</a:t>
            </a: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833754-33C1-4188-BA62-D479A3C26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912"/>
          <a:stretch/>
        </p:blipFill>
        <p:spPr>
          <a:xfrm>
            <a:off x="995473" y="5612462"/>
            <a:ext cx="4535906" cy="673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4880E26-3BA5-4444-9C03-9364F67A3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31" b="19555"/>
          <a:stretch/>
        </p:blipFill>
        <p:spPr>
          <a:xfrm>
            <a:off x="5527920" y="2384957"/>
            <a:ext cx="5588466" cy="549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93D7AE9C-C33B-29E0-3481-080CD32B67DC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26704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DE8D0E2-BFC6-4336-981B-D8A6BFA7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28"/>
            <a:ext cx="12192000" cy="660134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4D16147-7C6E-46F4-A41A-38E22A6506FC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1812479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B44BF6A-7EFE-45FD-BA02-E6B8FE89B30D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43A7E6-4A58-424F-8E96-3399C0A3C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742"/>
            <a:ext cx="12192000" cy="378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33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659"/>
            <a:ext cx="12192000" cy="1285069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1: </a:t>
            </a:r>
            <a:r>
              <a:rPr lang="nb-NO" sz="40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237839"/>
              </p:ext>
            </p:extLst>
          </p:nvPr>
        </p:nvGraphicFramePr>
        <p:xfrm>
          <a:off x="1150061" y="1509345"/>
          <a:ext cx="9966325" cy="4640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det viktig at vi </a:t>
                      </a:r>
                      <a:r>
                        <a:rPr lang="nb-NO" sz="2000" b="1" i="1" dirty="0">
                          <a:solidFill>
                            <a:srgbClr val="FF0000"/>
                          </a:solidFill>
                        </a:rPr>
                        <a:t>blir bedre </a:t>
                      </a:r>
                      <a:r>
                        <a:rPr lang="nb-NO" sz="2000" b="1" dirty="0"/>
                        <a:t>på:</a:t>
                      </a:r>
                      <a:r>
                        <a:rPr lang="nb-NO" sz="1200" b="1" baseline="0" dirty="0"/>
                        <a:t>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baseline="0" dirty="0"/>
                        <a:t>Det er viktig at vi forbedrer oss på disse fordi: </a:t>
                      </a:r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D8EC1293-55A4-44A3-85E8-A0AD0D193928}"/>
              </a:ext>
            </a:extLst>
          </p:cNvPr>
          <p:cNvSpPr/>
          <p:nvPr/>
        </p:nvSpPr>
        <p:spPr>
          <a:xfrm>
            <a:off x="5715000" y="3536069"/>
            <a:ext cx="5555974" cy="1513008"/>
          </a:xfrm>
          <a:prstGeom prst="wedgeEllipseCallout">
            <a:avLst>
              <a:gd name="adj1" fmla="val 38715"/>
              <a:gd name="adj2" fmla="val 8431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Bare en fra hver gruppe – </a:t>
            </a:r>
          </a:p>
          <a:p>
            <a:pPr algn="ctr"/>
            <a:r>
              <a:rPr lang="nb-NO" sz="2400" b="1" dirty="0"/>
              <a:t>sekretær deler</a:t>
            </a:r>
            <a:endParaRPr lang="nb-NO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F93C4F93-5915-41EB-B9E0-58891128E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109" b="33840"/>
          <a:stretch/>
        </p:blipFill>
        <p:spPr>
          <a:xfrm>
            <a:off x="704335" y="5664250"/>
            <a:ext cx="4910765" cy="32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9A8B623-1A96-4484-8D10-03B7FCEA5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683"/>
          <a:stretch/>
        </p:blipFill>
        <p:spPr>
          <a:xfrm>
            <a:off x="5615100" y="2272870"/>
            <a:ext cx="5350346" cy="668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306F5EC-A64F-370A-E75E-1250A83A59B2}"/>
              </a:ext>
            </a:extLst>
          </p:cNvPr>
          <p:cNvSpPr txBox="1"/>
          <p:nvPr/>
        </p:nvSpPr>
        <p:spPr>
          <a:xfrm>
            <a:off x="8143103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1477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A63B25DF-1743-4A38-A873-B6BD04223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" y="0"/>
            <a:ext cx="12030075" cy="592455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B44BF6A-7EFE-45FD-BA02-E6B8FE89B30D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2033913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1B44BF6A-7EFE-45FD-BA02-E6B8FE89B30D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68ADEDB-1047-46FE-A7AE-363B496AC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049"/>
            <a:ext cx="12192000" cy="488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81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0" y="1143000"/>
          <a:ext cx="5176205" cy="2844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909007" imgH="3239038" progId="Word.Document.12">
                  <p:embed/>
                </p:oleObj>
              </mc:Choice>
              <mc:Fallback>
                <p:oleObj name="Dokument" r:id="rId3" imgW="5909007" imgH="3239038" progId="Word.Document.12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143000"/>
                        <a:ext cx="5176205" cy="2844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l høyre 3"/>
          <p:cNvSpPr/>
          <p:nvPr/>
        </p:nvSpPr>
        <p:spPr>
          <a:xfrm>
            <a:off x="2311094" y="2030642"/>
            <a:ext cx="666750" cy="35242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>
              <a:solidFill>
                <a:srgbClr val="92D050"/>
              </a:solidFill>
            </a:endParaRPr>
          </a:p>
        </p:txBody>
      </p:sp>
      <p:sp>
        <p:nvSpPr>
          <p:cNvPr id="5" name="Pil høyre 4"/>
          <p:cNvSpPr/>
          <p:nvPr/>
        </p:nvSpPr>
        <p:spPr>
          <a:xfrm>
            <a:off x="2311094" y="3076575"/>
            <a:ext cx="666750" cy="352425"/>
          </a:xfrm>
          <a:prstGeom prst="rightArrow">
            <a:avLst/>
          </a:prstGeom>
          <a:solidFill>
            <a:srgbClr val="FF66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>
              <a:solidFill>
                <a:srgbClr val="005193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5176205" y="5118559"/>
            <a:ext cx="1614122" cy="1477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I: ca.10 min</a:t>
            </a:r>
          </a:p>
          <a:p>
            <a:endParaRPr lang="nb-NO" dirty="0"/>
          </a:p>
          <a:p>
            <a:r>
              <a:rPr lang="nb-NO" dirty="0"/>
              <a:t>G: ca. 20 min</a:t>
            </a:r>
          </a:p>
          <a:p>
            <a:endParaRPr lang="nb-NO" b="1" i="1" dirty="0">
              <a:solidFill>
                <a:srgbClr val="FF0000"/>
              </a:solidFill>
            </a:endParaRPr>
          </a:p>
          <a:p>
            <a:r>
              <a:rPr lang="nb-NO" dirty="0"/>
              <a:t>P: ca. 5 min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1 –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Analyse av resultat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229F146-15C1-444E-A38A-5829B4FB1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567" y="4280527"/>
            <a:ext cx="4944843" cy="248605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48C69D9-0A8A-4FCB-BB70-71C331308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205" y="1143000"/>
            <a:ext cx="6869659" cy="304431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5C431F4-5464-4BF2-9E38-59E367C9E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70864"/>
            <a:ext cx="5060443" cy="284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AF3193B-0256-FC91-E8BC-08E0117E4DAD}"/>
              </a:ext>
            </a:extLst>
          </p:cNvPr>
          <p:cNvSpPr txBox="1"/>
          <p:nvPr/>
        </p:nvSpPr>
        <p:spPr>
          <a:xfrm>
            <a:off x="5176205" y="4187311"/>
            <a:ext cx="161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Gruppe:</a:t>
            </a:r>
          </a:p>
          <a:p>
            <a:r>
              <a:rPr lang="nb-NO" dirty="0"/>
              <a:t>3 -5 stk.</a:t>
            </a:r>
          </a:p>
        </p:txBody>
      </p:sp>
      <p:sp>
        <p:nvSpPr>
          <p:cNvPr id="7" name="Tankeboble: sky 6">
            <a:extLst>
              <a:ext uri="{FF2B5EF4-FFF2-40B4-BE49-F238E27FC236}">
                <a16:creationId xmlns:a16="http://schemas.microsoft.com/office/drawing/2014/main" id="{8C3F1584-AA4C-A8F5-7EC2-64C659B05DC6}"/>
              </a:ext>
            </a:extLst>
          </p:cNvPr>
          <p:cNvSpPr/>
          <p:nvPr/>
        </p:nvSpPr>
        <p:spPr>
          <a:xfrm>
            <a:off x="8722591" y="223138"/>
            <a:ext cx="3104254" cy="2486055"/>
          </a:xfrm>
          <a:prstGeom prst="cloudCallout">
            <a:avLst>
              <a:gd name="adj1" fmla="val -114763"/>
              <a:gd name="adj2" fmla="val 15148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Fordel roller</a:t>
            </a:r>
          </a:p>
          <a:p>
            <a:pPr algn="ctr"/>
            <a:r>
              <a:rPr lang="nb-NO" sz="2800" dirty="0"/>
              <a:t>Gruppe-prosess til </a:t>
            </a:r>
            <a:r>
              <a:rPr lang="nb-NO" sz="3600" b="1" dirty="0"/>
              <a:t>ca. 14.15 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355014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73453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nb-NO" sz="40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123131"/>
              </p:ext>
            </p:extLst>
          </p:nvPr>
        </p:nvGraphicFramePr>
        <p:xfrm>
          <a:off x="1304649" y="1448528"/>
          <a:ext cx="9966325" cy="4640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vi</a:t>
                      </a:r>
                      <a:r>
                        <a:rPr lang="nb-NO" sz="2000" b="1" baseline="0" dirty="0"/>
                        <a:t> fornøyde med</a:t>
                      </a:r>
                      <a:r>
                        <a:rPr lang="nb-NO" sz="1200" b="1" baseline="0" dirty="0"/>
                        <a:t>: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dirty="0"/>
                        <a:t>Vi skårer bra</a:t>
                      </a:r>
                      <a:r>
                        <a:rPr lang="nb-NO" b="1" baseline="0" dirty="0"/>
                        <a:t> på disse fordi: </a:t>
                      </a:r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D8EC1293-55A4-44A3-85E8-A0AD0D193928}"/>
              </a:ext>
            </a:extLst>
          </p:cNvPr>
          <p:cNvSpPr/>
          <p:nvPr/>
        </p:nvSpPr>
        <p:spPr>
          <a:xfrm>
            <a:off x="5715000" y="3190460"/>
            <a:ext cx="5555974" cy="1858617"/>
          </a:xfrm>
          <a:prstGeom prst="wedgeEllipseCallout">
            <a:avLst>
              <a:gd name="adj1" fmla="val 38715"/>
              <a:gd name="adj2" fmla="val 8431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Bare en fra hver gruppe – </a:t>
            </a:r>
            <a:r>
              <a:rPr lang="nb-NO" sz="2400" b="1" dirty="0"/>
              <a:t>sekretæren </a:t>
            </a:r>
            <a:r>
              <a:rPr lang="nb-NO" dirty="0"/>
              <a:t>– deler.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019AA62-7658-0FB8-36F6-BEA78E697F6E}"/>
              </a:ext>
            </a:extLst>
          </p:cNvPr>
          <p:cNvSpPr txBox="1"/>
          <p:nvPr/>
        </p:nvSpPr>
        <p:spPr>
          <a:xfrm>
            <a:off x="1143000" y="6167209"/>
            <a:ext cx="64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Nord-Aurdal faktorer vi er fornøyde med - </a:t>
            </a:r>
            <a:r>
              <a:rPr lang="nb-NO" dirty="0" err="1">
                <a:hlinkClick r:id="rId4"/>
              </a:rPr>
              <a:t>Mentimeter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4DF6F36-8DF5-AA63-ADD1-DAC549C2C993}"/>
              </a:ext>
            </a:extLst>
          </p:cNvPr>
          <p:cNvSpPr txBox="1"/>
          <p:nvPr/>
        </p:nvSpPr>
        <p:spPr>
          <a:xfrm>
            <a:off x="5715000" y="2128229"/>
            <a:ext cx="64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5"/>
              </a:rPr>
              <a:t>Nord-Aurdal vi er fornøyde fordi - </a:t>
            </a:r>
            <a:r>
              <a:rPr lang="nb-NO" dirty="0" err="1">
                <a:hlinkClick r:id="rId5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69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F8A758E-D832-305D-8F51-B77D3584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64"/>
            <a:ext cx="12192000" cy="662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99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B7DFAF-6B6E-DFCC-AF03-16A975B7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106" y="1402106"/>
            <a:ext cx="9966651" cy="2787978"/>
          </a:xfrm>
        </p:spPr>
        <p:txBody>
          <a:bodyPr/>
          <a:lstStyle/>
          <a:p>
            <a:pPr marL="0" lvl="0" indent="0">
              <a:spcBef>
                <a:spcPts val="0"/>
              </a:spcBef>
            </a:pPr>
            <a:r>
              <a:rPr lang="nb-NO" sz="4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E</a:t>
            </a:r>
            <a:r>
              <a:rPr lang="nb-NO" sz="4400" dirty="0">
                <a:solidFill>
                  <a:srgbClr val="002060"/>
                </a:solidFill>
                <a:latin typeface="+mn-lt"/>
              </a:rPr>
              <a:t>valuering av 10-FAKTOR-prosessen så langt og innføring i analyseverktøy</a:t>
            </a:r>
            <a:endParaRPr lang="nb-NO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297433B-8932-7884-635E-DB43DC8B8F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sz="3200" b="1" dirty="0">
                <a:solidFill>
                  <a:schemeClr val="accent6">
                    <a:lumMod val="50000"/>
                  </a:schemeClr>
                </a:solidFill>
              </a:rPr>
              <a:t>Økt 1</a:t>
            </a:r>
            <a:r>
              <a:rPr lang="nb-NO" sz="3200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nb-NO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8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2659"/>
            <a:ext cx="12192000" cy="1285069"/>
          </a:xfrm>
          <a:solidFill>
            <a:srgbClr val="5FC5F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Fase 1</a:t>
            </a:r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nb-NO" sz="4000" b="0" dirty="0">
                <a:solidFill>
                  <a:schemeClr val="accent6">
                    <a:lumMod val="50000"/>
                  </a:schemeClr>
                </a:solidFill>
              </a:rPr>
              <a:t>Resultat av analyseprosessen</a:t>
            </a:r>
            <a:b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nb-NO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8347325"/>
              </p:ext>
            </p:extLst>
          </p:nvPr>
        </p:nvGraphicFramePr>
        <p:xfrm>
          <a:off x="1150061" y="1509345"/>
          <a:ext cx="9966325" cy="46405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81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5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nb-NO" sz="2000" dirty="0"/>
                        <a:t>Analysekrysset 10-FAKTOR</a:t>
                      </a:r>
                    </a:p>
                  </a:txBody>
                  <a:tcPr marL="83053" marR="8305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b-NO" sz="2000" b="1" dirty="0"/>
                        <a:t>Disse to faktorene er det viktig at vi blir bedre på:</a:t>
                      </a:r>
                      <a:r>
                        <a:rPr lang="nb-NO" sz="1200" b="1" baseline="0" dirty="0"/>
                        <a:t> </a:t>
                      </a:r>
                    </a:p>
                    <a:p>
                      <a:endParaRPr lang="nb-NO" sz="1200" b="1" baseline="0" dirty="0"/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Indre motivasjon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Mestringstro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Autonomi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Bruk av kompetanse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Mestringsorientert ledelse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Rolleklarhet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Relevant kompetanseutvikling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Fleksibilitetsvilje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Mestringsklima </a:t>
                      </a:r>
                    </a:p>
                    <a:p>
                      <a:pPr marL="228600" indent="-228600">
                        <a:buAutoNum type="arabicPeriod"/>
                      </a:pPr>
                      <a:r>
                        <a:rPr lang="nb-NO" sz="1800" baseline="0" dirty="0"/>
                        <a:t>Prososial motivasjon </a:t>
                      </a:r>
                    </a:p>
                    <a:p>
                      <a:pPr marL="0" indent="0">
                        <a:buNone/>
                      </a:pPr>
                      <a:endParaRPr lang="nb-NO" sz="1050" dirty="0"/>
                    </a:p>
                    <a:p>
                      <a:r>
                        <a:rPr lang="nb-NO" baseline="0" dirty="0"/>
                        <a:t> </a:t>
                      </a:r>
                    </a:p>
                    <a:p>
                      <a:pPr marL="171450" indent="-171450">
                        <a:buFont typeface="Arial" charset="0"/>
                        <a:buChar char="•"/>
                      </a:pPr>
                      <a:endParaRPr lang="nb-NO" sz="120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b="1" baseline="0" dirty="0"/>
                        <a:t>Det er viktig at vi forbedrer oss på disse fordi: </a:t>
                      </a:r>
                    </a:p>
                    <a:p>
                      <a:endParaRPr lang="nb-NO" sz="1400" b="0" baseline="0" dirty="0"/>
                    </a:p>
                  </a:txBody>
                  <a:tcPr marL="83053" marR="830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D8EC1293-55A4-44A3-85E8-A0AD0D193928}"/>
              </a:ext>
            </a:extLst>
          </p:cNvPr>
          <p:cNvSpPr/>
          <p:nvPr/>
        </p:nvSpPr>
        <p:spPr>
          <a:xfrm>
            <a:off x="5715000" y="3190460"/>
            <a:ext cx="5555974" cy="1858617"/>
          </a:xfrm>
          <a:prstGeom prst="wedgeEllipseCallout">
            <a:avLst>
              <a:gd name="adj1" fmla="val 38715"/>
              <a:gd name="adj2" fmla="val 84313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Bare en fra hver gruppe – </a:t>
            </a:r>
            <a:r>
              <a:rPr lang="nb-NO" sz="2400" b="1" dirty="0"/>
              <a:t>sekretæren </a:t>
            </a:r>
            <a:r>
              <a:rPr lang="nb-NO" dirty="0"/>
              <a:t>– deler.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FAF935-76D5-476A-A766-37990F551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72360" y="5433767"/>
            <a:ext cx="1319640" cy="143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A315CCD-8328-D33D-249A-780C17DC80A2}"/>
              </a:ext>
            </a:extLst>
          </p:cNvPr>
          <p:cNvSpPr txBox="1"/>
          <p:nvPr/>
        </p:nvSpPr>
        <p:spPr>
          <a:xfrm>
            <a:off x="1046748" y="6355318"/>
            <a:ext cx="64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4"/>
              </a:rPr>
              <a:t>Nord-Aurdal faktorer vi vil blir bedre på - </a:t>
            </a:r>
            <a:r>
              <a:rPr lang="nb-NO" dirty="0" err="1">
                <a:hlinkClick r:id="rId4"/>
              </a:rPr>
              <a:t>Mentimeter</a:t>
            </a:r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229D821-9B7C-0BF3-5C67-1267032BB0B7}"/>
              </a:ext>
            </a:extLst>
          </p:cNvPr>
          <p:cNvSpPr txBox="1"/>
          <p:nvPr/>
        </p:nvSpPr>
        <p:spPr>
          <a:xfrm>
            <a:off x="5599498" y="2289635"/>
            <a:ext cx="64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5"/>
              </a:rPr>
              <a:t>Nord-Aurdal vi trenger å bedre fordi - </a:t>
            </a:r>
            <a:r>
              <a:rPr lang="nb-NO" dirty="0" err="1">
                <a:hlinkClick r:id="rId5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491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8AD840A-58D1-F98D-F382-68E9A358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345"/>
            <a:ext cx="12192000" cy="62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4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1038564-0F55-479E-8C7E-44E3DD10C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7054" y="5287833"/>
            <a:ext cx="9531514" cy="1019942"/>
          </a:xfrm>
        </p:spPr>
        <p:txBody>
          <a:bodyPr/>
          <a:lstStyle/>
          <a:p>
            <a:r>
              <a:rPr lang="nb-NO" dirty="0"/>
              <a:t>Pause 10 min</a:t>
            </a: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50244840-7057-4CA1-93BC-CD4B8153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9583">
            <a:off x="1718126" y="162037"/>
            <a:ext cx="3521706" cy="4411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5952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/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862587" y="1597021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/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/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4FB5BA1-11BA-4A50-A4CF-6E052888A12A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5E878FB7-FD2E-48A9-B53E-7257BACF8BF8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D6A6EC1-48A2-B4A4-514A-EFF5BD7D08EF}"/>
              </a:ext>
            </a:extLst>
          </p:cNvPr>
          <p:cNvSpPr/>
          <p:nvPr/>
        </p:nvSpPr>
        <p:spPr>
          <a:xfrm>
            <a:off x="4181755" y="3031020"/>
            <a:ext cx="3639731" cy="1451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38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b-NO" sz="5400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sz="5400" b="1" dirty="0">
                <a:solidFill>
                  <a:schemeClr val="accent6">
                    <a:lumMod val="50000"/>
                  </a:schemeClr>
                </a:solidFill>
              </a:rPr>
              <a:t> 2: </a:t>
            </a:r>
            <a:r>
              <a:rPr lang="nb-NO" sz="4800" b="0" dirty="0">
                <a:solidFill>
                  <a:schemeClr val="accent6">
                    <a:lumMod val="50000"/>
                  </a:schemeClr>
                </a:solidFill>
              </a:rPr>
              <a:t>Målsetting for utviklingsarbeidet  </a:t>
            </a:r>
            <a:endParaRPr lang="nb-NO" sz="54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1475" y="1561934"/>
            <a:ext cx="11068050" cy="479022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b-NO" sz="2600" dirty="0"/>
              <a:t>Bruk IGP og Glansbildemetoden. Ta utgangspunkt </a:t>
            </a:r>
            <a:br>
              <a:rPr lang="nb-NO" sz="2600" dirty="0"/>
            </a:br>
            <a:r>
              <a:rPr lang="nb-NO" sz="2600" dirty="0"/>
              <a:t>i de valgte områdene/faktorene.</a:t>
            </a:r>
          </a:p>
          <a:p>
            <a:pPr marL="0" indent="0">
              <a:lnSpc>
                <a:spcPct val="120000"/>
              </a:lnSpc>
              <a:buNone/>
            </a:pPr>
            <a:endParaRPr lang="nb-NO" sz="2600" dirty="0"/>
          </a:p>
          <a:p>
            <a:pPr marL="0" indent="0">
              <a:lnSpc>
                <a:spcPct val="120000"/>
              </a:lnSpc>
              <a:buNone/>
            </a:pPr>
            <a:r>
              <a:rPr lang="nb-NO" sz="2600" dirty="0"/>
              <a:t>Hva skal til for at du kan svare helt enig neste gang?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nb-NO" sz="2600" dirty="0"/>
            </a:br>
            <a:r>
              <a:rPr lang="nb-NO" sz="2600" dirty="0"/>
              <a:t>Hvordan er det på arbeidsplassen når dere har det som best?</a:t>
            </a:r>
            <a:br>
              <a:rPr lang="nb-NO" sz="2600" dirty="0"/>
            </a:br>
            <a:endParaRPr lang="nb-NO" sz="2600" dirty="0"/>
          </a:p>
          <a:p>
            <a:pPr lvl="1">
              <a:lnSpc>
                <a:spcPct val="120000"/>
              </a:lnSpc>
            </a:pPr>
            <a:r>
              <a:rPr lang="nb-NO" sz="2600" dirty="0"/>
              <a:t>Kjennetegnene skal være </a:t>
            </a:r>
            <a:r>
              <a:rPr lang="nb-NO" sz="2600" b="1" i="1" dirty="0">
                <a:solidFill>
                  <a:schemeClr val="accent3">
                    <a:lumMod val="75000"/>
                  </a:schemeClr>
                </a:solidFill>
              </a:rPr>
              <a:t>så konkrete at vi kan invitere kollegaer fra en annen arbeidsplass og la dem sitte med vår beskrivelse og observere oss</a:t>
            </a:r>
            <a:r>
              <a:rPr lang="nb-NO" sz="2600" i="1" dirty="0">
                <a:solidFill>
                  <a:srgbClr val="00B050"/>
                </a:solidFill>
              </a:rPr>
              <a:t>. </a:t>
            </a:r>
            <a:r>
              <a:rPr lang="nb-NO" sz="2600" dirty="0"/>
              <a:t>De vil kunne se om vi praktiserer det som er målbildet vårt eller ikke gjennom å se hva vi gjør.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nb-NO" sz="2600" dirty="0"/>
          </a:p>
          <a:p>
            <a:pPr lvl="1">
              <a:lnSpc>
                <a:spcPct val="120000"/>
              </a:lnSpc>
            </a:pPr>
            <a:r>
              <a:rPr lang="nb-NO" sz="2600" dirty="0"/>
              <a:t>For å konkretisere kjennetegnene skrives de ned i presens (nåtid). Kjennetegnene kan handle om egenskaper ved organisasjonen vår, atferd vi viser som medarbeidere, eller atferd vi viser som ledere.  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5122" name="Picture 2" descr="Bilderesultat for glansbi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61" y="1513817"/>
            <a:ext cx="2015091" cy="208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902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9052850"/>
              </p:ext>
            </p:extLst>
          </p:nvPr>
        </p:nvGraphicFramePr>
        <p:xfrm>
          <a:off x="0" y="0"/>
          <a:ext cx="12191999" cy="7485761"/>
        </p:xfrm>
        <a:graphic>
          <a:graphicData uri="http://schemas.openxmlformats.org/drawingml/2006/table">
            <a:tbl>
              <a:tblPr firstRow="1" firstCol="1" bandRow="1"/>
              <a:tblGrid>
                <a:gridCol w="3047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159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Fase</a:t>
                      </a:r>
                      <a:r>
                        <a:rPr lang="nb-NO" sz="4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2: </a:t>
                      </a:r>
                      <a:r>
                        <a:rPr lang="nb-NO" sz="48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Glansbildemetoden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Målsetting for utviklingsarbeidet. Vi ser for oss hvordan det er når vi er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der vi ønsker å være på dette området.</a:t>
                      </a: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9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Mål: faktor 5</a:t>
                      </a:r>
                      <a:r>
                        <a:rPr lang="nb-NO" sz="24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– Mestringsorientert ledelse</a:t>
                      </a: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at målet er nådd – hva er det vi ser / hva er det vi gjør  – skriv i nåtid. Her beskriver vi det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en gjest vil kunne observere når hun eller han  kommer inn på vår avdeling.</a:t>
                      </a:r>
                      <a:endParaRPr lang="nb-NO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419">
                <a:tc rowSpan="9">
                  <a:txBody>
                    <a:bodyPr/>
                    <a:lstStyle/>
                    <a:p>
                      <a:r>
                        <a:rPr lang="nb-NO" sz="2000" b="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 opplever at leder er opptatt av å  gjøre hver medarbeider best mulig ut fra sine forutsetninger</a:t>
                      </a: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Medarbeiderne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Organisasjonen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896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Leder gir</a:t>
                      </a:r>
                      <a:r>
                        <a:rPr lang="nb-NO" sz="1800" i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konstruktiv tilbakemelding som hjelper den enkelte å bli bedre i sin jobb</a:t>
                      </a:r>
                      <a:endParaRPr lang="nb-NO" sz="1800" i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896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924">
                <a:tc vMerge="1">
                  <a:txBody>
                    <a:bodyPr/>
                    <a:lstStyle/>
                    <a:p>
                      <a:endParaRPr lang="nb-NO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7345" marR="5734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TekstSylinder 1"/>
          <p:cNvSpPr txBox="1"/>
          <p:nvPr/>
        </p:nvSpPr>
        <p:spPr>
          <a:xfrm rot="20236214">
            <a:off x="774898" y="4396393"/>
            <a:ext cx="172819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prstClr val="white"/>
                </a:solidFill>
              </a:rPr>
              <a:t>Eksempel</a:t>
            </a:r>
          </a:p>
        </p:txBody>
      </p:sp>
      <p:sp>
        <p:nvSpPr>
          <p:cNvPr id="5" name="Bildeforklaring formet som et avrundet rektangel 4"/>
          <p:cNvSpPr/>
          <p:nvPr/>
        </p:nvSpPr>
        <p:spPr>
          <a:xfrm>
            <a:off x="5302610" y="4356103"/>
            <a:ext cx="3187350" cy="2160240"/>
          </a:xfrm>
          <a:prstGeom prst="wedgeRoundRectCallout">
            <a:avLst>
              <a:gd name="adj1" fmla="val -84965"/>
              <a:gd name="adj2" fmla="val -9240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Hvordan ser det ut når det er som best? Hva 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gjør 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medarbeider, leder og organisasjon?</a:t>
            </a:r>
          </a:p>
        </p:txBody>
      </p:sp>
      <p:pic>
        <p:nvPicPr>
          <p:cNvPr id="6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57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70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2278087"/>
              </p:ext>
            </p:extLst>
          </p:nvPr>
        </p:nvGraphicFramePr>
        <p:xfrm>
          <a:off x="0" y="0"/>
          <a:ext cx="12192000" cy="6912517"/>
        </p:xfrm>
        <a:graphic>
          <a:graphicData uri="http://schemas.openxmlformats.org/drawingml/2006/table">
            <a:tbl>
              <a:tblPr firstRow="1" firstCol="1" bandRow="1"/>
              <a:tblGrid>
                <a:gridCol w="304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72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87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7573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Glansbildemetoden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Målsetting for utviklingsarbeidet. Vi ser for oss hvordan det er når vi er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der vi ønsker å være på dette området.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5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800" b="1" baseline="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at målet er nådd – hva er det vi ser / hva er det vi gjør  – skriv i nåtid. Her beskriver vi det</a:t>
                      </a:r>
                      <a:r>
                        <a:rPr lang="nb-NO" sz="20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en gjest vil kunne observere når hun eller han  kommer inn på vår avdeling.</a:t>
                      </a:r>
                      <a:endParaRPr lang="nb-NO" sz="20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693">
                <a:tc rowSpan="7">
                  <a:txBody>
                    <a:bodyPr/>
                    <a:lstStyle/>
                    <a:p>
                      <a:endParaRPr lang="nb-NO" sz="18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b-NO" sz="2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b-NO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Høye forventninger</a:t>
                      </a:r>
                    </a:p>
                    <a:p>
                      <a:endParaRPr lang="nb-NO" sz="2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b-NO" sz="20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b-NO" sz="20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Tydelig uttalt fokus på kompetanse og kompetanseheving</a:t>
                      </a:r>
                    </a:p>
                    <a:p>
                      <a:endParaRPr lang="nb-NO" sz="18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b-NO" sz="1800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Medarbeiderne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Organisasjonen</a:t>
                      </a:r>
                      <a:endParaRPr lang="nb-NO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17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Selvkritiske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i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selvkritisk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Flere medarbeidere i kompetanseutvikling, erfaringsdeling, blir stilt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krav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679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Lojalitet og ærlighet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Gir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støtte og veiledning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Tydelige prosedyrer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og planer ved f.eks. avvik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6084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Rolleklarhet,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respekt for beslutninger, gjensidig respekt – språk – hvordan snakker vi om hverandre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Gir tilbakemeldinger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til </a:t>
                      </a:r>
                      <a:r>
                        <a:rPr lang="nb-NO" sz="16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medarb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., gir kritikk med omsorg, gjensidig respekt – språk – snakker om hverandre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Vi-følelse, fremstår</a:t>
                      </a:r>
                      <a:r>
                        <a:rPr lang="nb-NO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 profesjonelt, klare mål</a:t>
                      </a:r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04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Rolleklarhet, ber om støtte når det trengs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Utfordre den enkelte der den er, gir tilbakemelding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Alle vet sin rolle, tydelige prosedyrer og planer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794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Ber om tilbakemelding – og gir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Gir tilbakemelding og ber om 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Kultur for læringsfremmende tilbakemeldinger</a:t>
                      </a: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794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16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56666" marR="566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deresultat for glansbil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58" y="0"/>
            <a:ext cx="586342" cy="5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0" y="1455366"/>
            <a:ext cx="2863689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b-NO" sz="20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Times New Roman"/>
                <a:cs typeface="Times New Roman"/>
              </a:rPr>
              <a:t>Mål: faktor 5  Mestringsorientert ledelse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F20C62F-4BF2-461A-A3D3-BC3A53177950}"/>
              </a:ext>
            </a:extLst>
          </p:cNvPr>
          <p:cNvSpPr txBox="1"/>
          <p:nvPr/>
        </p:nvSpPr>
        <p:spPr>
          <a:xfrm rot="20236214">
            <a:off x="804326" y="5442547"/>
            <a:ext cx="172819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prstClr val="white"/>
                </a:solidFill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3411013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r="4759" b="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014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5199762" y="5366697"/>
            <a:ext cx="1542229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600" dirty="0"/>
              <a:t>I: ca.5 min</a:t>
            </a:r>
          </a:p>
          <a:p>
            <a:endParaRPr lang="nb-NO" sz="1600" dirty="0"/>
          </a:p>
          <a:p>
            <a:r>
              <a:rPr lang="nb-NO" sz="1600" dirty="0"/>
              <a:t>G: ca. 15-20 min</a:t>
            </a:r>
          </a:p>
          <a:p>
            <a:endParaRPr lang="nb-NO" sz="1600" b="1" i="1" dirty="0">
              <a:solidFill>
                <a:srgbClr val="FF0000"/>
              </a:solidFill>
            </a:endParaRPr>
          </a:p>
          <a:p>
            <a:r>
              <a:rPr lang="nb-NO" sz="1600" dirty="0"/>
              <a:t>P: ca. 5 min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2 –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Glansbildemetoden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5C431F4-5464-4BF2-9E38-59E367C9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" y="3862373"/>
            <a:ext cx="5100224" cy="2844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6D41071-0A08-E618-393F-3C81BE843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819" y="1204330"/>
            <a:ext cx="5391552" cy="253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EF783EC-13A6-0864-FAFA-963F4B6B4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6819" y="3804406"/>
            <a:ext cx="5363268" cy="290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B70AE2C-9826-DF8B-A5E4-7198F2AE72A0}"/>
              </a:ext>
            </a:extLst>
          </p:cNvPr>
          <p:cNvSpPr txBox="1"/>
          <p:nvPr/>
        </p:nvSpPr>
        <p:spPr>
          <a:xfrm>
            <a:off x="5397586" y="1260988"/>
            <a:ext cx="1023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highlight>
                  <a:srgbClr val="FFFF00"/>
                </a:highlight>
              </a:rPr>
              <a:t>K 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O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N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K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T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I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S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DFAB6A87-8ABE-81A2-43C1-B4A08BDDA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42" y="1204330"/>
            <a:ext cx="4992081" cy="2538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00A83DB6-5D3E-D3DF-7B61-53F9195538D8}"/>
              </a:ext>
            </a:extLst>
          </p:cNvPr>
          <p:cNvSpPr/>
          <p:nvPr/>
        </p:nvSpPr>
        <p:spPr>
          <a:xfrm>
            <a:off x="61913" y="3137836"/>
            <a:ext cx="2103771" cy="666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548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2FD279-48F5-40EB-814D-870CE77E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15" y="67273"/>
            <a:ext cx="9966651" cy="1285069"/>
          </a:xfrm>
        </p:spPr>
        <p:txBody>
          <a:bodyPr>
            <a:normAutofit/>
          </a:bodyPr>
          <a:lstStyle/>
          <a:p>
            <a:r>
              <a:rPr lang="nb-NO" sz="4400" b="1" dirty="0"/>
              <a:t>Eksempler på «når det er som best»</a:t>
            </a:r>
            <a:br>
              <a:rPr lang="nb-NO" sz="4400" b="1" dirty="0"/>
            </a:br>
            <a:r>
              <a:rPr lang="nb-NO" sz="3200" b="1" dirty="0"/>
              <a:t>-hva gjør leder, medarbeider, organisasjon?</a:t>
            </a:r>
            <a:endParaRPr lang="nb-NO" sz="4400" b="1" dirty="0"/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B41A928A-E454-43D7-9DC0-3BA558F17503}"/>
              </a:ext>
            </a:extLst>
          </p:cNvPr>
          <p:cNvSpPr/>
          <p:nvPr/>
        </p:nvSpPr>
        <p:spPr>
          <a:xfrm>
            <a:off x="2316767" y="4212100"/>
            <a:ext cx="6984459" cy="1817050"/>
          </a:xfrm>
          <a:prstGeom prst="cloudCallout">
            <a:avLst>
              <a:gd name="adj1" fmla="val 68580"/>
              <a:gd name="adj2" fmla="val 2267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Del i her: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37F880A-421F-41B3-828A-BC5960225678}"/>
              </a:ext>
            </a:extLst>
          </p:cNvPr>
          <p:cNvSpPr txBox="1"/>
          <p:nvPr/>
        </p:nvSpPr>
        <p:spPr>
          <a:xfrm>
            <a:off x="9233031" y="1715301"/>
            <a:ext cx="274320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/>
              <a:t>L</a:t>
            </a:r>
            <a:r>
              <a:rPr lang="nb-NO" dirty="0"/>
              <a:t>eder:</a:t>
            </a:r>
          </a:p>
          <a:p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89A8175-A6CE-4BDB-8C0D-5066F2DB6E1C}"/>
              </a:ext>
            </a:extLst>
          </p:cNvPr>
          <p:cNvSpPr txBox="1"/>
          <p:nvPr/>
        </p:nvSpPr>
        <p:spPr>
          <a:xfrm>
            <a:off x="9233031" y="3463967"/>
            <a:ext cx="274320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/>
              <a:t>O</a:t>
            </a:r>
            <a:r>
              <a:rPr lang="nb-NO" dirty="0"/>
              <a:t>rganisasjon:</a:t>
            </a:r>
          </a:p>
          <a:p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63B51CB-E5E1-4B38-943F-88E24BBF061B}"/>
              </a:ext>
            </a:extLst>
          </p:cNvPr>
          <p:cNvSpPr txBox="1"/>
          <p:nvPr/>
        </p:nvSpPr>
        <p:spPr>
          <a:xfrm>
            <a:off x="9233031" y="2608877"/>
            <a:ext cx="2743200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/>
              <a:t>M</a:t>
            </a:r>
            <a:r>
              <a:rPr lang="nb-NO" dirty="0"/>
              <a:t>edarbeider:</a:t>
            </a:r>
          </a:p>
          <a:p>
            <a:endParaRPr lang="nb-NO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755A985-4AA3-4FE9-9886-CB160E37A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701" y="5861262"/>
            <a:ext cx="1201280" cy="9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ABABB73-2F60-41C0-857C-613CDB4F55C9}"/>
              </a:ext>
            </a:extLst>
          </p:cNvPr>
          <p:cNvSpPr txBox="1"/>
          <p:nvPr/>
        </p:nvSpPr>
        <p:spPr>
          <a:xfrm>
            <a:off x="215769" y="1681367"/>
            <a:ext cx="2490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/>
              <a:t>Ca. 15 min i gruppe</a:t>
            </a:r>
          </a:p>
        </p:txBody>
      </p:sp>
      <p:pic>
        <p:nvPicPr>
          <p:cNvPr id="7" name="Bilde 6" descr="Et bilde som inneholder tekst, bord, spisestuebord&#10;&#10;Automatisk generert beskrivelse">
            <a:extLst>
              <a:ext uri="{FF2B5EF4-FFF2-40B4-BE49-F238E27FC236}">
                <a16:creationId xmlns:a16="http://schemas.microsoft.com/office/drawing/2014/main" id="{C33C4F24-37A1-48C7-AB8B-314EF1D73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478" y="1623218"/>
            <a:ext cx="3168118" cy="258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6921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3732AA-4C60-49A9-AFB5-87A6F47D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33" y="218171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/>
              <a:t>Informasjon, intensjon og involvering</a:t>
            </a:r>
            <a:br>
              <a:rPr lang="nb-NO"/>
            </a:br>
            <a:r>
              <a:rPr lang="nb-NO" sz="2000"/>
              <a:t>-nyttige stikkord gjennom hele implementeringsprosessen</a:t>
            </a:r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C2B7DC-FDBB-4E33-98DB-164679E27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3233" y="1850458"/>
            <a:ext cx="570131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/>
              <a:t>Informasjon: FORKLAR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Hva</a:t>
            </a:r>
            <a:r>
              <a:rPr lang="nb-NO" sz="2400"/>
              <a:t> er 10-FAKTOR?</a:t>
            </a:r>
          </a:p>
          <a:p>
            <a:endParaRPr lang="nb-NO"/>
          </a:p>
          <a:p>
            <a:pPr marL="0" indent="0">
              <a:buNone/>
            </a:pPr>
            <a:r>
              <a:rPr lang="nb-NO" b="1"/>
              <a:t>Intensjon: GI MENING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Hvorfor</a:t>
            </a:r>
            <a:r>
              <a:rPr lang="nb-NO" sz="2400"/>
              <a:t> skal vi jobbe med 10-FAKTOR?</a:t>
            </a:r>
          </a:p>
          <a:p>
            <a:endParaRPr lang="nb-NO"/>
          </a:p>
          <a:p>
            <a:pPr marL="0" indent="0">
              <a:buNone/>
            </a:pPr>
            <a:r>
              <a:rPr lang="nb-NO" b="1"/>
              <a:t>Involvering: INVOLVER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b-NO" sz="2400" i="1"/>
              <a:t>Hvordan</a:t>
            </a:r>
            <a:r>
              <a:rPr lang="nb-NO" sz="2400"/>
              <a:t> skal vi jobbe med 10-FAKTOR?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B59824A-252B-431E-BCD7-ED4ECD1F3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704" y="1317058"/>
            <a:ext cx="5372063" cy="4525963"/>
          </a:xfrm>
          <a:prstGeom prst="rect">
            <a:avLst/>
          </a:prstGeom>
          <a:noFill/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AD189CB-2256-4232-B251-0ABE1C6E9684}"/>
              </a:ext>
            </a:extLst>
          </p:cNvPr>
          <p:cNvSpPr/>
          <p:nvPr/>
        </p:nvSpPr>
        <p:spPr>
          <a:xfrm>
            <a:off x="8502325" y="4891971"/>
            <a:ext cx="1133481" cy="53340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0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C7FD9CB7-2061-1078-8498-C201B611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178"/>
            <a:ext cx="12192000" cy="488764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38B9553-4F0C-FEE2-A524-CA9FEE23863D}"/>
              </a:ext>
            </a:extLst>
          </p:cNvPr>
          <p:cNvSpPr txBox="1"/>
          <p:nvPr/>
        </p:nvSpPr>
        <p:spPr>
          <a:xfrm>
            <a:off x="8266670" y="0"/>
            <a:ext cx="404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i="1" dirty="0">
                <a:highlight>
                  <a:srgbClr val="FFFF00"/>
                </a:highlight>
              </a:rPr>
              <a:t>Eksempel ved digital gjennomføring</a:t>
            </a:r>
          </a:p>
        </p:txBody>
      </p:sp>
    </p:spTree>
    <p:extLst>
      <p:ext uri="{BB962C8B-B14F-4D97-AF65-F5344CB8AC3E}">
        <p14:creationId xmlns:p14="http://schemas.microsoft.com/office/powerpoint/2010/main" val="3854149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eforklaring formet som en ellipse 14"/>
          <p:cNvSpPr/>
          <p:nvPr/>
        </p:nvSpPr>
        <p:spPr>
          <a:xfrm>
            <a:off x="8337848" y="2166924"/>
            <a:ext cx="1656184" cy="864096"/>
          </a:xfrm>
          <a:prstGeom prst="wedgeEllipseCallout">
            <a:avLst>
              <a:gd name="adj1" fmla="val -28431"/>
              <a:gd name="adj2" fmla="val 69296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526" y="-248043"/>
            <a:ext cx="9966651" cy="1285069"/>
          </a:xfrm>
        </p:spPr>
        <p:txBody>
          <a:bodyPr>
            <a:normAutofit/>
          </a:bodyPr>
          <a:lstStyle/>
          <a:p>
            <a:r>
              <a:rPr lang="nb-NO" dirty="0"/>
              <a:t>Analyseprosessen i tre faser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862587" y="1597021"/>
          <a:ext cx="10362876" cy="477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Rett pil 5"/>
          <p:cNvCxnSpPr>
            <a:cxnSpLocks/>
          </p:cNvCxnSpPr>
          <p:nvPr/>
        </p:nvCxnSpPr>
        <p:spPr>
          <a:xfrm>
            <a:off x="6906938" y="2009775"/>
            <a:ext cx="4318525" cy="388569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tt pil 6"/>
          <p:cNvCxnSpPr>
            <a:cxnSpLocks/>
          </p:cNvCxnSpPr>
          <p:nvPr/>
        </p:nvCxnSpPr>
        <p:spPr>
          <a:xfrm flipH="1">
            <a:off x="1395663" y="2130804"/>
            <a:ext cx="3889401" cy="346388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/>
        </p:nvSpPr>
        <p:spPr>
          <a:xfrm>
            <a:off x="8337848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Dialog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2877217" y="231714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14FB5BA1-11BA-4A50-A4CF-6E052888A12A}"/>
              </a:ext>
            </a:extLst>
          </p:cNvPr>
          <p:cNvSpPr txBox="1"/>
          <p:nvPr/>
        </p:nvSpPr>
        <p:spPr>
          <a:xfrm>
            <a:off x="8764885" y="24143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002060"/>
                </a:solidFill>
              </a:rPr>
              <a:t>IGP(I)</a:t>
            </a:r>
          </a:p>
        </p:txBody>
      </p:sp>
      <p:sp>
        <p:nvSpPr>
          <p:cNvPr id="18" name="Bildeforklaring formet som en ellipse 14">
            <a:extLst>
              <a:ext uri="{FF2B5EF4-FFF2-40B4-BE49-F238E27FC236}">
                <a16:creationId xmlns:a16="http://schemas.microsoft.com/office/drawing/2014/main" id="{5E878FB7-FD2E-48A9-B53E-7257BACF8BF8}"/>
              </a:ext>
            </a:extLst>
          </p:cNvPr>
          <p:cNvSpPr/>
          <p:nvPr/>
        </p:nvSpPr>
        <p:spPr>
          <a:xfrm>
            <a:off x="2439115" y="2037048"/>
            <a:ext cx="1656184" cy="864096"/>
          </a:xfrm>
          <a:prstGeom prst="wedgeEllipseCallout">
            <a:avLst>
              <a:gd name="adj1" fmla="val 38430"/>
              <a:gd name="adj2" fmla="val 59588"/>
            </a:avLst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D6A6EC1-48A2-B4A4-514A-EFF5BD7D08EF}"/>
              </a:ext>
            </a:extLst>
          </p:cNvPr>
          <p:cNvSpPr/>
          <p:nvPr/>
        </p:nvSpPr>
        <p:spPr>
          <a:xfrm>
            <a:off x="4181755" y="1579120"/>
            <a:ext cx="3639731" cy="1451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01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1" y="-21732"/>
            <a:ext cx="12192000" cy="1285069"/>
          </a:xfr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b="1" dirty="0">
                <a:solidFill>
                  <a:schemeClr val="accent6">
                    <a:lumMod val="50000"/>
                  </a:schemeClr>
                </a:solidFill>
              </a:rPr>
              <a:t> 3: Tiltak, prioritering og handlingsplan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41224" y="1638793"/>
            <a:ext cx="9966651" cy="4218410"/>
          </a:xfrm>
        </p:spPr>
        <p:txBody>
          <a:bodyPr>
            <a:normAutofit/>
          </a:bodyPr>
          <a:lstStyle/>
          <a:p>
            <a:r>
              <a:rPr lang="nb-NO" dirty="0"/>
              <a:t>Bruk IGP. Bruk kjennetegnene på god praksis for hhv medarbeiderne, leder og organisasjonen. Hva skal til for at vi skal komme dit? Og hvem skal ha ansvaret?</a:t>
            </a:r>
          </a:p>
          <a:p>
            <a:endParaRPr lang="nb-NO" dirty="0"/>
          </a:p>
          <a:p>
            <a:r>
              <a:rPr lang="nb-NO" dirty="0"/>
              <a:t>Det utarbeides konkrete, gjennomførbare tiltak</a:t>
            </a:r>
          </a:p>
          <a:p>
            <a:pPr lvl="1"/>
            <a:r>
              <a:rPr lang="nb-NO" dirty="0"/>
              <a:t>Hva kan den enkelte bidra med?</a:t>
            </a:r>
          </a:p>
          <a:p>
            <a:pPr lvl="1"/>
            <a:r>
              <a:rPr lang="nb-NO" dirty="0"/>
              <a:t>Hva vil den enkelte forplikte seg til?</a:t>
            </a:r>
          </a:p>
          <a:p>
            <a:pPr lvl="1"/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41BEC8-6226-41D6-9ABE-4227338D1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9520" y="4627501"/>
            <a:ext cx="2062480" cy="223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960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355663"/>
              </p:ext>
            </p:extLst>
          </p:nvPr>
        </p:nvGraphicFramePr>
        <p:xfrm>
          <a:off x="0" y="0"/>
          <a:ext cx="12191998" cy="6015761"/>
        </p:xfrm>
        <a:graphic>
          <a:graphicData uri="http://schemas.openxmlformats.org/drawingml/2006/table">
            <a:tbl>
              <a:tblPr firstRow="1" firstCol="1" bandRow="1"/>
              <a:tblGrid>
                <a:gridCol w="2013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9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9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2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21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23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74471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4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Fase 3: Handlingsplan – med</a:t>
                      </a:r>
                      <a:r>
                        <a:rPr lang="nb-NO" sz="4000" b="1" u="non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mål og </a:t>
                      </a:r>
                      <a:r>
                        <a:rPr lang="nb-NO" sz="4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tiltak</a:t>
                      </a:r>
                      <a:endParaRPr lang="nb-NO" sz="4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152">
                <a:tc>
                  <a:txBody>
                    <a:bodyPr/>
                    <a:lstStyle/>
                    <a:p>
                      <a:r>
                        <a:rPr lang="nb-NO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Mål: faktor</a:t>
                      </a:r>
                      <a:r>
                        <a:rPr lang="nb-NO" sz="18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8 – </a:t>
                      </a:r>
                      <a:r>
                        <a:rPr lang="nb-NO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Rolleklarhet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god praksis – hva er det vi ser / hva er det vi gjør– skriv i presens 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Tiltak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Ansvar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Frist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495">
                <a:tc rowSpan="8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4D4D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Vi opplever at det er tydelige mål for avdelingen og klare forventninger til medarbeiderne. Rammer er tydelige, og ansvar og myndighet er definert på en tilfredsstillende måte. </a:t>
                      </a:r>
                      <a:endParaRPr lang="nb-NO" sz="1600" dirty="0">
                        <a:latin typeface="Calibri" panose="020F0502020204030204" pitchFamily="34" charset="0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Medarbeiderne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Leder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20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Organisasjonen</a:t>
                      </a:r>
                      <a:endParaRPr lang="nb-NO" sz="20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u="none" dirty="0">
                        <a:solidFill>
                          <a:schemeClr val="accent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u="none">
                        <a:solidFill>
                          <a:schemeClr val="accent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b="1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u="none">
                        <a:solidFill>
                          <a:schemeClr val="accent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83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695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u="none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none" dirty="0">
                          <a:solidFill>
                            <a:schemeClr val="accent6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623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sng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sng" dirty="0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u="sng" dirty="0">
                          <a:solidFill>
                            <a:srgbClr val="00808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560" marR="575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Bildeforklaring formet som et avrundet rektangel 1"/>
          <p:cNvSpPr/>
          <p:nvPr/>
        </p:nvSpPr>
        <p:spPr>
          <a:xfrm>
            <a:off x="9081740" y="2478010"/>
            <a:ext cx="2310160" cy="2664296"/>
          </a:xfrm>
          <a:prstGeom prst="wedgeRoundRectCallout">
            <a:avLst>
              <a:gd name="adj1" fmla="val -82849"/>
              <a:gd name="adj2" fmla="val -41845"/>
              <a:gd name="adj3" fmla="val 16667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Hvilke tiltak 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kan være aktuelle, hvem har 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ansvar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, når skal de gjennomføres?</a:t>
            </a:r>
          </a:p>
        </p:txBody>
      </p:sp>
      <p:sp>
        <p:nvSpPr>
          <p:cNvPr id="4" name="Bildeforklaring formet som et avrundet rektangel 3"/>
          <p:cNvSpPr/>
          <p:nvPr/>
        </p:nvSpPr>
        <p:spPr>
          <a:xfrm>
            <a:off x="4483470" y="2803860"/>
            <a:ext cx="2541437" cy="2160240"/>
          </a:xfrm>
          <a:prstGeom prst="wedgeRoundRectCallout">
            <a:avLst>
              <a:gd name="adj1" fmla="val -82849"/>
              <a:gd name="adj2" fmla="val -41845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Hvordan ser det ut når det er som best? Hva </a:t>
            </a:r>
            <a:r>
              <a:rPr lang="nb-NO" sz="2000" b="1" i="1" dirty="0">
                <a:solidFill>
                  <a:schemeClr val="accent6">
                    <a:lumMod val="50000"/>
                  </a:schemeClr>
                </a:solidFill>
              </a:rPr>
              <a:t>gjør </a:t>
            </a:r>
            <a:r>
              <a:rPr lang="nb-NO" sz="2000" dirty="0">
                <a:solidFill>
                  <a:schemeClr val="accent6">
                    <a:lumMod val="50000"/>
                  </a:schemeClr>
                </a:solidFill>
              </a:rPr>
              <a:t>medarbeider, leder og organisasjon?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437B9E1-62C7-4C9D-B926-5AC84D3897FA}"/>
              </a:ext>
            </a:extLst>
          </p:cNvPr>
          <p:cNvSpPr txBox="1"/>
          <p:nvPr/>
        </p:nvSpPr>
        <p:spPr>
          <a:xfrm rot="20236214">
            <a:off x="220627" y="4453442"/>
            <a:ext cx="172819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prstClr val="white"/>
                </a:solidFill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26432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059943"/>
              </p:ext>
            </p:extLst>
          </p:nvPr>
        </p:nvGraphicFramePr>
        <p:xfrm>
          <a:off x="0" y="0"/>
          <a:ext cx="12192000" cy="5715792"/>
        </p:xfrm>
        <a:graphic>
          <a:graphicData uri="http://schemas.openxmlformats.org/drawingml/2006/table">
            <a:tbl>
              <a:tblPr firstRow="1" firstCol="1" bandRow="1"/>
              <a:tblGrid>
                <a:gridCol w="153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0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0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475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800" b="1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Fase 3: Handlingsplan – tiltak med utgangspunkt i målbeskrivelsene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200" b="1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Mål faktor 3 - Autonomi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god praksis – hva er det vi ser / hva er det vi gjør– skriv i presens 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Tiltak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Ansvar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Frist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432">
                <a:tc rowSpan="7">
                  <a:txBody>
                    <a:bodyPr/>
                    <a:lstStyle/>
                    <a:p>
                      <a:r>
                        <a:rPr lang="nb-NO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 opplever å ha tillit og mulighet til å jobbe selvstendig</a:t>
                      </a:r>
                      <a:endParaRPr lang="nb-N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Medarbeiderne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Organisasjonen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202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..er ikke redde for å gjøre feil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…vet</a:t>
                      </a:r>
                      <a:r>
                        <a:rPr lang="nb-NO" sz="16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hva den enkelte føler seg trygg på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..har</a:t>
                      </a:r>
                      <a:r>
                        <a:rPr lang="nb-NO" sz="16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delegerings-systemer som gir tilstrekkelig handlingsrom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057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333B1CC4-9E3B-4A33-B871-AA8CF6BF61CE}"/>
              </a:ext>
            </a:extLst>
          </p:cNvPr>
          <p:cNvSpPr txBox="1"/>
          <p:nvPr/>
        </p:nvSpPr>
        <p:spPr>
          <a:xfrm rot="20236214">
            <a:off x="13100" y="4297563"/>
            <a:ext cx="15001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prstClr val="white"/>
                </a:solidFill>
              </a:rPr>
              <a:t>Eksempel</a:t>
            </a:r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F0D2B0A6-D2BB-44AC-A8E3-0C96BCF15584}"/>
              </a:ext>
            </a:extLst>
          </p:cNvPr>
          <p:cNvSpPr/>
          <p:nvPr/>
        </p:nvSpPr>
        <p:spPr>
          <a:xfrm>
            <a:off x="7198467" y="1265275"/>
            <a:ext cx="2490281" cy="45206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ankeboble: sky 1">
            <a:extLst>
              <a:ext uri="{FF2B5EF4-FFF2-40B4-BE49-F238E27FC236}">
                <a16:creationId xmlns:a16="http://schemas.microsoft.com/office/drawing/2014/main" id="{A0EE5655-67A1-80F8-C469-5DC4DE4C8139}"/>
              </a:ext>
            </a:extLst>
          </p:cNvPr>
          <p:cNvSpPr/>
          <p:nvPr/>
        </p:nvSpPr>
        <p:spPr>
          <a:xfrm>
            <a:off x="1136822" y="5128054"/>
            <a:ext cx="6061645" cy="1385079"/>
          </a:xfrm>
          <a:prstGeom prst="cloudCallout">
            <a:avLst>
              <a:gd name="adj1" fmla="val 59823"/>
              <a:gd name="adj2" fmla="val -534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Se på delte eksempler på kjennetegn.  Hva kan være aktuelle tiltak?  </a:t>
            </a:r>
          </a:p>
        </p:txBody>
      </p:sp>
    </p:spTree>
    <p:extLst>
      <p:ext uri="{BB962C8B-B14F-4D97-AF65-F5344CB8AC3E}">
        <p14:creationId xmlns:p14="http://schemas.microsoft.com/office/powerpoint/2010/main" val="25638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nb-NO" sz="3600" dirty="0">
                <a:solidFill>
                  <a:schemeClr val="accent6">
                    <a:lumMod val="50000"/>
                  </a:schemeClr>
                </a:solidFill>
              </a:rPr>
              <a:t>Fase</a:t>
            </a:r>
            <a:r>
              <a:rPr lang="nb-NO" sz="3600" b="1" dirty="0">
                <a:solidFill>
                  <a:schemeClr val="accent6">
                    <a:lumMod val="50000"/>
                  </a:schemeClr>
                </a:solidFill>
              </a:rPr>
              <a:t> 3: Vi prioriterer …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Hvilke av ideene til tiltak vil vi prioritere?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Suksess handler om å velge ut det viktigste og jobbe skikkelig med dette slik at vi får resultat.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i="1" dirty="0"/>
              <a:t>Det vi har oppmerksomhet på blir vi gode på!</a:t>
            </a:r>
          </a:p>
        </p:txBody>
      </p:sp>
    </p:spTree>
    <p:extLst>
      <p:ext uri="{BB962C8B-B14F-4D97-AF65-F5344CB8AC3E}">
        <p14:creationId xmlns:p14="http://schemas.microsoft.com/office/powerpoint/2010/main" val="3293391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5069"/>
          </a:xfr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br>
              <a:rPr lang="nb-NO" sz="4000" b="1" dirty="0">
                <a:solidFill>
                  <a:schemeClr val="tx2"/>
                </a:solidFill>
              </a:rPr>
            </a:br>
            <a:r>
              <a:rPr lang="nb-NO" sz="4000" dirty="0">
                <a:solidFill>
                  <a:schemeClr val="tx1"/>
                </a:solidFill>
              </a:rPr>
              <a:t>Fase</a:t>
            </a:r>
            <a:r>
              <a:rPr lang="nb-NO" sz="4000" b="1" dirty="0">
                <a:solidFill>
                  <a:schemeClr val="tx1"/>
                </a:solidFill>
              </a:rPr>
              <a:t> 3 : Prioritering av tiltak</a:t>
            </a:r>
            <a:br>
              <a:rPr lang="nb-NO" sz="4000" b="1" dirty="0"/>
            </a:br>
            <a:endParaRPr lang="nb-NO" sz="4000" b="1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-1" y="1285068"/>
          <a:ext cx="12191998" cy="4163230"/>
        </p:xfrm>
        <a:graphic>
          <a:graphicData uri="http://schemas.openxmlformats.org/drawingml/2006/table">
            <a:tbl>
              <a:tblPr firstRow="1" bandRow="1"/>
              <a:tblGrid>
                <a:gridCol w="2896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6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95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3051"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Tiltaks-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matrisen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Gjennomførbarhet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157">
                <a:tc gridSpan="2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Vanskelig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Lett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570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 </a:t>
                      </a:r>
                      <a:endParaRPr lang="nb-NO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Påvirkning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Stor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Kanskje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Bør vurdere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Quick-wins: Ja</a:t>
                      </a:r>
                      <a:endParaRPr lang="nb-NO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Bør gjøre</a:t>
                      </a:r>
                      <a:endParaRPr lang="nb-NO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6315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Liten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Nei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Ikke gjøre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Kanskje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i="1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Kan vurdere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8082" marR="7808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kstSylinder 1"/>
          <p:cNvSpPr txBox="1"/>
          <p:nvPr/>
        </p:nvSpPr>
        <p:spPr>
          <a:xfrm>
            <a:off x="3289524" y="5564139"/>
            <a:ext cx="57606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/>
              <a:t>Prioriter tiltakene.  Argumenter for plassering. </a:t>
            </a:r>
          </a:p>
        </p:txBody>
      </p:sp>
      <p:sp>
        <p:nvSpPr>
          <p:cNvPr id="5" name="Tankeboble: sky 4">
            <a:extLst>
              <a:ext uri="{FF2B5EF4-FFF2-40B4-BE49-F238E27FC236}">
                <a16:creationId xmlns:a16="http://schemas.microsoft.com/office/drawing/2014/main" id="{933D5377-7BCF-48C4-8CB5-97923EC85E17}"/>
              </a:ext>
            </a:extLst>
          </p:cNvPr>
          <p:cNvSpPr/>
          <p:nvPr/>
        </p:nvSpPr>
        <p:spPr>
          <a:xfrm>
            <a:off x="1136822" y="5320560"/>
            <a:ext cx="7203989" cy="1385079"/>
          </a:xfrm>
          <a:prstGeom prst="cloudCallout">
            <a:avLst>
              <a:gd name="adj1" fmla="val 59823"/>
              <a:gd name="adj2" fmla="val -5347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Se på delte eksempler tiltak. </a:t>
            </a:r>
          </a:p>
          <a:p>
            <a:pPr algn="ctr"/>
            <a:r>
              <a:rPr lang="nb-NO" dirty="0">
                <a:solidFill>
                  <a:schemeClr val="accent6">
                    <a:lumMod val="50000"/>
                  </a:schemeClr>
                </a:solidFill>
              </a:rPr>
              <a:t>«Sil» eksempler på tiltak i matrisen.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06A501B-4ADE-AD39-2C61-13CA0776C86F}"/>
              </a:ext>
            </a:extLst>
          </p:cNvPr>
          <p:cNvSpPr txBox="1"/>
          <p:nvPr/>
        </p:nvSpPr>
        <p:spPr>
          <a:xfrm>
            <a:off x="9050164" y="3431406"/>
            <a:ext cx="6429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hlinkClick r:id="rId3"/>
              </a:rPr>
              <a:t>Hvem vinner VM i hils? – NRK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595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42FD279-48F5-40EB-814D-870CE77E3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18" y="341167"/>
            <a:ext cx="11769266" cy="1285069"/>
          </a:xfrm>
        </p:spPr>
        <p:txBody>
          <a:bodyPr>
            <a:normAutofit fontScale="90000"/>
          </a:bodyPr>
          <a:lstStyle/>
          <a:p>
            <a:r>
              <a:rPr lang="nb-NO" sz="4000" dirty="0"/>
              <a:t>Tiltak som fremmer ønsket praksis+ prioritering av tiltak</a:t>
            </a:r>
            <a:br>
              <a:rPr lang="nb-NO" sz="4400" b="1" dirty="0"/>
            </a:br>
            <a:r>
              <a:rPr lang="nb-NO" sz="3100" b="1" dirty="0"/>
              <a:t>-hva er viktigst først?</a:t>
            </a:r>
            <a:endParaRPr lang="nb-NO" sz="4400" b="1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8598C24-7F50-4EC2-BABD-890F078650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35"/>
          <a:stretch/>
        </p:blipFill>
        <p:spPr>
          <a:xfrm>
            <a:off x="4684275" y="1951053"/>
            <a:ext cx="3916824" cy="2057131"/>
          </a:xfrm>
          <a:prstGeom prst="rect">
            <a:avLst/>
          </a:prstGeom>
        </p:spPr>
      </p:pic>
      <p:sp>
        <p:nvSpPr>
          <p:cNvPr id="8" name="Tankeboble: sky 7">
            <a:extLst>
              <a:ext uri="{FF2B5EF4-FFF2-40B4-BE49-F238E27FC236}">
                <a16:creationId xmlns:a16="http://schemas.microsoft.com/office/drawing/2014/main" id="{B41A928A-E454-43D7-9DC0-3BA558F17503}"/>
              </a:ext>
            </a:extLst>
          </p:cNvPr>
          <p:cNvSpPr/>
          <p:nvPr/>
        </p:nvSpPr>
        <p:spPr>
          <a:xfrm>
            <a:off x="1297460" y="4782065"/>
            <a:ext cx="8099460" cy="1876456"/>
          </a:xfrm>
          <a:prstGeom prst="cloudCallout">
            <a:avLst>
              <a:gd name="adj1" fmla="val 68580"/>
              <a:gd name="adj2" fmla="val 2267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dirty="0"/>
              <a:t>Del tiltak og plasser de i prioriteringsmatrisen. </a:t>
            </a:r>
          </a:p>
          <a:p>
            <a:pPr algn="ctr"/>
            <a:r>
              <a:rPr lang="nb-NO" sz="3200" dirty="0"/>
              <a:t>Ca. 15-20 minutter.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37F880A-421F-41B3-828A-BC5960225678}"/>
              </a:ext>
            </a:extLst>
          </p:cNvPr>
          <p:cNvSpPr txBox="1"/>
          <p:nvPr/>
        </p:nvSpPr>
        <p:spPr>
          <a:xfrm>
            <a:off x="8774769" y="2663727"/>
            <a:ext cx="2743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Leder:</a:t>
            </a:r>
          </a:p>
          <a:p>
            <a:endParaRPr lang="nb-NO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89A8175-A6CE-4BDB-8C0D-5066F2DB6E1C}"/>
              </a:ext>
            </a:extLst>
          </p:cNvPr>
          <p:cNvSpPr txBox="1"/>
          <p:nvPr/>
        </p:nvSpPr>
        <p:spPr>
          <a:xfrm>
            <a:off x="8774769" y="3507619"/>
            <a:ext cx="2743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Organisasjon:</a:t>
            </a:r>
          </a:p>
          <a:p>
            <a:endParaRPr lang="nb-NO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63B51CB-E5E1-4B38-943F-88E24BBF061B}"/>
              </a:ext>
            </a:extLst>
          </p:cNvPr>
          <p:cNvSpPr txBox="1"/>
          <p:nvPr/>
        </p:nvSpPr>
        <p:spPr>
          <a:xfrm>
            <a:off x="8774769" y="1855153"/>
            <a:ext cx="2743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dirty="0"/>
              <a:t>Medarbeider: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0BCCAE9-F858-4C50-A964-49D36A537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2081918"/>
            <a:ext cx="4794250" cy="2351991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1068BB2-176A-4A85-8692-7A4FD0F6A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701" y="5861262"/>
            <a:ext cx="1201280" cy="99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31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783638"/>
              </p:ext>
            </p:extLst>
          </p:nvPr>
        </p:nvGraphicFramePr>
        <p:xfrm>
          <a:off x="0" y="0"/>
          <a:ext cx="12192000" cy="6056291"/>
        </p:xfrm>
        <a:graphic>
          <a:graphicData uri="http://schemas.openxmlformats.org/drawingml/2006/table">
            <a:tbl>
              <a:tblPr firstRow="1" firstCol="1" bandRow="1"/>
              <a:tblGrid>
                <a:gridCol w="1533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15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0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10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4756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400" b="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b="1" u="non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Fase 3: Handlingsplan – tiltak med utgangspunkt i målbeskrivelsene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100" b="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Mål faktor 3 - Autonomi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Konkrete kjennetegn på god praksis – hva er det vi ser / hva er det vi gjør– skriv i presens </a:t>
                      </a:r>
                      <a:endParaRPr lang="nb-NO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Tiltak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Ansvar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Frist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432">
                <a:tc rowSpan="8">
                  <a:txBody>
                    <a:bodyPr/>
                    <a:lstStyle/>
                    <a:p>
                      <a:r>
                        <a:rPr lang="nb-NO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 opplever å ha tillit og mulighet til å jobbe selvstendig</a:t>
                      </a:r>
                      <a:endParaRPr lang="nb-NO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Medarbeiderne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Organisasjonen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202">
                <a:tc vMerge="1"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..er ikke redde for å gjøre feil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…vet</a:t>
                      </a:r>
                      <a:r>
                        <a:rPr lang="nb-NO" sz="16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hva den enkelte føler seg trygg på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..har</a:t>
                      </a:r>
                      <a:r>
                        <a:rPr lang="nb-NO" sz="16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delegerings-systemer som gir tilstrekkelig handlingsrom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</a:t>
                      </a:r>
                      <a:r>
                        <a:rPr lang="nb-NO" sz="16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går igjennom oppgavefordelingen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 sammen med den enkelte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August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057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Vi</a:t>
                      </a:r>
                      <a:r>
                        <a:rPr lang="nb-NO" sz="16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gjennomfører internopplæring på fellessystemer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Leder og fagansvarlig</a:t>
                      </a:r>
                      <a:r>
                        <a:rPr lang="nb-NO" sz="1600" baseline="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for systemene</a:t>
                      </a:r>
                      <a:endParaRPr lang="nb-NO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 juni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432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939" marR="5793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333B1CC4-9E3B-4A33-B871-AA8CF6BF61CE}"/>
              </a:ext>
            </a:extLst>
          </p:cNvPr>
          <p:cNvSpPr txBox="1"/>
          <p:nvPr/>
        </p:nvSpPr>
        <p:spPr>
          <a:xfrm rot="20236214">
            <a:off x="13100" y="4297563"/>
            <a:ext cx="15001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prstClr val="white"/>
                </a:solidFill>
              </a:rPr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7450664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4997632" y="5424122"/>
            <a:ext cx="1542229" cy="13234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600" dirty="0"/>
              <a:t>I: ca.5 min</a:t>
            </a:r>
          </a:p>
          <a:p>
            <a:endParaRPr lang="nb-NO" sz="1600" dirty="0"/>
          </a:p>
          <a:p>
            <a:r>
              <a:rPr lang="nb-NO" sz="1600" dirty="0"/>
              <a:t>G: ca. 15 min</a:t>
            </a:r>
          </a:p>
          <a:p>
            <a:endParaRPr lang="nb-NO" sz="1600" b="1" i="1" dirty="0">
              <a:solidFill>
                <a:srgbClr val="FF0000"/>
              </a:solidFill>
            </a:endParaRPr>
          </a:p>
          <a:p>
            <a:r>
              <a:rPr lang="nb-NO" sz="1600" dirty="0"/>
              <a:t>P: ca. 5 min</a:t>
            </a:r>
          </a:p>
        </p:txBody>
      </p:sp>
      <p:sp>
        <p:nvSpPr>
          <p:cNvPr id="9" name="Tittel 1"/>
          <p:cNvSpPr txBox="1">
            <a:spLocks/>
          </p:cNvSpPr>
          <p:nvPr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1046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4000" b="1" dirty="0">
                <a:solidFill>
                  <a:schemeClr val="accent6">
                    <a:lumMod val="50000"/>
                  </a:schemeClr>
                </a:solidFill>
              </a:rPr>
              <a:t>Fase 3 – </a:t>
            </a:r>
            <a:r>
              <a:rPr lang="nb-NO" sz="4000" dirty="0">
                <a:solidFill>
                  <a:schemeClr val="accent6">
                    <a:lumMod val="50000"/>
                  </a:schemeClr>
                </a:solidFill>
              </a:rPr>
              <a:t>Handlingsplan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5C431F4-5464-4BF2-9E38-59E367C9E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1" y="4080041"/>
            <a:ext cx="4820247" cy="268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B70AE2C-9826-DF8B-A5E4-7198F2AE72A0}"/>
              </a:ext>
            </a:extLst>
          </p:cNvPr>
          <p:cNvSpPr txBox="1"/>
          <p:nvPr/>
        </p:nvSpPr>
        <p:spPr>
          <a:xfrm>
            <a:off x="5397586" y="1260988"/>
            <a:ext cx="1023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highlight>
                  <a:srgbClr val="FFFF00"/>
                </a:highlight>
              </a:rPr>
              <a:t>K 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O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N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K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T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I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S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E</a:t>
            </a:r>
          </a:p>
          <a:p>
            <a:pPr algn="ctr"/>
            <a:r>
              <a:rPr lang="nb-NO" sz="2000" dirty="0">
                <a:highlight>
                  <a:srgbClr val="FFFF00"/>
                </a:highlight>
              </a:rPr>
              <a:t>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D32109-DC13-D6E0-32D0-855A28D6A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42" y="1199037"/>
            <a:ext cx="4771866" cy="268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0A184A0-4FF3-848B-0213-D48572EF9C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849" y="1204756"/>
            <a:ext cx="5450009" cy="268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7ED0BBF7-26C3-EE12-D25C-67033C1E2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486" y="3948956"/>
            <a:ext cx="5398058" cy="2870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72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CA7C3A9-D1A9-23E4-16B0-D30A105E2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1" y="0"/>
            <a:ext cx="3854976" cy="218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93454FBB-509B-8AE2-CE70-138B3C115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689" y="4514265"/>
            <a:ext cx="3813016" cy="2173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0F81BE04-9739-7B36-D711-82CA20D61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332" y="-24104"/>
            <a:ext cx="3845044" cy="216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5FB3DB61-E725-DA65-CCFA-6A0AC100201A}"/>
              </a:ext>
            </a:extLst>
          </p:cNvPr>
          <p:cNvSpPr txBox="1"/>
          <p:nvPr/>
        </p:nvSpPr>
        <p:spPr>
          <a:xfrm>
            <a:off x="9413508" y="-27991"/>
            <a:ext cx="2848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highlight>
                  <a:srgbClr val="FFFF00"/>
                </a:highlight>
              </a:rPr>
              <a:t>10-FAKTOR innføringskurs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F7F37678-CC38-9583-52F8-5DEE09A62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8257" y="2244725"/>
            <a:ext cx="3872624" cy="218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9D7203F-047A-A267-E26C-BDD6BC465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7689" y="2244726"/>
            <a:ext cx="3853527" cy="2162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ankeboble: sky 18">
            <a:extLst>
              <a:ext uri="{FF2B5EF4-FFF2-40B4-BE49-F238E27FC236}">
                <a16:creationId xmlns:a16="http://schemas.microsoft.com/office/drawing/2014/main" id="{FBEFA42A-329D-5C8F-D487-510EE48F70F3}"/>
              </a:ext>
            </a:extLst>
          </p:cNvPr>
          <p:cNvSpPr/>
          <p:nvPr/>
        </p:nvSpPr>
        <p:spPr>
          <a:xfrm>
            <a:off x="10222029" y="1075020"/>
            <a:ext cx="1969971" cy="1222408"/>
          </a:xfrm>
          <a:prstGeom prst="cloudCallout">
            <a:avLst>
              <a:gd name="adj1" fmla="val 7994"/>
              <a:gd name="adj2" fmla="val -127264"/>
            </a:avLst>
          </a:prstGeom>
          <a:solidFill>
            <a:srgbClr val="FFFF00"/>
          </a:solidFill>
          <a:ln>
            <a:solidFill>
              <a:srgbClr val="082B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rgbClr val="002060"/>
                </a:solidFill>
              </a:rPr>
              <a:t>Hva husker du?</a:t>
            </a:r>
          </a:p>
          <a:p>
            <a:pPr algn="ctr"/>
            <a:r>
              <a:rPr lang="nb-NO" dirty="0">
                <a:solidFill>
                  <a:srgbClr val="002060"/>
                </a:solidFill>
              </a:rPr>
              <a:t>Del parvis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971B7CCC-6297-26EB-6E9C-6B5B80FDF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8257" y="4525410"/>
            <a:ext cx="3872624" cy="2184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0C66750-4FFB-E431-F9FB-0BC080AF8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01" y="2257401"/>
            <a:ext cx="3872625" cy="215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5EED303-1DB3-6FC9-1568-FE85921CFE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300" y="4489449"/>
            <a:ext cx="3854976" cy="2192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1FF18646-C2CA-19BB-0F31-1079AB0F23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46513" y="0"/>
            <a:ext cx="3904367" cy="218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84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C000E8B-718E-6B0F-7619-500B21CC9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"/>
          <a:stretch/>
        </p:blipFill>
        <p:spPr>
          <a:xfrm>
            <a:off x="5669280" y="711200"/>
            <a:ext cx="6522720" cy="52324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55D80DA-FCD0-8EE1-697C-DD9AE7A9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10" y="310051"/>
            <a:ext cx="9966651" cy="1285069"/>
          </a:xfrm>
        </p:spPr>
        <p:txBody>
          <a:bodyPr>
            <a:normAutofit fontScale="90000"/>
          </a:bodyPr>
          <a:lstStyle/>
          <a:p>
            <a:r>
              <a:rPr lang="nb-NO" sz="4900" i="1" dirty="0"/>
              <a:t>Forslag</a:t>
            </a:r>
            <a:r>
              <a:rPr lang="nb-NO" dirty="0"/>
              <a:t> tidsbruk analyseprosessen i 3 faser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608E864-5451-EA39-3C50-DB98767E0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2839" y="1595120"/>
            <a:ext cx="5196521" cy="4348480"/>
          </a:xfrm>
        </p:spPr>
        <p:txBody>
          <a:bodyPr>
            <a:normAutofit fontScale="47500" lnSpcReduction="20000"/>
          </a:bodyPr>
          <a:lstStyle/>
          <a:p>
            <a:r>
              <a:rPr lang="nb-NO" sz="3400" b="1" dirty="0"/>
              <a:t>Fase 3: Tiltak og prioritering</a:t>
            </a:r>
          </a:p>
          <a:p>
            <a:r>
              <a:rPr lang="nb-NO" sz="2900" dirty="0"/>
              <a:t>I: ca. 5 min</a:t>
            </a:r>
          </a:p>
          <a:p>
            <a:r>
              <a:rPr lang="nb-NO" sz="2900" dirty="0"/>
              <a:t>G: ca. 15 min</a:t>
            </a:r>
          </a:p>
          <a:p>
            <a:r>
              <a:rPr lang="nb-NO" sz="2900" dirty="0"/>
              <a:t>P. ca. 15 min</a:t>
            </a:r>
          </a:p>
          <a:p>
            <a:endParaRPr lang="nb-NO" dirty="0"/>
          </a:p>
          <a:p>
            <a:r>
              <a:rPr lang="nb-NO" sz="3300" b="1" dirty="0"/>
              <a:t>Fase 2: Målsetting for utviklingsarbeidet</a:t>
            </a:r>
          </a:p>
          <a:p>
            <a:r>
              <a:rPr lang="nb-NO" sz="2900" dirty="0"/>
              <a:t>I: ca. 5 min</a:t>
            </a:r>
          </a:p>
          <a:p>
            <a:r>
              <a:rPr lang="nb-NO" sz="2900" dirty="0"/>
              <a:t>G: ca. 30 min</a:t>
            </a:r>
          </a:p>
          <a:p>
            <a:r>
              <a:rPr lang="nb-NO" sz="2900" dirty="0"/>
              <a:t>P. ca. 15 min</a:t>
            </a:r>
          </a:p>
          <a:p>
            <a:endParaRPr lang="nb-NO" sz="2900" dirty="0"/>
          </a:p>
          <a:p>
            <a:r>
              <a:rPr lang="nb-NO" sz="3300" b="1" dirty="0"/>
              <a:t>Fase 1: Analyse av resultatene</a:t>
            </a:r>
          </a:p>
          <a:p>
            <a:r>
              <a:rPr lang="nb-NO" sz="2900" dirty="0"/>
              <a:t>I: ca. 10 min</a:t>
            </a:r>
          </a:p>
          <a:p>
            <a:r>
              <a:rPr lang="nb-NO" sz="2900" dirty="0"/>
              <a:t>G: ca. 30 min</a:t>
            </a:r>
          </a:p>
          <a:p>
            <a:r>
              <a:rPr lang="nb-NO" sz="2900" dirty="0"/>
              <a:t>P. ca. 15 min</a:t>
            </a:r>
          </a:p>
          <a:p>
            <a:endParaRPr lang="nb-NO" sz="2900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6" name="Høyre klammeparentes 5">
            <a:extLst>
              <a:ext uri="{FF2B5EF4-FFF2-40B4-BE49-F238E27FC236}">
                <a16:creationId xmlns:a16="http://schemas.microsoft.com/office/drawing/2014/main" id="{CE835EC1-A3DB-2728-5F72-19911846ED5A}"/>
              </a:ext>
            </a:extLst>
          </p:cNvPr>
          <p:cNvSpPr/>
          <p:nvPr/>
        </p:nvSpPr>
        <p:spPr>
          <a:xfrm>
            <a:off x="4541520" y="1595120"/>
            <a:ext cx="1554480" cy="41960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Snakkeboble: oval 6">
            <a:extLst>
              <a:ext uri="{FF2B5EF4-FFF2-40B4-BE49-F238E27FC236}">
                <a16:creationId xmlns:a16="http://schemas.microsoft.com/office/drawing/2014/main" id="{2D37C359-7CCA-6005-E94B-8D7A690D418E}"/>
              </a:ext>
            </a:extLst>
          </p:cNvPr>
          <p:cNvSpPr/>
          <p:nvPr/>
        </p:nvSpPr>
        <p:spPr>
          <a:xfrm>
            <a:off x="2600960" y="1879599"/>
            <a:ext cx="1869440" cy="878669"/>
          </a:xfrm>
          <a:prstGeom prst="wedgeEllipseCallout">
            <a:avLst>
              <a:gd name="adj1" fmla="val -70833"/>
              <a:gd name="adj2" fmla="val -413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35 min</a:t>
            </a:r>
          </a:p>
        </p:txBody>
      </p:sp>
      <p:sp>
        <p:nvSpPr>
          <p:cNvPr id="8" name="Snakkeboble: oval 7">
            <a:extLst>
              <a:ext uri="{FF2B5EF4-FFF2-40B4-BE49-F238E27FC236}">
                <a16:creationId xmlns:a16="http://schemas.microsoft.com/office/drawing/2014/main" id="{361E09B8-8421-7279-A1EE-8D04554E5196}"/>
              </a:ext>
            </a:extLst>
          </p:cNvPr>
          <p:cNvSpPr/>
          <p:nvPr/>
        </p:nvSpPr>
        <p:spPr>
          <a:xfrm>
            <a:off x="2672080" y="3403428"/>
            <a:ext cx="1869440" cy="878669"/>
          </a:xfrm>
          <a:prstGeom prst="wedgeEllipseCallout">
            <a:avLst>
              <a:gd name="adj1" fmla="val -70833"/>
              <a:gd name="adj2" fmla="val -413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50 min</a:t>
            </a:r>
          </a:p>
        </p:txBody>
      </p:sp>
      <p:sp>
        <p:nvSpPr>
          <p:cNvPr id="9" name="Snakkeboble: oval 8">
            <a:extLst>
              <a:ext uri="{FF2B5EF4-FFF2-40B4-BE49-F238E27FC236}">
                <a16:creationId xmlns:a16="http://schemas.microsoft.com/office/drawing/2014/main" id="{9EE9995F-E28D-1B9F-D131-8FE145EA9958}"/>
              </a:ext>
            </a:extLst>
          </p:cNvPr>
          <p:cNvSpPr/>
          <p:nvPr/>
        </p:nvSpPr>
        <p:spPr>
          <a:xfrm>
            <a:off x="2672080" y="4912531"/>
            <a:ext cx="1869440" cy="878669"/>
          </a:xfrm>
          <a:prstGeom prst="wedgeEllipseCallout">
            <a:avLst>
              <a:gd name="adj1" fmla="val -70833"/>
              <a:gd name="adj2" fmla="val -413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Ca. 55 min</a:t>
            </a:r>
          </a:p>
        </p:txBody>
      </p:sp>
    </p:spTree>
    <p:extLst>
      <p:ext uri="{BB962C8B-B14F-4D97-AF65-F5344CB8AC3E}">
        <p14:creationId xmlns:p14="http://schemas.microsoft.com/office/powerpoint/2010/main" val="39474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B04F1A-307A-BF20-2648-B064E18A2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17" y="157882"/>
            <a:ext cx="9966651" cy="660723"/>
          </a:xfrm>
        </p:spPr>
        <p:txBody>
          <a:bodyPr>
            <a:normAutofit fontScale="90000"/>
          </a:bodyPr>
          <a:lstStyle/>
          <a:p>
            <a:r>
              <a:rPr lang="nb-NO"/>
              <a:t>Nøkkelstikkord i 10-FAKTOR arbeidet</a:t>
            </a:r>
          </a:p>
        </p:txBody>
      </p:sp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044E939A-C1B1-C034-436A-0FD6B5034F2C}"/>
              </a:ext>
            </a:extLst>
          </p:cNvPr>
          <p:cNvSpPr/>
          <p:nvPr/>
        </p:nvSpPr>
        <p:spPr>
          <a:xfrm>
            <a:off x="851417" y="979161"/>
            <a:ext cx="5322960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 dirty="0"/>
              <a:t>Forklar</a:t>
            </a:r>
          </a:p>
        </p:txBody>
      </p:sp>
      <p:sp>
        <p:nvSpPr>
          <p:cNvPr id="5" name="Snakkeboble: rektangel med avrundede hjørner 4">
            <a:extLst>
              <a:ext uri="{FF2B5EF4-FFF2-40B4-BE49-F238E27FC236}">
                <a16:creationId xmlns:a16="http://schemas.microsoft.com/office/drawing/2014/main" id="{913985A6-8F27-9959-B4ED-01F7A3423434}"/>
              </a:ext>
            </a:extLst>
          </p:cNvPr>
          <p:cNvSpPr/>
          <p:nvPr/>
        </p:nvSpPr>
        <p:spPr>
          <a:xfrm>
            <a:off x="851417" y="2725623"/>
            <a:ext cx="5322960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Gi mening</a:t>
            </a:r>
          </a:p>
        </p:txBody>
      </p:sp>
      <p:sp>
        <p:nvSpPr>
          <p:cNvPr id="6" name="Snakkeboble: rektangel med avrundede hjørner 5">
            <a:extLst>
              <a:ext uri="{FF2B5EF4-FFF2-40B4-BE49-F238E27FC236}">
                <a16:creationId xmlns:a16="http://schemas.microsoft.com/office/drawing/2014/main" id="{B35014F9-76B5-215E-3EBF-26556ED6F509}"/>
              </a:ext>
            </a:extLst>
          </p:cNvPr>
          <p:cNvSpPr/>
          <p:nvPr/>
        </p:nvSpPr>
        <p:spPr>
          <a:xfrm>
            <a:off x="851417" y="4472085"/>
            <a:ext cx="5322960" cy="1285069"/>
          </a:xfrm>
          <a:prstGeom prst="wedgeRoundRectCallout">
            <a:avLst>
              <a:gd name="adj1" fmla="val -14827"/>
              <a:gd name="adj2" fmla="val 69954"/>
              <a:gd name="adj3" fmla="val 1666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Involver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9AB5550-BDD6-61BC-F8CD-0BFCA2403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80"/>
          <a:stretch/>
        </p:blipFill>
        <p:spPr>
          <a:xfrm>
            <a:off x="7727368" y="805937"/>
            <a:ext cx="3090700" cy="5049320"/>
          </a:xfrm>
          <a:prstGeom prst="rect">
            <a:avLst/>
          </a:prstGeom>
        </p:spPr>
      </p:pic>
      <p:sp>
        <p:nvSpPr>
          <p:cNvPr id="3" name="Snakkeboble: rektangel med avrundede hjørner 2">
            <a:extLst>
              <a:ext uri="{FF2B5EF4-FFF2-40B4-BE49-F238E27FC236}">
                <a16:creationId xmlns:a16="http://schemas.microsoft.com/office/drawing/2014/main" id="{C9307935-3AEA-F5D8-0068-1587737DB907}"/>
              </a:ext>
            </a:extLst>
          </p:cNvPr>
          <p:cNvSpPr/>
          <p:nvPr/>
        </p:nvSpPr>
        <p:spPr>
          <a:xfrm>
            <a:off x="6660147" y="5423363"/>
            <a:ext cx="4843876" cy="1285069"/>
          </a:xfrm>
          <a:prstGeom prst="wedgeRoundRectCallout">
            <a:avLst>
              <a:gd name="adj1" fmla="val -5563"/>
              <a:gd name="adj2" fmla="val -283791"/>
              <a:gd name="adj3" fmla="val 16667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6000"/>
              <a:t>Følg opp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3FFEA420-1266-D519-783F-EC50DAB3ED5D}"/>
              </a:ext>
            </a:extLst>
          </p:cNvPr>
          <p:cNvSpPr/>
          <p:nvPr/>
        </p:nvSpPr>
        <p:spPr>
          <a:xfrm>
            <a:off x="9423134" y="157882"/>
            <a:ext cx="2462156" cy="1699794"/>
          </a:xfrm>
          <a:prstGeom prst="cloudCallout">
            <a:avLst>
              <a:gd name="adj1" fmla="val -60708"/>
              <a:gd name="adj2" fmla="val 18332"/>
            </a:avLst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SYSTEMATIKK</a:t>
            </a:r>
          </a:p>
        </p:txBody>
      </p:sp>
    </p:spTree>
    <p:extLst>
      <p:ext uri="{BB962C8B-B14F-4D97-AF65-F5344CB8AC3E}">
        <p14:creationId xmlns:p14="http://schemas.microsoft.com/office/powerpoint/2010/main" val="20302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5503" y="117865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5400" b="1" dirty="0"/>
              <a:t>Refleksjonsstund og evaluering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12673" y="1277465"/>
            <a:ext cx="9966651" cy="4218410"/>
          </a:xfrm>
        </p:spPr>
        <p:txBody>
          <a:bodyPr>
            <a:normAutofit/>
          </a:bodyPr>
          <a:lstStyle/>
          <a:p>
            <a:endParaRPr lang="nb-NO" b="1" dirty="0"/>
          </a:p>
          <a:p>
            <a:pPr marL="0" indent="0">
              <a:buNone/>
            </a:pPr>
            <a:r>
              <a:rPr lang="nb-NO" sz="3200" b="1" dirty="0"/>
              <a:t>Ta utgangspunkt i dagen i dag</a:t>
            </a:r>
          </a:p>
          <a:p>
            <a:pPr marL="0" indent="0">
              <a:buNone/>
            </a:pPr>
            <a:endParaRPr lang="nb-NO" sz="3200" b="1" dirty="0"/>
          </a:p>
          <a:p>
            <a:pPr marL="457200" lvl="1" indent="0">
              <a:buNone/>
            </a:pPr>
            <a:endParaRPr lang="nb-NO" dirty="0"/>
          </a:p>
          <a:p>
            <a:pPr lvl="2"/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marL="914400" lvl="2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  <a:p>
            <a:pPr marL="113989" indent="0">
              <a:buNone/>
            </a:pPr>
            <a:endParaRPr lang="nb-NO" dirty="0"/>
          </a:p>
        </p:txBody>
      </p:sp>
      <p:pic>
        <p:nvPicPr>
          <p:cNvPr id="8194" name="Picture 2" descr="What is E-Learning | e-Learning">
            <a:extLst>
              <a:ext uri="{FF2B5EF4-FFF2-40B4-BE49-F238E27FC236}">
                <a16:creationId xmlns:a16="http://schemas.microsoft.com/office/drawing/2014/main" id="{AC1278F0-FCA5-4F3D-BF18-9B1DAA54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492" y="2015947"/>
            <a:ext cx="4413381" cy="297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ankeboble: sky 3">
            <a:extLst>
              <a:ext uri="{FF2B5EF4-FFF2-40B4-BE49-F238E27FC236}">
                <a16:creationId xmlns:a16="http://schemas.microsoft.com/office/drawing/2014/main" id="{089A4900-CE65-4995-9119-7A3A050107A6}"/>
              </a:ext>
            </a:extLst>
          </p:cNvPr>
          <p:cNvSpPr/>
          <p:nvPr/>
        </p:nvSpPr>
        <p:spPr>
          <a:xfrm>
            <a:off x="4163939" y="4212158"/>
            <a:ext cx="3032312" cy="1461053"/>
          </a:xfrm>
          <a:prstGeom prst="cloudCallout">
            <a:avLst>
              <a:gd name="adj1" fmla="val 134237"/>
              <a:gd name="adj2" fmla="val -120867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fikk jeg økt innsikt i/forståelse for…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768B6E18-D82E-4AF2-AAE0-36D6D12FE718}"/>
              </a:ext>
            </a:extLst>
          </p:cNvPr>
          <p:cNvSpPr/>
          <p:nvPr/>
        </p:nvSpPr>
        <p:spPr>
          <a:xfrm>
            <a:off x="8497957" y="5256616"/>
            <a:ext cx="3032312" cy="1461053"/>
          </a:xfrm>
          <a:prstGeom prst="cloudCallout">
            <a:avLst>
              <a:gd name="adj1" fmla="val 47139"/>
              <a:gd name="adj2" fmla="val -131378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er viktig i min rolle fremover…</a:t>
            </a:r>
          </a:p>
        </p:txBody>
      </p:sp>
      <p:sp>
        <p:nvSpPr>
          <p:cNvPr id="9" name="Tankeboble: sky 8">
            <a:extLst>
              <a:ext uri="{FF2B5EF4-FFF2-40B4-BE49-F238E27FC236}">
                <a16:creationId xmlns:a16="http://schemas.microsoft.com/office/drawing/2014/main" id="{2FAC9927-5904-47FB-A76E-305F00D4ACDD}"/>
              </a:ext>
            </a:extLst>
          </p:cNvPr>
          <p:cNvSpPr/>
          <p:nvPr/>
        </p:nvSpPr>
        <p:spPr>
          <a:xfrm>
            <a:off x="2517239" y="2556276"/>
            <a:ext cx="2792896" cy="1461053"/>
          </a:xfrm>
          <a:prstGeom prst="cloudCallout">
            <a:avLst>
              <a:gd name="adj1" fmla="val 179291"/>
              <a:gd name="adj2" fmla="val -44576"/>
            </a:avLst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Dette var nyttig, fordi…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44DAC13-9C9D-A840-AC25-F34700DFA558}"/>
              </a:ext>
            </a:extLst>
          </p:cNvPr>
          <p:cNvSpPr txBox="1"/>
          <p:nvPr/>
        </p:nvSpPr>
        <p:spPr>
          <a:xfrm>
            <a:off x="2467664" y="6141723"/>
            <a:ext cx="6424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>
                <a:hlinkClick r:id="rId4"/>
              </a:rPr>
              <a:t>Nord-Aurdal refleksjon og evaluering - </a:t>
            </a:r>
            <a:r>
              <a:rPr lang="nn-NO" dirty="0" err="1">
                <a:hlinkClick r:id="rId4"/>
              </a:rPr>
              <a:t>Mentimeter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186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utendørs, bakke, vei, fortau&#10;&#10;Automatisk generert beskrivelse">
            <a:extLst>
              <a:ext uri="{FF2B5EF4-FFF2-40B4-BE49-F238E27FC236}">
                <a16:creationId xmlns:a16="http://schemas.microsoft.com/office/drawing/2014/main" id="{CB8FD238-AA30-44EC-B706-2B7CA681B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93" y="667757"/>
            <a:ext cx="4058453" cy="5411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nakkeboble: oval 7">
            <a:extLst>
              <a:ext uri="{FF2B5EF4-FFF2-40B4-BE49-F238E27FC236}">
                <a16:creationId xmlns:a16="http://schemas.microsoft.com/office/drawing/2014/main" id="{B16266FE-95AF-4497-A814-E3B8181A91FB}"/>
              </a:ext>
            </a:extLst>
          </p:cNvPr>
          <p:cNvSpPr/>
          <p:nvPr/>
        </p:nvSpPr>
        <p:spPr>
          <a:xfrm>
            <a:off x="6091907" y="221673"/>
            <a:ext cx="5868955" cy="2343351"/>
          </a:xfrm>
          <a:prstGeom prst="wedgeEllipseCallout">
            <a:avLst>
              <a:gd name="adj1" fmla="val -102126"/>
              <a:gd name="adj2" fmla="val 39768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400" dirty="0">
              <a:solidFill>
                <a:srgbClr val="00B050"/>
              </a:solidFill>
            </a:endParaRPr>
          </a:p>
          <a:p>
            <a:pPr algn="ctr"/>
            <a:r>
              <a:rPr lang="nb-NO" sz="4400" dirty="0">
                <a:solidFill>
                  <a:srgbClr val="00B050"/>
                </a:solidFill>
              </a:rPr>
              <a:t>Tusen takk for meg!</a:t>
            </a:r>
          </a:p>
          <a:p>
            <a:pPr algn="ctr"/>
            <a:endParaRPr lang="nb-NO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685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36C1BC-82D9-41A5-B34F-0759BEBAD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811" y="-355115"/>
            <a:ext cx="9966651" cy="1285069"/>
          </a:xfrm>
        </p:spPr>
        <p:txBody>
          <a:bodyPr>
            <a:normAutofit/>
          </a:bodyPr>
          <a:lstStyle/>
          <a:p>
            <a:pPr algn="ctr"/>
            <a:r>
              <a:rPr lang="nb-NO" sz="4000" dirty="0"/>
              <a:t>Eksempler på 10-FAKTOR i praksis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3B8BAD4-0442-49D9-A5C4-A5A35B53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811" y="1829996"/>
            <a:ext cx="7369391" cy="3789584"/>
          </a:xfrm>
          <a:prstGeom prst="rect">
            <a:avLst/>
          </a:prstGeom>
        </p:spPr>
      </p:pic>
      <p:sp>
        <p:nvSpPr>
          <p:cNvPr id="5" name="Tankeboble: sky 4">
            <a:extLst>
              <a:ext uri="{FF2B5EF4-FFF2-40B4-BE49-F238E27FC236}">
                <a16:creationId xmlns:a16="http://schemas.microsoft.com/office/drawing/2014/main" id="{F0906B9F-CBC5-40F8-81DB-527E3EC4A462}"/>
              </a:ext>
            </a:extLst>
          </p:cNvPr>
          <p:cNvSpPr/>
          <p:nvPr/>
        </p:nvSpPr>
        <p:spPr>
          <a:xfrm>
            <a:off x="5827923" y="616319"/>
            <a:ext cx="2296569" cy="1285069"/>
          </a:xfrm>
          <a:prstGeom prst="cloudCallout">
            <a:avLst>
              <a:gd name="adj1" fmla="val -5003"/>
              <a:gd name="adj2" fmla="val 69046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Dette  gir meg energi i jobben.</a:t>
            </a:r>
          </a:p>
        </p:txBody>
      </p:sp>
      <p:sp>
        <p:nvSpPr>
          <p:cNvPr id="6" name="Tankeboble: sky 5">
            <a:extLst>
              <a:ext uri="{FF2B5EF4-FFF2-40B4-BE49-F238E27FC236}">
                <a16:creationId xmlns:a16="http://schemas.microsoft.com/office/drawing/2014/main" id="{1A985377-4034-4D32-9AEB-69C72582E927}"/>
              </a:ext>
            </a:extLst>
          </p:cNvPr>
          <p:cNvSpPr/>
          <p:nvPr/>
        </p:nvSpPr>
        <p:spPr>
          <a:xfrm>
            <a:off x="8597768" y="779817"/>
            <a:ext cx="3289431" cy="1311985"/>
          </a:xfrm>
          <a:prstGeom prst="cloudCallout">
            <a:avLst>
              <a:gd name="adj1" fmla="val -48625"/>
              <a:gd name="adj2" fmla="val 68555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tar andre på fersken i å gjøre en god jobb – og sier det til personen.</a:t>
            </a:r>
          </a:p>
        </p:txBody>
      </p:sp>
      <p:sp>
        <p:nvSpPr>
          <p:cNvPr id="7" name="Tankeboble: sky 6">
            <a:extLst>
              <a:ext uri="{FF2B5EF4-FFF2-40B4-BE49-F238E27FC236}">
                <a16:creationId xmlns:a16="http://schemas.microsoft.com/office/drawing/2014/main" id="{B3F8208F-A827-488B-9DE6-0F434B5095A2}"/>
              </a:ext>
            </a:extLst>
          </p:cNvPr>
          <p:cNvSpPr/>
          <p:nvPr/>
        </p:nvSpPr>
        <p:spPr>
          <a:xfrm>
            <a:off x="9702189" y="2343421"/>
            <a:ext cx="2435624" cy="1129747"/>
          </a:xfrm>
          <a:prstGeom prst="cloudCallout">
            <a:avLst>
              <a:gd name="adj1" fmla="val -53856"/>
              <a:gd name="adj2" fmla="val 4441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Dette kan jeg påvirke i min jobbhverdag.</a:t>
            </a:r>
          </a:p>
        </p:txBody>
      </p:sp>
      <p:sp>
        <p:nvSpPr>
          <p:cNvPr id="8" name="Tankeboble: sky 7">
            <a:extLst>
              <a:ext uri="{FF2B5EF4-FFF2-40B4-BE49-F238E27FC236}">
                <a16:creationId xmlns:a16="http://schemas.microsoft.com/office/drawing/2014/main" id="{F8775275-E3F4-44B5-A01E-0DEEEA3B2C43}"/>
              </a:ext>
            </a:extLst>
          </p:cNvPr>
          <p:cNvSpPr/>
          <p:nvPr/>
        </p:nvSpPr>
        <p:spPr>
          <a:xfrm>
            <a:off x="9872054" y="4384713"/>
            <a:ext cx="2240992" cy="2248418"/>
          </a:xfrm>
          <a:prstGeom prst="cloudCallout">
            <a:avLst>
              <a:gd name="adj1" fmla="val -65038"/>
              <a:gd name="adj2" fmla="val -3524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Dette kan jeg ta i bruk i min jobb/dette kan jeg bli utfordret på å utvikle meg innenfor.</a:t>
            </a:r>
          </a:p>
        </p:txBody>
      </p:sp>
      <p:sp>
        <p:nvSpPr>
          <p:cNvPr id="9" name="Tankeboble: sky 8">
            <a:extLst>
              <a:ext uri="{FF2B5EF4-FFF2-40B4-BE49-F238E27FC236}">
                <a16:creationId xmlns:a16="http://schemas.microsoft.com/office/drawing/2014/main" id="{5C490E97-892B-457D-876F-59E9C996AE22}"/>
              </a:ext>
            </a:extLst>
          </p:cNvPr>
          <p:cNvSpPr/>
          <p:nvPr/>
        </p:nvSpPr>
        <p:spPr>
          <a:xfrm>
            <a:off x="6610120" y="5761599"/>
            <a:ext cx="3092069" cy="943587"/>
          </a:xfrm>
          <a:prstGeom prst="cloudCallout">
            <a:avLst>
              <a:gd name="adj1" fmla="val -22906"/>
              <a:gd name="adj2" fmla="val -9172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viser retning, gir mening og ser den enkelte.</a:t>
            </a:r>
          </a:p>
        </p:txBody>
      </p:sp>
      <p:sp>
        <p:nvSpPr>
          <p:cNvPr id="10" name="Tankeboble: sky 9">
            <a:extLst>
              <a:ext uri="{FF2B5EF4-FFF2-40B4-BE49-F238E27FC236}">
                <a16:creationId xmlns:a16="http://schemas.microsoft.com/office/drawing/2014/main" id="{1C8D7BAD-4507-4817-ACFA-DE602D7B6D42}"/>
              </a:ext>
            </a:extLst>
          </p:cNvPr>
          <p:cNvSpPr/>
          <p:nvPr/>
        </p:nvSpPr>
        <p:spPr>
          <a:xfrm>
            <a:off x="2167568" y="5692832"/>
            <a:ext cx="4222235" cy="1081119"/>
          </a:xfrm>
          <a:prstGeom prst="cloudCallout">
            <a:avLst>
              <a:gd name="adj1" fmla="val 30604"/>
              <a:gd name="adj2" fmla="val -879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vet hva som er forventet av meg i min jobb og hva jeg kan bestemme/beslutte. </a:t>
            </a:r>
          </a:p>
        </p:txBody>
      </p:sp>
      <p:sp>
        <p:nvSpPr>
          <p:cNvPr id="11" name="Tankeboble: sky 10">
            <a:extLst>
              <a:ext uri="{FF2B5EF4-FFF2-40B4-BE49-F238E27FC236}">
                <a16:creationId xmlns:a16="http://schemas.microsoft.com/office/drawing/2014/main" id="{1603DBE5-1E8A-439C-A29F-21C4602BE492}"/>
              </a:ext>
            </a:extLst>
          </p:cNvPr>
          <p:cNvSpPr/>
          <p:nvPr/>
        </p:nvSpPr>
        <p:spPr>
          <a:xfrm>
            <a:off x="211200" y="4674542"/>
            <a:ext cx="2700989" cy="1456901"/>
          </a:xfrm>
          <a:prstGeom prst="cloudCallout">
            <a:avLst>
              <a:gd name="adj1" fmla="val 70985"/>
              <a:gd name="adj2" fmla="val -416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får lært meg det jeg trenger for å kunne levere godt på jobb nå og fremover..</a:t>
            </a:r>
          </a:p>
        </p:txBody>
      </p:sp>
      <p:sp>
        <p:nvSpPr>
          <p:cNvPr id="12" name="Tankeboble: sky 11">
            <a:extLst>
              <a:ext uri="{FF2B5EF4-FFF2-40B4-BE49-F238E27FC236}">
                <a16:creationId xmlns:a16="http://schemas.microsoft.com/office/drawing/2014/main" id="{A9FC0572-D3C8-4E97-B620-5997D47C962C}"/>
              </a:ext>
            </a:extLst>
          </p:cNvPr>
          <p:cNvSpPr/>
          <p:nvPr/>
        </p:nvSpPr>
        <p:spPr>
          <a:xfrm>
            <a:off x="54187" y="2718324"/>
            <a:ext cx="2700989" cy="1988367"/>
          </a:xfrm>
          <a:prstGeom prst="cloudCallout">
            <a:avLst>
              <a:gd name="adj1" fmla="val 49775"/>
              <a:gd name="adj2" fmla="val -625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våger å gjøre ting jeg ikke har gjort før, og gjøre ting på en annen måte enn jeg har gjort før. </a:t>
            </a:r>
          </a:p>
        </p:txBody>
      </p:sp>
      <p:sp>
        <p:nvSpPr>
          <p:cNvPr id="13" name="Tankeboble: sky 12">
            <a:extLst>
              <a:ext uri="{FF2B5EF4-FFF2-40B4-BE49-F238E27FC236}">
                <a16:creationId xmlns:a16="http://schemas.microsoft.com/office/drawing/2014/main" id="{158B2066-B8D8-402F-A042-4C97BC6927EC}"/>
              </a:ext>
            </a:extLst>
          </p:cNvPr>
          <p:cNvSpPr/>
          <p:nvPr/>
        </p:nvSpPr>
        <p:spPr>
          <a:xfrm>
            <a:off x="54186" y="834651"/>
            <a:ext cx="2700989" cy="1867678"/>
          </a:xfrm>
          <a:prstGeom prst="cloudCallout">
            <a:avLst>
              <a:gd name="adj1" fmla="val 65275"/>
              <a:gd name="adj2" fmla="val 493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tør å stille spørsmål, jeg tør å be om hjelp, ta i mot hjelp, lære av feil og hjelpe andre. </a:t>
            </a:r>
          </a:p>
        </p:txBody>
      </p:sp>
      <p:sp>
        <p:nvSpPr>
          <p:cNvPr id="14" name="Tankeboble: sky 13">
            <a:extLst>
              <a:ext uri="{FF2B5EF4-FFF2-40B4-BE49-F238E27FC236}">
                <a16:creationId xmlns:a16="http://schemas.microsoft.com/office/drawing/2014/main" id="{1F6DD564-3AAC-47B5-8E6B-052789F2D05A}"/>
              </a:ext>
            </a:extLst>
          </p:cNvPr>
          <p:cNvSpPr/>
          <p:nvPr/>
        </p:nvSpPr>
        <p:spPr>
          <a:xfrm>
            <a:off x="2707763" y="556430"/>
            <a:ext cx="2700989" cy="1456901"/>
          </a:xfrm>
          <a:prstGeom prst="cloudCallout">
            <a:avLst>
              <a:gd name="adj1" fmla="val 42025"/>
              <a:gd name="adj2" fmla="val 5260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/>
              <a:t>Jeg vet at jeg gjør en jobb som har betydning for flere enn meg selv.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065AC5F-6CA1-310D-7DD5-A066228D879C}"/>
              </a:ext>
            </a:extLst>
          </p:cNvPr>
          <p:cNvSpPr/>
          <p:nvPr/>
        </p:nvSpPr>
        <p:spPr>
          <a:xfrm>
            <a:off x="10607040" y="101600"/>
            <a:ext cx="1530773" cy="26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i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#påminning</a:t>
            </a:r>
          </a:p>
        </p:txBody>
      </p:sp>
    </p:spTree>
    <p:extLst>
      <p:ext uri="{BB962C8B-B14F-4D97-AF65-F5344CB8AC3E}">
        <p14:creationId xmlns:p14="http://schemas.microsoft.com/office/powerpoint/2010/main" val="41284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person, Menneskeansikt, smil&#10;&#10;Automatisk generert beskrivelse">
            <a:extLst>
              <a:ext uri="{FF2B5EF4-FFF2-40B4-BE49-F238E27FC236}">
                <a16:creationId xmlns:a16="http://schemas.microsoft.com/office/drawing/2014/main" id="{F0DEE84E-D41E-10A6-6773-2AC4ADEDB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9" y="368328"/>
            <a:ext cx="7608528" cy="507185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6B26DAA-3D59-12D7-9B7F-FC02DCC129EF}"/>
              </a:ext>
            </a:extLst>
          </p:cNvPr>
          <p:cNvSpPr txBox="1"/>
          <p:nvPr/>
        </p:nvSpPr>
        <p:spPr>
          <a:xfrm>
            <a:off x="3964641" y="5723529"/>
            <a:ext cx="6423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hlinkClick r:id="rId3"/>
              </a:rPr>
              <a:t>https://vimeo.com/881413799?share=copy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8472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183083-4596-42A0-AFD8-F77985FA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5" y="149190"/>
            <a:ext cx="10957030" cy="1285069"/>
          </a:xfrm>
        </p:spPr>
        <p:txBody>
          <a:bodyPr>
            <a:normAutofit/>
          </a:bodyPr>
          <a:lstStyle/>
          <a:p>
            <a:r>
              <a:rPr lang="nb-NO" sz="5400" b="1" dirty="0"/>
              <a:t>«Learning by </a:t>
            </a:r>
            <a:r>
              <a:rPr lang="nb-NO" sz="5400" b="1" dirty="0" err="1"/>
              <a:t>doing</a:t>
            </a:r>
            <a:r>
              <a:rPr lang="nb-NO" sz="5400" b="1" dirty="0"/>
              <a:t>    </a:t>
            </a:r>
            <a:br>
              <a:rPr lang="nb-NO" sz="5400" b="1" dirty="0"/>
            </a:br>
            <a:r>
              <a:rPr lang="nb-NO" sz="2000" dirty="0"/>
              <a:t>-</a:t>
            </a:r>
            <a:r>
              <a:rPr lang="nb-NO" sz="2000" dirty="0" err="1"/>
              <a:t>Dewey</a:t>
            </a:r>
            <a:r>
              <a:rPr lang="nb-NO" sz="2000" dirty="0"/>
              <a:t>-</a:t>
            </a:r>
          </a:p>
        </p:txBody>
      </p:sp>
      <p:pic>
        <p:nvPicPr>
          <p:cNvPr id="2050" name="Picture 2" descr="thinking brain clip art - Clip Art Library">
            <a:extLst>
              <a:ext uri="{FF2B5EF4-FFF2-40B4-BE49-F238E27FC236}">
                <a16:creationId xmlns:a16="http://schemas.microsoft.com/office/drawing/2014/main" id="{EE6303AD-C722-42A7-B8E6-6CB59D51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619" y="4518734"/>
            <a:ext cx="2281778" cy="219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7E31B6D-14E7-4C48-B185-9F6637FC8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92" y="1550802"/>
            <a:ext cx="8219323" cy="3756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77F0E0EA-D49B-4832-96CC-E9CE9167F4EF}"/>
              </a:ext>
            </a:extLst>
          </p:cNvPr>
          <p:cNvSpPr txBox="1">
            <a:spLocks/>
          </p:cNvSpPr>
          <p:nvPr/>
        </p:nvSpPr>
        <p:spPr>
          <a:xfrm>
            <a:off x="6569413" y="143755"/>
            <a:ext cx="5005102" cy="1285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none" baseline="0">
                <a:solidFill>
                  <a:srgbClr val="082B52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+mj-cs"/>
              </a:defRPr>
            </a:lvl1pPr>
          </a:lstStyle>
          <a:p>
            <a:pPr algn="r"/>
            <a:r>
              <a:rPr lang="nb-NO" sz="5400" dirty="0"/>
              <a:t>– </a:t>
            </a:r>
            <a:r>
              <a:rPr lang="nb-NO" sz="5400" i="1" dirty="0"/>
              <a:t>and </a:t>
            </a:r>
            <a:r>
              <a:rPr lang="nb-NO" sz="5400" i="1" dirty="0" err="1">
                <a:solidFill>
                  <a:srgbClr val="FF9966"/>
                </a:solidFill>
              </a:rPr>
              <a:t>reflection</a:t>
            </a:r>
            <a:r>
              <a:rPr lang="nb-NO" sz="5400" dirty="0"/>
              <a:t>»</a:t>
            </a:r>
            <a:br>
              <a:rPr lang="nb-NO" sz="5400" dirty="0"/>
            </a:br>
            <a:endParaRPr lang="nb-NO" sz="2000" dirty="0"/>
          </a:p>
        </p:txBody>
      </p:sp>
      <p:sp>
        <p:nvSpPr>
          <p:cNvPr id="3" name="Tankeboble: sky 2">
            <a:extLst>
              <a:ext uri="{FF2B5EF4-FFF2-40B4-BE49-F238E27FC236}">
                <a16:creationId xmlns:a16="http://schemas.microsoft.com/office/drawing/2014/main" id="{EA427873-6D75-4A1C-B43B-43C1141FF82C}"/>
              </a:ext>
            </a:extLst>
          </p:cNvPr>
          <p:cNvSpPr/>
          <p:nvPr/>
        </p:nvSpPr>
        <p:spPr>
          <a:xfrm>
            <a:off x="2865120" y="5486400"/>
            <a:ext cx="6573520" cy="1066800"/>
          </a:xfrm>
          <a:prstGeom prst="cloudCallout">
            <a:avLst>
              <a:gd name="adj1" fmla="val 59847"/>
              <a:gd name="adj2" fmla="val -36548"/>
            </a:avLst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Learning by </a:t>
            </a:r>
            <a:r>
              <a:rPr lang="nb-NO" dirty="0" err="1"/>
              <a:t>Dewey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831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KSK">
      <a:dk1>
        <a:srgbClr val="0B2B52"/>
      </a:dk1>
      <a:lt1>
        <a:srgbClr val="FFFFFF"/>
      </a:lt1>
      <a:dk2>
        <a:srgbClr val="0B2B52"/>
      </a:dk2>
      <a:lt2>
        <a:srgbClr val="FFFFFF"/>
      </a:lt2>
      <a:accent1>
        <a:srgbClr val="0093D2"/>
      </a:accent1>
      <a:accent2>
        <a:srgbClr val="5FC5F1"/>
      </a:accent2>
      <a:accent3>
        <a:srgbClr val="2AB573"/>
      </a:accent3>
      <a:accent4>
        <a:srgbClr val="8DC63F"/>
      </a:accent4>
      <a:accent5>
        <a:srgbClr val="F7941D"/>
      </a:accent5>
      <a:accent6>
        <a:srgbClr val="5B6B85"/>
      </a:accent6>
      <a:hlink>
        <a:srgbClr val="0093D2"/>
      </a:hlink>
      <a:folHlink>
        <a:srgbClr val="F7931D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6" id="{BD5B1443-615E-4549-8546-3980D5A20498}" vid="{23E4B0C0-7A73-457F-917F-FDECCBD98E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a4ee85f-6870-431a-98ca-4df1b5369f8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5317FF9C50804080CE82A8FF66B116" ma:contentTypeVersion="15" ma:contentTypeDescription="Create a new document." ma:contentTypeScope="" ma:versionID="4fff0bdc64ea36763b2e7cf5f72d9545">
  <xsd:schema xmlns:xsd="http://www.w3.org/2001/XMLSchema" xmlns:xs="http://www.w3.org/2001/XMLSchema" xmlns:p="http://schemas.microsoft.com/office/2006/metadata/properties" xmlns:ns3="5a4ee85f-6870-431a-98ca-4df1b5369f8a" xmlns:ns4="3a78d6f2-b787-4ac1-881b-bd1ab7775be1" targetNamespace="http://schemas.microsoft.com/office/2006/metadata/properties" ma:root="true" ma:fieldsID="6172b01f5ff94522ea92131709d4109b" ns3:_="" ns4:_="">
    <xsd:import namespace="5a4ee85f-6870-431a-98ca-4df1b5369f8a"/>
    <xsd:import namespace="3a78d6f2-b787-4ac1-881b-bd1ab7775b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ee85f-6870-431a-98ca-4df1b5369f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8d6f2-b787-4ac1-881b-bd1ab7775be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157E01-188F-4D3D-9507-0398BA045016}">
  <ds:schemaRefs>
    <ds:schemaRef ds:uri="3a78d6f2-b787-4ac1-881b-bd1ab7775be1"/>
    <ds:schemaRef ds:uri="5a4ee85f-6870-431a-98ca-4df1b5369f8a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69EC2FB-31EE-458E-BA28-E85F102315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4ee85f-6870-431a-98ca-4df1b5369f8a"/>
    <ds:schemaRef ds:uri="3a78d6f2-b787-4ac1-881b-bd1ab7775b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D7B770-7A94-4E9C-89F2-F44291A911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PP-pres mal KSK</Template>
  <TotalTime>12048</TotalTime>
  <Words>3154</Words>
  <Application>Microsoft Office PowerPoint</Application>
  <PresentationFormat>Widescreen</PresentationFormat>
  <Paragraphs>675</Paragraphs>
  <Slides>63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Office-tema</vt:lpstr>
      <vt:lpstr>Hvordan analysere og følge opp medarbeiderundersøkelsen?</vt:lpstr>
      <vt:lpstr>Program for dagen -ytre ramer-</vt:lpstr>
      <vt:lpstr>Program for dagen -ytre ramer-</vt:lpstr>
      <vt:lpstr>Evaluering av 10-FAKTOR-prosessen så langt og innføring i analyseverktøy</vt:lpstr>
      <vt:lpstr>Informasjon, intensjon og involvering -nyttige stikkord gjennom hele implementeringsprosessen</vt:lpstr>
      <vt:lpstr>PowerPoint Presentation</vt:lpstr>
      <vt:lpstr>Eksempler på 10-FAKTOR i praksis</vt:lpstr>
      <vt:lpstr>PowerPoint Presentation</vt:lpstr>
      <vt:lpstr>«Learning by doing     -Dewey-</vt:lpstr>
      <vt:lpstr>Oppfordring til mellomarbeid til undersøkelsen slippes 20.november</vt:lpstr>
      <vt:lpstr>PowerPoint Presentation</vt:lpstr>
      <vt:lpstr>10-FAKTOR  – anbefalt analyseprosess i 3 faser </vt:lpstr>
      <vt:lpstr>Analyseprosessen i tre faser</vt:lpstr>
      <vt:lpstr>Fase 1 - Analyse av resultatene, bearbeidelse og forankring</vt:lpstr>
      <vt:lpstr>PowerPoint Presentation</vt:lpstr>
      <vt:lpstr>Prosent-tallet er ikke folk, men svar</vt:lpstr>
      <vt:lpstr>Eksempel på hvordan resultat kan se ut 1</vt:lpstr>
      <vt:lpstr>Eksempel på hvordan resultat kan se ut 2</vt:lpstr>
      <vt:lpstr>PowerPoint Presentation</vt:lpstr>
      <vt:lpstr>PowerPoint Presentation</vt:lpstr>
      <vt:lpstr>PowerPoint Presentation</vt:lpstr>
      <vt:lpstr>Hente ut rapporter</vt:lpstr>
      <vt:lpstr>PowerPoint Presentation</vt:lpstr>
      <vt:lpstr>Lærende møter – IGP(I)</vt:lpstr>
      <vt:lpstr>PowerPoint Presentation</vt:lpstr>
      <vt:lpstr>Trening på analyse av 10-FAKTOR </vt:lpstr>
      <vt:lpstr>Analyseprosessen i tre faser</vt:lpstr>
      <vt:lpstr>PowerPoint Presentation</vt:lpstr>
      <vt:lpstr> Fase 1: Resultat av analyseprosessen </vt:lpstr>
      <vt:lpstr> Fase 1: Resultat av analyseprosessen </vt:lpstr>
      <vt:lpstr> Fase 1: Resultat av analyseprosessen </vt:lpstr>
      <vt:lpstr>PowerPoint Presentation</vt:lpstr>
      <vt:lpstr>PowerPoint Presentation</vt:lpstr>
      <vt:lpstr> Fase 1: Resultat av analyseprosessen </vt:lpstr>
      <vt:lpstr>PowerPoint Presentation</vt:lpstr>
      <vt:lpstr>PowerPoint Presentation</vt:lpstr>
      <vt:lpstr>PowerPoint Presentation</vt:lpstr>
      <vt:lpstr> Fase 1: Resultat av analyseprosessen </vt:lpstr>
      <vt:lpstr>PowerPoint Presentation</vt:lpstr>
      <vt:lpstr> Fase 1: Resultat av analyseprosessen </vt:lpstr>
      <vt:lpstr>PowerPoint Presentation</vt:lpstr>
      <vt:lpstr>PowerPoint Presentation</vt:lpstr>
      <vt:lpstr>Analyseprosessen i tre faser</vt:lpstr>
      <vt:lpstr>Fase 2: Målsetting for utviklingsarbeidet  </vt:lpstr>
      <vt:lpstr>PowerPoint Presentation</vt:lpstr>
      <vt:lpstr>PowerPoint Presentation</vt:lpstr>
      <vt:lpstr>PowerPoint Presentation</vt:lpstr>
      <vt:lpstr>PowerPoint Presentation</vt:lpstr>
      <vt:lpstr>Eksempler på «når det er som best» -hva gjør leder, medarbeider, organisasjon?</vt:lpstr>
      <vt:lpstr>PowerPoint Presentation</vt:lpstr>
      <vt:lpstr>Analyseprosessen i tre faser</vt:lpstr>
      <vt:lpstr>Fase 3: Tiltak, prioritering og handlingsplan</vt:lpstr>
      <vt:lpstr>PowerPoint Presentation</vt:lpstr>
      <vt:lpstr>PowerPoint Presentation</vt:lpstr>
      <vt:lpstr>Fase 3: Vi prioriterer …</vt:lpstr>
      <vt:lpstr> Fase 3 : Prioritering av tiltak </vt:lpstr>
      <vt:lpstr>Tiltak som fremmer ønsket praksis+ prioritering av tiltak -hva er viktigst først?</vt:lpstr>
      <vt:lpstr>PowerPoint Presentation</vt:lpstr>
      <vt:lpstr>PowerPoint Presentation</vt:lpstr>
      <vt:lpstr>Forslag tidsbruk analyseprosessen i 3 faser</vt:lpstr>
      <vt:lpstr>Nøkkelstikkord i 10-FAKTOR arbeidet</vt:lpstr>
      <vt:lpstr>Refleksjonsstund og evaluering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dybden av 10-FAKTOR  –anbefalte verktøy til bruk i analyse, oppfølging og videre implementering</dc:title>
  <dc:creator>Ingelin</dc:creator>
  <cp:lastModifiedBy>Ingelin Burkeland</cp:lastModifiedBy>
  <cp:revision>20</cp:revision>
  <dcterms:created xsi:type="dcterms:W3CDTF">2021-04-15T15:28:10Z</dcterms:created>
  <dcterms:modified xsi:type="dcterms:W3CDTF">2024-01-26T12:34:08Z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0x0101003B5317FF9C50804080CE82A8FF66B116</vt:lpwstr>
  </property>
</Properties>
</file>