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notesMasterIdLst>
    <p:notesMasterId r:id="rId19"/>
  </p:notesMasterIdLst>
  <p:handoutMasterIdLst>
    <p:handoutMasterId r:id="rId20"/>
  </p:handoutMasterIdLst>
  <p:sldIdLst>
    <p:sldId id="256" r:id="rId2"/>
    <p:sldId id="334" r:id="rId3"/>
    <p:sldId id="326" r:id="rId4"/>
    <p:sldId id="327" r:id="rId5"/>
    <p:sldId id="333" r:id="rId6"/>
    <p:sldId id="328" r:id="rId7"/>
    <p:sldId id="335" r:id="rId8"/>
    <p:sldId id="337" r:id="rId9"/>
    <p:sldId id="336" r:id="rId10"/>
    <p:sldId id="338" r:id="rId11"/>
    <p:sldId id="339" r:id="rId12"/>
    <p:sldId id="341" r:id="rId13"/>
    <p:sldId id="340" r:id="rId14"/>
    <p:sldId id="342" r:id="rId15"/>
    <p:sldId id="343" r:id="rId16"/>
    <p:sldId id="344" r:id="rId17"/>
    <p:sldId id="345"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9D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9395BE-D51E-40B8-BE48-66330FD7B6D8}" v="4" dt="2023-10-12T09:58:17.60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95" autoAdjust="0"/>
    <p:restoredTop sz="79980" autoAdjust="0"/>
  </p:normalViewPr>
  <p:slideViewPr>
    <p:cSldViewPr snapToGrid="0">
      <p:cViewPr varScale="1">
        <p:scale>
          <a:sx n="89" d="100"/>
          <a:sy n="89" d="100"/>
        </p:scale>
        <p:origin x="234" y="96"/>
      </p:cViewPr>
      <p:guideLst/>
    </p:cSldViewPr>
  </p:slideViewPr>
  <p:notesTextViewPr>
    <p:cViewPr>
      <p:scale>
        <a:sx n="1" d="1"/>
        <a:sy n="1" d="1"/>
      </p:scale>
      <p:origin x="0" y="0"/>
    </p:cViewPr>
  </p:notesTextViewPr>
  <p:sorterViewPr>
    <p:cViewPr>
      <p:scale>
        <a:sx n="100" d="100"/>
        <a:sy n="100" d="100"/>
      </p:scale>
      <p:origin x="0" y="-8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rid Synnøve Lindboe Reite" userId="d555dc7b-0fdc-432b-8882-f364bddf76fc" providerId="ADAL" clId="{6E9395BE-D51E-40B8-BE48-66330FD7B6D8}"/>
    <pc:docChg chg="custSel modSld">
      <pc:chgData name="Turid Synnøve Lindboe Reite" userId="d555dc7b-0fdc-432b-8882-f364bddf76fc" providerId="ADAL" clId="{6E9395BE-D51E-40B8-BE48-66330FD7B6D8}" dt="2023-10-12T09:58:23.711" v="29" actId="1076"/>
      <pc:docMkLst>
        <pc:docMk/>
      </pc:docMkLst>
      <pc:sldChg chg="addSp modSp mod modNotesTx">
        <pc:chgData name="Turid Synnøve Lindboe Reite" userId="d555dc7b-0fdc-432b-8882-f364bddf76fc" providerId="ADAL" clId="{6E9395BE-D51E-40B8-BE48-66330FD7B6D8}" dt="2023-10-12T09:58:02.148" v="21" actId="20577"/>
        <pc:sldMkLst>
          <pc:docMk/>
          <pc:sldMk cId="1040015499" sldId="344"/>
        </pc:sldMkLst>
        <pc:spChg chg="add mod">
          <ac:chgData name="Turid Synnøve Lindboe Reite" userId="d555dc7b-0fdc-432b-8882-f364bddf76fc" providerId="ADAL" clId="{6E9395BE-D51E-40B8-BE48-66330FD7B6D8}" dt="2023-10-12T09:57:28.635" v="5" actId="1076"/>
          <ac:spMkLst>
            <pc:docMk/>
            <pc:sldMk cId="1040015499" sldId="344"/>
            <ac:spMk id="3" creationId="{2509F593-5791-A418-68BF-8C8020DEFBCF}"/>
          </ac:spMkLst>
        </pc:spChg>
        <pc:spChg chg="add mod">
          <ac:chgData name="Turid Synnøve Lindboe Reite" userId="d555dc7b-0fdc-432b-8882-f364bddf76fc" providerId="ADAL" clId="{6E9395BE-D51E-40B8-BE48-66330FD7B6D8}" dt="2023-10-12T09:57:44.347" v="11" actId="1076"/>
          <ac:spMkLst>
            <pc:docMk/>
            <pc:sldMk cId="1040015499" sldId="344"/>
            <ac:spMk id="4" creationId="{54DEDE08-5B75-F435-105B-60CA9D94A824}"/>
          </ac:spMkLst>
        </pc:spChg>
        <pc:spChg chg="mod">
          <ac:chgData name="Turid Synnøve Lindboe Reite" userId="d555dc7b-0fdc-432b-8882-f364bddf76fc" providerId="ADAL" clId="{6E9395BE-D51E-40B8-BE48-66330FD7B6D8}" dt="2023-10-12T09:57:36.860" v="9" actId="1076"/>
          <ac:spMkLst>
            <pc:docMk/>
            <pc:sldMk cId="1040015499" sldId="344"/>
            <ac:spMk id="26" creationId="{7B5A5F59-4123-4932-B53C-13C317514092}"/>
          </ac:spMkLst>
        </pc:spChg>
        <pc:spChg chg="mod">
          <ac:chgData name="Turid Synnøve Lindboe Reite" userId="d555dc7b-0fdc-432b-8882-f364bddf76fc" providerId="ADAL" clId="{6E9395BE-D51E-40B8-BE48-66330FD7B6D8}" dt="2023-10-12T09:57:30.263" v="6" actId="1076"/>
          <ac:spMkLst>
            <pc:docMk/>
            <pc:sldMk cId="1040015499" sldId="344"/>
            <ac:spMk id="27" creationId="{4E6D7128-07EB-4EDB-805A-F9AAAE2C2CFC}"/>
          </ac:spMkLst>
        </pc:spChg>
      </pc:sldChg>
      <pc:sldChg chg="addSp modSp mod setBg addAnim">
        <pc:chgData name="Turid Synnøve Lindboe Reite" userId="d555dc7b-0fdc-432b-8882-f364bddf76fc" providerId="ADAL" clId="{6E9395BE-D51E-40B8-BE48-66330FD7B6D8}" dt="2023-10-12T09:58:23.711" v="29" actId="1076"/>
        <pc:sldMkLst>
          <pc:docMk/>
          <pc:sldMk cId="204804272" sldId="345"/>
        </pc:sldMkLst>
        <pc:spChg chg="mod">
          <ac:chgData name="Turid Synnøve Lindboe Reite" userId="d555dc7b-0fdc-432b-8882-f364bddf76fc" providerId="ADAL" clId="{6E9395BE-D51E-40B8-BE48-66330FD7B6D8}" dt="2023-10-12T09:58:23.711" v="29" actId="1076"/>
          <ac:spMkLst>
            <pc:docMk/>
            <pc:sldMk cId="204804272" sldId="345"/>
            <ac:spMk id="4" creationId="{00000000-0000-0000-0000-000000000000}"/>
          </ac:spMkLst>
        </pc:spChg>
        <pc:spChg chg="add">
          <ac:chgData name="Turid Synnøve Lindboe Reite" userId="d555dc7b-0fdc-432b-8882-f364bddf76fc" providerId="ADAL" clId="{6E9395BE-D51E-40B8-BE48-66330FD7B6D8}" dt="2023-10-12T09:58:06.457" v="22" actId="26606"/>
          <ac:spMkLst>
            <pc:docMk/>
            <pc:sldMk cId="204804272" sldId="345"/>
            <ac:spMk id="9" creationId="{A8DB9CD9-59B1-4D73-BC4C-98796A48EF9B}"/>
          </ac:spMkLst>
        </pc:spChg>
        <pc:spChg chg="add">
          <ac:chgData name="Turid Synnøve Lindboe Reite" userId="d555dc7b-0fdc-432b-8882-f364bddf76fc" providerId="ADAL" clId="{6E9395BE-D51E-40B8-BE48-66330FD7B6D8}" dt="2023-10-12T09:58:06.457" v="22" actId="26606"/>
          <ac:spMkLst>
            <pc:docMk/>
            <pc:sldMk cId="204804272" sldId="345"/>
            <ac:spMk id="11" creationId="{8874A6A9-41FF-4E33-AFA8-F9F81436A59E}"/>
          </ac:spMkLst>
        </pc:spChg>
        <pc:grpChg chg="add">
          <ac:chgData name="Turid Synnøve Lindboe Reite" userId="d555dc7b-0fdc-432b-8882-f364bddf76fc" providerId="ADAL" clId="{6E9395BE-D51E-40B8-BE48-66330FD7B6D8}" dt="2023-10-12T09:58:06.457" v="22" actId="26606"/>
          <ac:grpSpMkLst>
            <pc:docMk/>
            <pc:sldMk cId="204804272" sldId="345"/>
            <ac:grpSpMk id="13" creationId="{721D730E-1F97-4071-B143-B05E6D2599BC}"/>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7977D7-A207-4E09-AC3D-7BC3B545BF1D}" type="doc">
      <dgm:prSet loTypeId="urn:microsoft.com/office/officeart/2005/8/layout/gear1" loCatId="cycle" qsTypeId="urn:microsoft.com/office/officeart/2005/8/quickstyle/simple1" qsCatId="simple" csTypeId="urn:microsoft.com/office/officeart/2005/8/colors/accent1_2" csCatId="accent1" phldr="1"/>
      <dgm:spPr/>
    </dgm:pt>
    <dgm:pt modelId="{A2E71A52-4992-4632-950B-F48FD06248CD}">
      <dgm:prSet phldrT="[Tekst]"/>
      <dgm:spPr>
        <a:effectLst>
          <a:outerShdw blurRad="50800" dist="38100" dir="2700000" algn="tl" rotWithShape="0">
            <a:prstClr val="black">
              <a:alpha val="40000"/>
            </a:prstClr>
          </a:outerShdw>
        </a:effectLst>
      </dgm:spPr>
      <dgm:t>
        <a:bodyPr/>
        <a:lstStyle/>
        <a:p>
          <a:r>
            <a:rPr lang="nb-NO" dirty="0"/>
            <a:t>Individnivå</a:t>
          </a:r>
        </a:p>
        <a:p>
          <a:r>
            <a:rPr lang="nb-NO" dirty="0"/>
            <a:t>8 faktorer</a:t>
          </a:r>
          <a:endParaRPr lang="nn-NO" dirty="0"/>
        </a:p>
      </dgm:t>
    </dgm:pt>
    <dgm:pt modelId="{62E28C1A-15F8-4D60-94A4-81E7C746847A}" type="parTrans" cxnId="{A6D947FB-31F5-452D-8E16-63BFF19EE99F}">
      <dgm:prSet/>
      <dgm:spPr/>
      <dgm:t>
        <a:bodyPr/>
        <a:lstStyle/>
        <a:p>
          <a:endParaRPr lang="nn-NO"/>
        </a:p>
      </dgm:t>
    </dgm:pt>
    <dgm:pt modelId="{A2BE6D83-5F57-45E2-B47E-1A5FA76B38D8}" type="sibTrans" cxnId="{A6D947FB-31F5-452D-8E16-63BFF19EE99F}">
      <dgm:prSet/>
      <dgm:spPr>
        <a:effectLst>
          <a:outerShdw blurRad="50800" dist="38100" dir="2700000" algn="tl" rotWithShape="0">
            <a:prstClr val="black">
              <a:alpha val="40000"/>
            </a:prstClr>
          </a:outerShdw>
        </a:effectLst>
      </dgm:spPr>
      <dgm:t>
        <a:bodyPr/>
        <a:lstStyle/>
        <a:p>
          <a:endParaRPr lang="nn-NO"/>
        </a:p>
      </dgm:t>
    </dgm:pt>
    <dgm:pt modelId="{DC3B4B13-EB65-46F4-9A9D-824C31151E89}">
      <dgm:prSet phldrT="[Tekst]"/>
      <dgm:spPr>
        <a:effectLst>
          <a:outerShdw blurRad="50800" dist="38100" dir="2700000" algn="tl" rotWithShape="0">
            <a:prstClr val="black">
              <a:alpha val="40000"/>
            </a:prstClr>
          </a:outerShdw>
        </a:effectLst>
      </dgm:spPr>
      <dgm:t>
        <a:bodyPr/>
        <a:lstStyle/>
        <a:p>
          <a:r>
            <a:rPr lang="nb-NO" dirty="0"/>
            <a:t>Gruppenivå</a:t>
          </a:r>
        </a:p>
        <a:p>
          <a:r>
            <a:rPr lang="nb-NO" dirty="0"/>
            <a:t>Faktor 9</a:t>
          </a:r>
          <a:endParaRPr lang="nn-NO" dirty="0"/>
        </a:p>
      </dgm:t>
    </dgm:pt>
    <dgm:pt modelId="{C43E690E-5F15-4307-ABB1-EAF549DB2242}" type="parTrans" cxnId="{320C5076-F5E4-441F-AF0A-42F38C6A3D0D}">
      <dgm:prSet/>
      <dgm:spPr/>
      <dgm:t>
        <a:bodyPr/>
        <a:lstStyle/>
        <a:p>
          <a:endParaRPr lang="nn-NO"/>
        </a:p>
      </dgm:t>
    </dgm:pt>
    <dgm:pt modelId="{D452D0F6-A896-4B0D-9556-48EA01E3F8E0}" type="sibTrans" cxnId="{320C5076-F5E4-441F-AF0A-42F38C6A3D0D}">
      <dgm:prSet/>
      <dgm:spPr>
        <a:effectLst>
          <a:outerShdw blurRad="50800" dist="38100" dir="2700000" algn="tl" rotWithShape="0">
            <a:prstClr val="black">
              <a:alpha val="40000"/>
            </a:prstClr>
          </a:outerShdw>
        </a:effectLst>
      </dgm:spPr>
      <dgm:t>
        <a:bodyPr/>
        <a:lstStyle/>
        <a:p>
          <a:endParaRPr lang="nn-NO"/>
        </a:p>
      </dgm:t>
    </dgm:pt>
    <dgm:pt modelId="{050E9149-2CF6-4EFE-894C-3FE67EA1AC4B}">
      <dgm:prSet phldrT="[Tekst]"/>
      <dgm:spPr>
        <a:effectLst>
          <a:outerShdw blurRad="50800" dist="38100" dir="2700000" algn="tl" rotWithShape="0">
            <a:prstClr val="black">
              <a:alpha val="40000"/>
            </a:prstClr>
          </a:outerShdw>
        </a:effectLst>
      </dgm:spPr>
      <dgm:t>
        <a:bodyPr/>
        <a:lstStyle/>
        <a:p>
          <a:r>
            <a:rPr lang="nb-NO" dirty="0"/>
            <a:t>Ledernivå </a:t>
          </a:r>
        </a:p>
        <a:p>
          <a:r>
            <a:rPr lang="nb-NO" dirty="0"/>
            <a:t>Faktor 5</a:t>
          </a:r>
          <a:endParaRPr lang="nn-NO" dirty="0"/>
        </a:p>
      </dgm:t>
    </dgm:pt>
    <dgm:pt modelId="{A33CC542-8BD0-4882-87EE-8510424DF79A}" type="parTrans" cxnId="{73C4F85B-6F71-4389-BA68-D1FDD510EC2E}">
      <dgm:prSet/>
      <dgm:spPr/>
      <dgm:t>
        <a:bodyPr/>
        <a:lstStyle/>
        <a:p>
          <a:endParaRPr lang="nn-NO"/>
        </a:p>
      </dgm:t>
    </dgm:pt>
    <dgm:pt modelId="{46C3181C-CEF9-474F-B8A4-77F5768DB694}" type="sibTrans" cxnId="{73C4F85B-6F71-4389-BA68-D1FDD510EC2E}">
      <dgm:prSet/>
      <dgm:spPr>
        <a:effectLst>
          <a:outerShdw blurRad="50800" dist="38100" dir="2700000" algn="tl" rotWithShape="0">
            <a:prstClr val="black">
              <a:alpha val="40000"/>
            </a:prstClr>
          </a:outerShdw>
        </a:effectLst>
      </dgm:spPr>
      <dgm:t>
        <a:bodyPr/>
        <a:lstStyle/>
        <a:p>
          <a:endParaRPr lang="nn-NO"/>
        </a:p>
      </dgm:t>
    </dgm:pt>
    <dgm:pt modelId="{04C7E7BC-13C3-4F8A-8EFA-2602BD98E9C0}" type="pres">
      <dgm:prSet presAssocID="{D27977D7-A207-4E09-AC3D-7BC3B545BF1D}" presName="composite" presStyleCnt="0">
        <dgm:presLayoutVars>
          <dgm:chMax val="3"/>
          <dgm:animLvl val="lvl"/>
          <dgm:resizeHandles val="exact"/>
        </dgm:presLayoutVars>
      </dgm:prSet>
      <dgm:spPr/>
    </dgm:pt>
    <dgm:pt modelId="{69AA5B6E-393F-40C1-803B-46FC22ED1474}" type="pres">
      <dgm:prSet presAssocID="{A2E71A52-4992-4632-950B-F48FD06248CD}" presName="gear1" presStyleLbl="node1" presStyleIdx="0" presStyleCnt="3">
        <dgm:presLayoutVars>
          <dgm:chMax val="1"/>
          <dgm:bulletEnabled val="1"/>
        </dgm:presLayoutVars>
      </dgm:prSet>
      <dgm:spPr/>
    </dgm:pt>
    <dgm:pt modelId="{C728AD5C-D439-4BBA-9575-00D812386BBA}" type="pres">
      <dgm:prSet presAssocID="{A2E71A52-4992-4632-950B-F48FD06248CD}" presName="gear1srcNode" presStyleLbl="node1" presStyleIdx="0" presStyleCnt="3"/>
      <dgm:spPr/>
    </dgm:pt>
    <dgm:pt modelId="{9AC733AC-378B-4E87-89EB-36B5FF217850}" type="pres">
      <dgm:prSet presAssocID="{A2E71A52-4992-4632-950B-F48FD06248CD}" presName="gear1dstNode" presStyleLbl="node1" presStyleIdx="0" presStyleCnt="3"/>
      <dgm:spPr/>
    </dgm:pt>
    <dgm:pt modelId="{F1E8E5AE-9146-4478-ADCF-C7B0A47D05F2}" type="pres">
      <dgm:prSet presAssocID="{DC3B4B13-EB65-46F4-9A9D-824C31151E89}" presName="gear2" presStyleLbl="node1" presStyleIdx="1" presStyleCnt="3">
        <dgm:presLayoutVars>
          <dgm:chMax val="1"/>
          <dgm:bulletEnabled val="1"/>
        </dgm:presLayoutVars>
      </dgm:prSet>
      <dgm:spPr/>
    </dgm:pt>
    <dgm:pt modelId="{4F85B3AD-0F51-4A16-9C47-2859AA29CB8D}" type="pres">
      <dgm:prSet presAssocID="{DC3B4B13-EB65-46F4-9A9D-824C31151E89}" presName="gear2srcNode" presStyleLbl="node1" presStyleIdx="1" presStyleCnt="3"/>
      <dgm:spPr/>
    </dgm:pt>
    <dgm:pt modelId="{5F549EA0-089A-4C74-8B61-D67F79D68A6B}" type="pres">
      <dgm:prSet presAssocID="{DC3B4B13-EB65-46F4-9A9D-824C31151E89}" presName="gear2dstNode" presStyleLbl="node1" presStyleIdx="1" presStyleCnt="3"/>
      <dgm:spPr/>
    </dgm:pt>
    <dgm:pt modelId="{5C411C86-C735-4FEB-AC2D-73DF3FD1ACF4}" type="pres">
      <dgm:prSet presAssocID="{050E9149-2CF6-4EFE-894C-3FE67EA1AC4B}" presName="gear3" presStyleLbl="node1" presStyleIdx="2" presStyleCnt="3" custLinFactNeighborX="-339" custLinFactNeighborY="-1018"/>
      <dgm:spPr/>
    </dgm:pt>
    <dgm:pt modelId="{94D498ED-C21F-4055-BAF1-330EFC0C6E9A}" type="pres">
      <dgm:prSet presAssocID="{050E9149-2CF6-4EFE-894C-3FE67EA1AC4B}" presName="gear3tx" presStyleLbl="node1" presStyleIdx="2" presStyleCnt="3">
        <dgm:presLayoutVars>
          <dgm:chMax val="1"/>
          <dgm:bulletEnabled val="1"/>
        </dgm:presLayoutVars>
      </dgm:prSet>
      <dgm:spPr/>
    </dgm:pt>
    <dgm:pt modelId="{1179E4DD-BA76-4E2E-864E-00747B9A91E0}" type="pres">
      <dgm:prSet presAssocID="{050E9149-2CF6-4EFE-894C-3FE67EA1AC4B}" presName="gear3srcNode" presStyleLbl="node1" presStyleIdx="2" presStyleCnt="3"/>
      <dgm:spPr/>
    </dgm:pt>
    <dgm:pt modelId="{673223C5-338A-43B5-8F40-F15609551DD0}" type="pres">
      <dgm:prSet presAssocID="{050E9149-2CF6-4EFE-894C-3FE67EA1AC4B}" presName="gear3dstNode" presStyleLbl="node1" presStyleIdx="2" presStyleCnt="3"/>
      <dgm:spPr/>
    </dgm:pt>
    <dgm:pt modelId="{7614B6D5-662F-4FEF-B134-13A196AEB142}" type="pres">
      <dgm:prSet presAssocID="{A2BE6D83-5F57-45E2-B47E-1A5FA76B38D8}" presName="connector1" presStyleLbl="sibTrans2D1" presStyleIdx="0" presStyleCnt="3"/>
      <dgm:spPr/>
    </dgm:pt>
    <dgm:pt modelId="{D81F7D67-CA19-48F5-89A7-3BF1DB7E3AAB}" type="pres">
      <dgm:prSet presAssocID="{D452D0F6-A896-4B0D-9556-48EA01E3F8E0}" presName="connector2" presStyleLbl="sibTrans2D1" presStyleIdx="1" presStyleCnt="3"/>
      <dgm:spPr/>
    </dgm:pt>
    <dgm:pt modelId="{5A227B02-8CC2-46F5-BD34-7062A35DF9E0}" type="pres">
      <dgm:prSet presAssocID="{46C3181C-CEF9-474F-B8A4-77F5768DB694}" presName="connector3" presStyleLbl="sibTrans2D1" presStyleIdx="2" presStyleCnt="3"/>
      <dgm:spPr/>
    </dgm:pt>
  </dgm:ptLst>
  <dgm:cxnLst>
    <dgm:cxn modelId="{3282B101-6A37-40D3-99E8-0C2A178EE5F3}" type="presOf" srcId="{A2E71A52-4992-4632-950B-F48FD06248CD}" destId="{C728AD5C-D439-4BBA-9575-00D812386BBA}" srcOrd="1" destOrd="0" presId="urn:microsoft.com/office/officeart/2005/8/layout/gear1"/>
    <dgm:cxn modelId="{559B120C-A5D1-4653-B332-817115137652}" type="presOf" srcId="{050E9149-2CF6-4EFE-894C-3FE67EA1AC4B}" destId="{94D498ED-C21F-4055-BAF1-330EFC0C6E9A}" srcOrd="1" destOrd="0" presId="urn:microsoft.com/office/officeart/2005/8/layout/gear1"/>
    <dgm:cxn modelId="{C2123F16-C906-4C09-B64A-A3B0775DF2A8}" type="presOf" srcId="{D27977D7-A207-4E09-AC3D-7BC3B545BF1D}" destId="{04C7E7BC-13C3-4F8A-8EFA-2602BD98E9C0}" srcOrd="0" destOrd="0" presId="urn:microsoft.com/office/officeart/2005/8/layout/gear1"/>
    <dgm:cxn modelId="{97ABC71D-8A24-4763-BB62-93F86B3A53B1}" type="presOf" srcId="{DC3B4B13-EB65-46F4-9A9D-824C31151E89}" destId="{5F549EA0-089A-4C74-8B61-D67F79D68A6B}" srcOrd="2" destOrd="0" presId="urn:microsoft.com/office/officeart/2005/8/layout/gear1"/>
    <dgm:cxn modelId="{FB4C7323-8CBC-4519-9A8A-ED4CF7FAA0B4}" type="presOf" srcId="{A2E71A52-4992-4632-950B-F48FD06248CD}" destId="{9AC733AC-378B-4E87-89EB-36B5FF217850}" srcOrd="2" destOrd="0" presId="urn:microsoft.com/office/officeart/2005/8/layout/gear1"/>
    <dgm:cxn modelId="{B769CC2F-CA59-4490-8590-D1BBD04F3D9B}" type="presOf" srcId="{050E9149-2CF6-4EFE-894C-3FE67EA1AC4B}" destId="{673223C5-338A-43B5-8F40-F15609551DD0}" srcOrd="3" destOrd="0" presId="urn:microsoft.com/office/officeart/2005/8/layout/gear1"/>
    <dgm:cxn modelId="{73C4F85B-6F71-4389-BA68-D1FDD510EC2E}" srcId="{D27977D7-A207-4E09-AC3D-7BC3B545BF1D}" destId="{050E9149-2CF6-4EFE-894C-3FE67EA1AC4B}" srcOrd="2" destOrd="0" parTransId="{A33CC542-8BD0-4882-87EE-8510424DF79A}" sibTransId="{46C3181C-CEF9-474F-B8A4-77F5768DB694}"/>
    <dgm:cxn modelId="{4CCE4470-7C7D-430D-A4A8-5007AAAA80DD}" type="presOf" srcId="{050E9149-2CF6-4EFE-894C-3FE67EA1AC4B}" destId="{5C411C86-C735-4FEB-AC2D-73DF3FD1ACF4}" srcOrd="0" destOrd="0" presId="urn:microsoft.com/office/officeart/2005/8/layout/gear1"/>
    <dgm:cxn modelId="{F0C17472-C4A6-4763-BCBB-1FE0A31E4BC1}" type="presOf" srcId="{050E9149-2CF6-4EFE-894C-3FE67EA1AC4B}" destId="{1179E4DD-BA76-4E2E-864E-00747B9A91E0}" srcOrd="2" destOrd="0" presId="urn:microsoft.com/office/officeart/2005/8/layout/gear1"/>
    <dgm:cxn modelId="{320C5076-F5E4-441F-AF0A-42F38C6A3D0D}" srcId="{D27977D7-A207-4E09-AC3D-7BC3B545BF1D}" destId="{DC3B4B13-EB65-46F4-9A9D-824C31151E89}" srcOrd="1" destOrd="0" parTransId="{C43E690E-5F15-4307-ABB1-EAF549DB2242}" sibTransId="{D452D0F6-A896-4B0D-9556-48EA01E3F8E0}"/>
    <dgm:cxn modelId="{135A187E-F8FB-4C16-9CED-1E781F6B8343}" type="presOf" srcId="{DC3B4B13-EB65-46F4-9A9D-824C31151E89}" destId="{4F85B3AD-0F51-4A16-9C47-2859AA29CB8D}" srcOrd="1" destOrd="0" presId="urn:microsoft.com/office/officeart/2005/8/layout/gear1"/>
    <dgm:cxn modelId="{5E115C9F-9611-4E22-83BB-D9B563FEC10D}" type="presOf" srcId="{A2BE6D83-5F57-45E2-B47E-1A5FA76B38D8}" destId="{7614B6D5-662F-4FEF-B134-13A196AEB142}" srcOrd="0" destOrd="0" presId="urn:microsoft.com/office/officeart/2005/8/layout/gear1"/>
    <dgm:cxn modelId="{4B8364AF-DB0E-4FBA-9BA1-062B25652015}" type="presOf" srcId="{46C3181C-CEF9-474F-B8A4-77F5768DB694}" destId="{5A227B02-8CC2-46F5-BD34-7062A35DF9E0}" srcOrd="0" destOrd="0" presId="urn:microsoft.com/office/officeart/2005/8/layout/gear1"/>
    <dgm:cxn modelId="{FFB2D2D5-032B-4B2F-9C12-C974BE03EECE}" type="presOf" srcId="{D452D0F6-A896-4B0D-9556-48EA01E3F8E0}" destId="{D81F7D67-CA19-48F5-89A7-3BF1DB7E3AAB}" srcOrd="0" destOrd="0" presId="urn:microsoft.com/office/officeart/2005/8/layout/gear1"/>
    <dgm:cxn modelId="{042BDBD6-0194-4FB8-B51E-D72AE2A5E452}" type="presOf" srcId="{DC3B4B13-EB65-46F4-9A9D-824C31151E89}" destId="{F1E8E5AE-9146-4478-ADCF-C7B0A47D05F2}" srcOrd="0" destOrd="0" presId="urn:microsoft.com/office/officeart/2005/8/layout/gear1"/>
    <dgm:cxn modelId="{B87888F9-10CA-49DC-9A6F-E3B644042171}" type="presOf" srcId="{A2E71A52-4992-4632-950B-F48FD06248CD}" destId="{69AA5B6E-393F-40C1-803B-46FC22ED1474}" srcOrd="0" destOrd="0" presId="urn:microsoft.com/office/officeart/2005/8/layout/gear1"/>
    <dgm:cxn modelId="{A6D947FB-31F5-452D-8E16-63BFF19EE99F}" srcId="{D27977D7-A207-4E09-AC3D-7BC3B545BF1D}" destId="{A2E71A52-4992-4632-950B-F48FD06248CD}" srcOrd="0" destOrd="0" parTransId="{62E28C1A-15F8-4D60-94A4-81E7C746847A}" sibTransId="{A2BE6D83-5F57-45E2-B47E-1A5FA76B38D8}"/>
    <dgm:cxn modelId="{B4F9CCCB-3789-4221-99D5-D23CF9050AD7}" type="presParOf" srcId="{04C7E7BC-13C3-4F8A-8EFA-2602BD98E9C0}" destId="{69AA5B6E-393F-40C1-803B-46FC22ED1474}" srcOrd="0" destOrd="0" presId="urn:microsoft.com/office/officeart/2005/8/layout/gear1"/>
    <dgm:cxn modelId="{F0FF2D94-F2B8-4195-8BAA-0331891DD5E8}" type="presParOf" srcId="{04C7E7BC-13C3-4F8A-8EFA-2602BD98E9C0}" destId="{C728AD5C-D439-4BBA-9575-00D812386BBA}" srcOrd="1" destOrd="0" presId="urn:microsoft.com/office/officeart/2005/8/layout/gear1"/>
    <dgm:cxn modelId="{44D3FAEF-2179-4C11-9E94-7494955E01AC}" type="presParOf" srcId="{04C7E7BC-13C3-4F8A-8EFA-2602BD98E9C0}" destId="{9AC733AC-378B-4E87-89EB-36B5FF217850}" srcOrd="2" destOrd="0" presId="urn:microsoft.com/office/officeart/2005/8/layout/gear1"/>
    <dgm:cxn modelId="{812EE96F-0506-4705-8DE5-41C40652ADA8}" type="presParOf" srcId="{04C7E7BC-13C3-4F8A-8EFA-2602BD98E9C0}" destId="{F1E8E5AE-9146-4478-ADCF-C7B0A47D05F2}" srcOrd="3" destOrd="0" presId="urn:microsoft.com/office/officeart/2005/8/layout/gear1"/>
    <dgm:cxn modelId="{E9092807-B00F-4B70-91E7-C92D8CCF19CB}" type="presParOf" srcId="{04C7E7BC-13C3-4F8A-8EFA-2602BD98E9C0}" destId="{4F85B3AD-0F51-4A16-9C47-2859AA29CB8D}" srcOrd="4" destOrd="0" presId="urn:microsoft.com/office/officeart/2005/8/layout/gear1"/>
    <dgm:cxn modelId="{98A06B12-E1A7-4211-9EA1-F75A0360793F}" type="presParOf" srcId="{04C7E7BC-13C3-4F8A-8EFA-2602BD98E9C0}" destId="{5F549EA0-089A-4C74-8B61-D67F79D68A6B}" srcOrd="5" destOrd="0" presId="urn:microsoft.com/office/officeart/2005/8/layout/gear1"/>
    <dgm:cxn modelId="{9B3A40FF-A5ED-4F32-B660-DC3747B2EEE1}" type="presParOf" srcId="{04C7E7BC-13C3-4F8A-8EFA-2602BD98E9C0}" destId="{5C411C86-C735-4FEB-AC2D-73DF3FD1ACF4}" srcOrd="6" destOrd="0" presId="urn:microsoft.com/office/officeart/2005/8/layout/gear1"/>
    <dgm:cxn modelId="{410D7AB5-D864-4B08-8EA1-092BD9F54958}" type="presParOf" srcId="{04C7E7BC-13C3-4F8A-8EFA-2602BD98E9C0}" destId="{94D498ED-C21F-4055-BAF1-330EFC0C6E9A}" srcOrd="7" destOrd="0" presId="urn:microsoft.com/office/officeart/2005/8/layout/gear1"/>
    <dgm:cxn modelId="{7917CF9D-9D6B-4465-B24D-3E23285126FA}" type="presParOf" srcId="{04C7E7BC-13C3-4F8A-8EFA-2602BD98E9C0}" destId="{1179E4DD-BA76-4E2E-864E-00747B9A91E0}" srcOrd="8" destOrd="0" presId="urn:microsoft.com/office/officeart/2005/8/layout/gear1"/>
    <dgm:cxn modelId="{946D1815-1B7A-4C6C-8642-E7A0310E36F5}" type="presParOf" srcId="{04C7E7BC-13C3-4F8A-8EFA-2602BD98E9C0}" destId="{673223C5-338A-43B5-8F40-F15609551DD0}" srcOrd="9" destOrd="0" presId="urn:microsoft.com/office/officeart/2005/8/layout/gear1"/>
    <dgm:cxn modelId="{1990674B-3816-46AE-AA27-8500FAE029D2}" type="presParOf" srcId="{04C7E7BC-13C3-4F8A-8EFA-2602BD98E9C0}" destId="{7614B6D5-662F-4FEF-B134-13A196AEB142}" srcOrd="10" destOrd="0" presId="urn:microsoft.com/office/officeart/2005/8/layout/gear1"/>
    <dgm:cxn modelId="{1739AAD7-768A-409B-9A51-5A094865ED63}" type="presParOf" srcId="{04C7E7BC-13C3-4F8A-8EFA-2602BD98E9C0}" destId="{D81F7D67-CA19-48F5-89A7-3BF1DB7E3AAB}" srcOrd="11" destOrd="0" presId="urn:microsoft.com/office/officeart/2005/8/layout/gear1"/>
    <dgm:cxn modelId="{A4F2D1A6-A6B2-4EBE-BD79-8CC772218598}" type="presParOf" srcId="{04C7E7BC-13C3-4F8A-8EFA-2602BD98E9C0}" destId="{5A227B02-8CC2-46F5-BD34-7062A35DF9E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7977D7-A207-4E09-AC3D-7BC3B545BF1D}" type="doc">
      <dgm:prSet loTypeId="urn:microsoft.com/office/officeart/2005/8/layout/gear1" loCatId="cycle" qsTypeId="urn:microsoft.com/office/officeart/2005/8/quickstyle/simple1" qsCatId="simple" csTypeId="urn:microsoft.com/office/officeart/2005/8/colors/accent1_2" csCatId="accent1" phldr="1"/>
      <dgm:spPr/>
    </dgm:pt>
    <dgm:pt modelId="{A2E71A52-4992-4632-950B-F48FD06248CD}">
      <dgm:prSet phldrT="[Tekst]"/>
      <dgm:spPr>
        <a:effectLst>
          <a:outerShdw blurRad="50800" dist="38100" dir="2700000" algn="tl" rotWithShape="0">
            <a:prstClr val="black">
              <a:alpha val="40000"/>
            </a:prstClr>
          </a:outerShdw>
        </a:effectLst>
      </dgm:spPr>
      <dgm:t>
        <a:bodyPr/>
        <a:lstStyle/>
        <a:p>
          <a:r>
            <a:rPr lang="nb-NO" dirty="0"/>
            <a:t>Individnivå</a:t>
          </a:r>
        </a:p>
        <a:p>
          <a:r>
            <a:rPr lang="nb-NO" dirty="0"/>
            <a:t>8 faktorer</a:t>
          </a:r>
          <a:endParaRPr lang="nn-NO" dirty="0"/>
        </a:p>
      </dgm:t>
    </dgm:pt>
    <dgm:pt modelId="{62E28C1A-15F8-4D60-94A4-81E7C746847A}" type="parTrans" cxnId="{A6D947FB-31F5-452D-8E16-63BFF19EE99F}">
      <dgm:prSet/>
      <dgm:spPr/>
      <dgm:t>
        <a:bodyPr/>
        <a:lstStyle/>
        <a:p>
          <a:endParaRPr lang="nn-NO"/>
        </a:p>
      </dgm:t>
    </dgm:pt>
    <dgm:pt modelId="{A2BE6D83-5F57-45E2-B47E-1A5FA76B38D8}" type="sibTrans" cxnId="{A6D947FB-31F5-452D-8E16-63BFF19EE99F}">
      <dgm:prSet/>
      <dgm:spPr>
        <a:effectLst>
          <a:outerShdw blurRad="50800" dist="38100" dir="2700000" algn="tl" rotWithShape="0">
            <a:prstClr val="black">
              <a:alpha val="40000"/>
            </a:prstClr>
          </a:outerShdw>
        </a:effectLst>
      </dgm:spPr>
      <dgm:t>
        <a:bodyPr/>
        <a:lstStyle/>
        <a:p>
          <a:endParaRPr lang="nn-NO"/>
        </a:p>
      </dgm:t>
    </dgm:pt>
    <dgm:pt modelId="{DC3B4B13-EB65-46F4-9A9D-824C31151E89}">
      <dgm:prSet phldrT="[Tekst]"/>
      <dgm:spPr>
        <a:effectLst>
          <a:outerShdw blurRad="50800" dist="38100" dir="2700000" algn="tl" rotWithShape="0">
            <a:prstClr val="black">
              <a:alpha val="40000"/>
            </a:prstClr>
          </a:outerShdw>
        </a:effectLst>
      </dgm:spPr>
      <dgm:t>
        <a:bodyPr/>
        <a:lstStyle/>
        <a:p>
          <a:r>
            <a:rPr lang="nb-NO" dirty="0"/>
            <a:t>Gruppenivå</a:t>
          </a:r>
        </a:p>
        <a:p>
          <a:r>
            <a:rPr lang="nb-NO" dirty="0"/>
            <a:t>Faktor 9</a:t>
          </a:r>
          <a:endParaRPr lang="nn-NO" dirty="0"/>
        </a:p>
      </dgm:t>
    </dgm:pt>
    <dgm:pt modelId="{C43E690E-5F15-4307-ABB1-EAF549DB2242}" type="parTrans" cxnId="{320C5076-F5E4-441F-AF0A-42F38C6A3D0D}">
      <dgm:prSet/>
      <dgm:spPr/>
      <dgm:t>
        <a:bodyPr/>
        <a:lstStyle/>
        <a:p>
          <a:endParaRPr lang="nn-NO"/>
        </a:p>
      </dgm:t>
    </dgm:pt>
    <dgm:pt modelId="{D452D0F6-A896-4B0D-9556-48EA01E3F8E0}" type="sibTrans" cxnId="{320C5076-F5E4-441F-AF0A-42F38C6A3D0D}">
      <dgm:prSet/>
      <dgm:spPr>
        <a:effectLst>
          <a:outerShdw blurRad="50800" dist="38100" dir="2700000" algn="tl" rotWithShape="0">
            <a:prstClr val="black">
              <a:alpha val="40000"/>
            </a:prstClr>
          </a:outerShdw>
        </a:effectLst>
      </dgm:spPr>
      <dgm:t>
        <a:bodyPr/>
        <a:lstStyle/>
        <a:p>
          <a:endParaRPr lang="nn-NO"/>
        </a:p>
      </dgm:t>
    </dgm:pt>
    <dgm:pt modelId="{050E9149-2CF6-4EFE-894C-3FE67EA1AC4B}">
      <dgm:prSet phldrT="[Tekst]"/>
      <dgm:spPr>
        <a:effectLst>
          <a:outerShdw blurRad="50800" dist="38100" dir="2700000" algn="tl" rotWithShape="0">
            <a:prstClr val="black">
              <a:alpha val="40000"/>
            </a:prstClr>
          </a:outerShdw>
        </a:effectLst>
      </dgm:spPr>
      <dgm:t>
        <a:bodyPr/>
        <a:lstStyle/>
        <a:p>
          <a:r>
            <a:rPr lang="nb-NO" dirty="0"/>
            <a:t>Ledernivå </a:t>
          </a:r>
        </a:p>
        <a:p>
          <a:r>
            <a:rPr lang="nb-NO" dirty="0"/>
            <a:t>Faktor 5</a:t>
          </a:r>
          <a:endParaRPr lang="nn-NO" dirty="0"/>
        </a:p>
      </dgm:t>
    </dgm:pt>
    <dgm:pt modelId="{A33CC542-8BD0-4882-87EE-8510424DF79A}" type="parTrans" cxnId="{73C4F85B-6F71-4389-BA68-D1FDD510EC2E}">
      <dgm:prSet/>
      <dgm:spPr/>
      <dgm:t>
        <a:bodyPr/>
        <a:lstStyle/>
        <a:p>
          <a:endParaRPr lang="nn-NO"/>
        </a:p>
      </dgm:t>
    </dgm:pt>
    <dgm:pt modelId="{46C3181C-CEF9-474F-B8A4-77F5768DB694}" type="sibTrans" cxnId="{73C4F85B-6F71-4389-BA68-D1FDD510EC2E}">
      <dgm:prSet/>
      <dgm:spPr>
        <a:effectLst>
          <a:outerShdw blurRad="50800" dist="38100" dir="2700000" algn="tl" rotWithShape="0">
            <a:prstClr val="black">
              <a:alpha val="40000"/>
            </a:prstClr>
          </a:outerShdw>
        </a:effectLst>
      </dgm:spPr>
      <dgm:t>
        <a:bodyPr/>
        <a:lstStyle/>
        <a:p>
          <a:endParaRPr lang="nn-NO"/>
        </a:p>
      </dgm:t>
    </dgm:pt>
    <dgm:pt modelId="{04C7E7BC-13C3-4F8A-8EFA-2602BD98E9C0}" type="pres">
      <dgm:prSet presAssocID="{D27977D7-A207-4E09-AC3D-7BC3B545BF1D}" presName="composite" presStyleCnt="0">
        <dgm:presLayoutVars>
          <dgm:chMax val="3"/>
          <dgm:animLvl val="lvl"/>
          <dgm:resizeHandles val="exact"/>
        </dgm:presLayoutVars>
      </dgm:prSet>
      <dgm:spPr/>
    </dgm:pt>
    <dgm:pt modelId="{69AA5B6E-393F-40C1-803B-46FC22ED1474}" type="pres">
      <dgm:prSet presAssocID="{A2E71A52-4992-4632-950B-F48FD06248CD}" presName="gear1" presStyleLbl="node1" presStyleIdx="0" presStyleCnt="3">
        <dgm:presLayoutVars>
          <dgm:chMax val="1"/>
          <dgm:bulletEnabled val="1"/>
        </dgm:presLayoutVars>
      </dgm:prSet>
      <dgm:spPr/>
    </dgm:pt>
    <dgm:pt modelId="{C728AD5C-D439-4BBA-9575-00D812386BBA}" type="pres">
      <dgm:prSet presAssocID="{A2E71A52-4992-4632-950B-F48FD06248CD}" presName="gear1srcNode" presStyleLbl="node1" presStyleIdx="0" presStyleCnt="3"/>
      <dgm:spPr/>
    </dgm:pt>
    <dgm:pt modelId="{9AC733AC-378B-4E87-89EB-36B5FF217850}" type="pres">
      <dgm:prSet presAssocID="{A2E71A52-4992-4632-950B-F48FD06248CD}" presName="gear1dstNode" presStyleLbl="node1" presStyleIdx="0" presStyleCnt="3"/>
      <dgm:spPr/>
    </dgm:pt>
    <dgm:pt modelId="{F1E8E5AE-9146-4478-ADCF-C7B0A47D05F2}" type="pres">
      <dgm:prSet presAssocID="{DC3B4B13-EB65-46F4-9A9D-824C31151E89}" presName="gear2" presStyleLbl="node1" presStyleIdx="1" presStyleCnt="3">
        <dgm:presLayoutVars>
          <dgm:chMax val="1"/>
          <dgm:bulletEnabled val="1"/>
        </dgm:presLayoutVars>
      </dgm:prSet>
      <dgm:spPr/>
    </dgm:pt>
    <dgm:pt modelId="{4F85B3AD-0F51-4A16-9C47-2859AA29CB8D}" type="pres">
      <dgm:prSet presAssocID="{DC3B4B13-EB65-46F4-9A9D-824C31151E89}" presName="gear2srcNode" presStyleLbl="node1" presStyleIdx="1" presStyleCnt="3"/>
      <dgm:spPr/>
    </dgm:pt>
    <dgm:pt modelId="{5F549EA0-089A-4C74-8B61-D67F79D68A6B}" type="pres">
      <dgm:prSet presAssocID="{DC3B4B13-EB65-46F4-9A9D-824C31151E89}" presName="gear2dstNode" presStyleLbl="node1" presStyleIdx="1" presStyleCnt="3"/>
      <dgm:spPr/>
    </dgm:pt>
    <dgm:pt modelId="{5C411C86-C735-4FEB-AC2D-73DF3FD1ACF4}" type="pres">
      <dgm:prSet presAssocID="{050E9149-2CF6-4EFE-894C-3FE67EA1AC4B}" presName="gear3" presStyleLbl="node1" presStyleIdx="2" presStyleCnt="3" custLinFactNeighborX="-339" custLinFactNeighborY="-1018"/>
      <dgm:spPr/>
    </dgm:pt>
    <dgm:pt modelId="{94D498ED-C21F-4055-BAF1-330EFC0C6E9A}" type="pres">
      <dgm:prSet presAssocID="{050E9149-2CF6-4EFE-894C-3FE67EA1AC4B}" presName="gear3tx" presStyleLbl="node1" presStyleIdx="2" presStyleCnt="3">
        <dgm:presLayoutVars>
          <dgm:chMax val="1"/>
          <dgm:bulletEnabled val="1"/>
        </dgm:presLayoutVars>
      </dgm:prSet>
      <dgm:spPr/>
    </dgm:pt>
    <dgm:pt modelId="{1179E4DD-BA76-4E2E-864E-00747B9A91E0}" type="pres">
      <dgm:prSet presAssocID="{050E9149-2CF6-4EFE-894C-3FE67EA1AC4B}" presName="gear3srcNode" presStyleLbl="node1" presStyleIdx="2" presStyleCnt="3"/>
      <dgm:spPr/>
    </dgm:pt>
    <dgm:pt modelId="{673223C5-338A-43B5-8F40-F15609551DD0}" type="pres">
      <dgm:prSet presAssocID="{050E9149-2CF6-4EFE-894C-3FE67EA1AC4B}" presName="gear3dstNode" presStyleLbl="node1" presStyleIdx="2" presStyleCnt="3"/>
      <dgm:spPr/>
    </dgm:pt>
    <dgm:pt modelId="{7614B6D5-662F-4FEF-B134-13A196AEB142}" type="pres">
      <dgm:prSet presAssocID="{A2BE6D83-5F57-45E2-B47E-1A5FA76B38D8}" presName="connector1" presStyleLbl="sibTrans2D1" presStyleIdx="0" presStyleCnt="3"/>
      <dgm:spPr/>
    </dgm:pt>
    <dgm:pt modelId="{D81F7D67-CA19-48F5-89A7-3BF1DB7E3AAB}" type="pres">
      <dgm:prSet presAssocID="{D452D0F6-A896-4B0D-9556-48EA01E3F8E0}" presName="connector2" presStyleLbl="sibTrans2D1" presStyleIdx="1" presStyleCnt="3"/>
      <dgm:spPr/>
    </dgm:pt>
    <dgm:pt modelId="{5A227B02-8CC2-46F5-BD34-7062A35DF9E0}" type="pres">
      <dgm:prSet presAssocID="{46C3181C-CEF9-474F-B8A4-77F5768DB694}" presName="connector3" presStyleLbl="sibTrans2D1" presStyleIdx="2" presStyleCnt="3"/>
      <dgm:spPr/>
    </dgm:pt>
  </dgm:ptLst>
  <dgm:cxnLst>
    <dgm:cxn modelId="{7D66D109-73CF-4B52-BAAA-182995FB3978}" type="presOf" srcId="{DC3B4B13-EB65-46F4-9A9D-824C31151E89}" destId="{4F85B3AD-0F51-4A16-9C47-2859AA29CB8D}" srcOrd="1" destOrd="0" presId="urn:microsoft.com/office/officeart/2005/8/layout/gear1"/>
    <dgm:cxn modelId="{83C12E12-5730-482E-85C1-230527207607}" type="presOf" srcId="{DC3B4B13-EB65-46F4-9A9D-824C31151E89}" destId="{5F549EA0-089A-4C74-8B61-D67F79D68A6B}" srcOrd="2" destOrd="0" presId="urn:microsoft.com/office/officeart/2005/8/layout/gear1"/>
    <dgm:cxn modelId="{54934429-DEB3-4EC3-B575-AF713AA79932}" type="presOf" srcId="{A2BE6D83-5F57-45E2-B47E-1A5FA76B38D8}" destId="{7614B6D5-662F-4FEF-B134-13A196AEB142}" srcOrd="0" destOrd="0" presId="urn:microsoft.com/office/officeart/2005/8/layout/gear1"/>
    <dgm:cxn modelId="{FA19B430-4A09-4B3A-9FDD-B99AB7DDF015}" type="presOf" srcId="{D452D0F6-A896-4B0D-9556-48EA01E3F8E0}" destId="{D81F7D67-CA19-48F5-89A7-3BF1DB7E3AAB}" srcOrd="0" destOrd="0" presId="urn:microsoft.com/office/officeart/2005/8/layout/gear1"/>
    <dgm:cxn modelId="{73C4F85B-6F71-4389-BA68-D1FDD510EC2E}" srcId="{D27977D7-A207-4E09-AC3D-7BC3B545BF1D}" destId="{050E9149-2CF6-4EFE-894C-3FE67EA1AC4B}" srcOrd="2" destOrd="0" parTransId="{A33CC542-8BD0-4882-87EE-8510424DF79A}" sibTransId="{46C3181C-CEF9-474F-B8A4-77F5768DB694}"/>
    <dgm:cxn modelId="{B764D563-1258-4EFD-8BA5-C2BA7EDBDBE7}" type="presOf" srcId="{050E9149-2CF6-4EFE-894C-3FE67EA1AC4B}" destId="{1179E4DD-BA76-4E2E-864E-00747B9A91E0}" srcOrd="2" destOrd="0" presId="urn:microsoft.com/office/officeart/2005/8/layout/gear1"/>
    <dgm:cxn modelId="{BF0E2469-2580-46B5-8532-F1B42F345505}" type="presOf" srcId="{DC3B4B13-EB65-46F4-9A9D-824C31151E89}" destId="{F1E8E5AE-9146-4478-ADCF-C7B0A47D05F2}" srcOrd="0" destOrd="0" presId="urn:microsoft.com/office/officeart/2005/8/layout/gear1"/>
    <dgm:cxn modelId="{1B60194A-C5AB-417A-B5FD-13919E28C577}" type="presOf" srcId="{D27977D7-A207-4E09-AC3D-7BC3B545BF1D}" destId="{04C7E7BC-13C3-4F8A-8EFA-2602BD98E9C0}" srcOrd="0" destOrd="0" presId="urn:microsoft.com/office/officeart/2005/8/layout/gear1"/>
    <dgm:cxn modelId="{BA03116D-922D-4E46-8B3C-FE6306C77E5E}" type="presOf" srcId="{050E9149-2CF6-4EFE-894C-3FE67EA1AC4B}" destId="{673223C5-338A-43B5-8F40-F15609551DD0}" srcOrd="3" destOrd="0" presId="urn:microsoft.com/office/officeart/2005/8/layout/gear1"/>
    <dgm:cxn modelId="{3BDED374-5B0C-487A-8DE9-035A3D51916A}" type="presOf" srcId="{46C3181C-CEF9-474F-B8A4-77F5768DB694}" destId="{5A227B02-8CC2-46F5-BD34-7062A35DF9E0}" srcOrd="0" destOrd="0" presId="urn:microsoft.com/office/officeart/2005/8/layout/gear1"/>
    <dgm:cxn modelId="{320C5076-F5E4-441F-AF0A-42F38C6A3D0D}" srcId="{D27977D7-A207-4E09-AC3D-7BC3B545BF1D}" destId="{DC3B4B13-EB65-46F4-9A9D-824C31151E89}" srcOrd="1" destOrd="0" parTransId="{C43E690E-5F15-4307-ABB1-EAF549DB2242}" sibTransId="{D452D0F6-A896-4B0D-9556-48EA01E3F8E0}"/>
    <dgm:cxn modelId="{2EA80D79-51DA-4860-96E2-CE6C32FB291D}" type="presOf" srcId="{050E9149-2CF6-4EFE-894C-3FE67EA1AC4B}" destId="{5C411C86-C735-4FEB-AC2D-73DF3FD1ACF4}" srcOrd="0" destOrd="0" presId="urn:microsoft.com/office/officeart/2005/8/layout/gear1"/>
    <dgm:cxn modelId="{C715E5A8-7AAD-4BA2-B5F8-94E56C2BD74D}" type="presOf" srcId="{A2E71A52-4992-4632-950B-F48FD06248CD}" destId="{C728AD5C-D439-4BBA-9575-00D812386BBA}" srcOrd="1" destOrd="0" presId="urn:microsoft.com/office/officeart/2005/8/layout/gear1"/>
    <dgm:cxn modelId="{44916FAA-2F99-4459-872B-834955FC9701}" type="presOf" srcId="{A2E71A52-4992-4632-950B-F48FD06248CD}" destId="{9AC733AC-378B-4E87-89EB-36B5FF217850}" srcOrd="2" destOrd="0" presId="urn:microsoft.com/office/officeart/2005/8/layout/gear1"/>
    <dgm:cxn modelId="{7484B6C9-EF35-4D03-95E6-F0B8BFC7CD6C}" type="presOf" srcId="{050E9149-2CF6-4EFE-894C-3FE67EA1AC4B}" destId="{94D498ED-C21F-4055-BAF1-330EFC0C6E9A}" srcOrd="1" destOrd="0" presId="urn:microsoft.com/office/officeart/2005/8/layout/gear1"/>
    <dgm:cxn modelId="{A6D947FB-31F5-452D-8E16-63BFF19EE99F}" srcId="{D27977D7-A207-4E09-AC3D-7BC3B545BF1D}" destId="{A2E71A52-4992-4632-950B-F48FD06248CD}" srcOrd="0" destOrd="0" parTransId="{62E28C1A-15F8-4D60-94A4-81E7C746847A}" sibTransId="{A2BE6D83-5F57-45E2-B47E-1A5FA76B38D8}"/>
    <dgm:cxn modelId="{B6C774FC-F92A-43DB-BCE9-18F75E7B5924}" type="presOf" srcId="{A2E71A52-4992-4632-950B-F48FD06248CD}" destId="{69AA5B6E-393F-40C1-803B-46FC22ED1474}" srcOrd="0" destOrd="0" presId="urn:microsoft.com/office/officeart/2005/8/layout/gear1"/>
    <dgm:cxn modelId="{194172C5-6C12-462F-93F2-DE8128283A63}" type="presParOf" srcId="{04C7E7BC-13C3-4F8A-8EFA-2602BD98E9C0}" destId="{69AA5B6E-393F-40C1-803B-46FC22ED1474}" srcOrd="0" destOrd="0" presId="urn:microsoft.com/office/officeart/2005/8/layout/gear1"/>
    <dgm:cxn modelId="{619AA14A-FA07-4E52-97B5-8ED61BF5DC47}" type="presParOf" srcId="{04C7E7BC-13C3-4F8A-8EFA-2602BD98E9C0}" destId="{C728AD5C-D439-4BBA-9575-00D812386BBA}" srcOrd="1" destOrd="0" presId="urn:microsoft.com/office/officeart/2005/8/layout/gear1"/>
    <dgm:cxn modelId="{EF212199-7DCB-4448-962F-699892D86A81}" type="presParOf" srcId="{04C7E7BC-13C3-4F8A-8EFA-2602BD98E9C0}" destId="{9AC733AC-378B-4E87-89EB-36B5FF217850}" srcOrd="2" destOrd="0" presId="urn:microsoft.com/office/officeart/2005/8/layout/gear1"/>
    <dgm:cxn modelId="{92528C73-4CDC-46A3-9297-BDACE0E5EF18}" type="presParOf" srcId="{04C7E7BC-13C3-4F8A-8EFA-2602BD98E9C0}" destId="{F1E8E5AE-9146-4478-ADCF-C7B0A47D05F2}" srcOrd="3" destOrd="0" presId="urn:microsoft.com/office/officeart/2005/8/layout/gear1"/>
    <dgm:cxn modelId="{30CFA2B4-2942-4F70-A3E9-1E9CD407EC48}" type="presParOf" srcId="{04C7E7BC-13C3-4F8A-8EFA-2602BD98E9C0}" destId="{4F85B3AD-0F51-4A16-9C47-2859AA29CB8D}" srcOrd="4" destOrd="0" presId="urn:microsoft.com/office/officeart/2005/8/layout/gear1"/>
    <dgm:cxn modelId="{B6630C27-3248-4CCD-9A28-7C25F594775F}" type="presParOf" srcId="{04C7E7BC-13C3-4F8A-8EFA-2602BD98E9C0}" destId="{5F549EA0-089A-4C74-8B61-D67F79D68A6B}" srcOrd="5" destOrd="0" presId="urn:microsoft.com/office/officeart/2005/8/layout/gear1"/>
    <dgm:cxn modelId="{EC987AEA-0E30-4DC4-9BEA-DCD7224765E4}" type="presParOf" srcId="{04C7E7BC-13C3-4F8A-8EFA-2602BD98E9C0}" destId="{5C411C86-C735-4FEB-AC2D-73DF3FD1ACF4}" srcOrd="6" destOrd="0" presId="urn:microsoft.com/office/officeart/2005/8/layout/gear1"/>
    <dgm:cxn modelId="{BF6AADD0-108A-462D-B756-B33CA33A8E00}" type="presParOf" srcId="{04C7E7BC-13C3-4F8A-8EFA-2602BD98E9C0}" destId="{94D498ED-C21F-4055-BAF1-330EFC0C6E9A}" srcOrd="7" destOrd="0" presId="urn:microsoft.com/office/officeart/2005/8/layout/gear1"/>
    <dgm:cxn modelId="{6FA4E5E9-3529-478D-A2A2-C0527F708A24}" type="presParOf" srcId="{04C7E7BC-13C3-4F8A-8EFA-2602BD98E9C0}" destId="{1179E4DD-BA76-4E2E-864E-00747B9A91E0}" srcOrd="8" destOrd="0" presId="urn:microsoft.com/office/officeart/2005/8/layout/gear1"/>
    <dgm:cxn modelId="{5F943834-B813-422F-B975-7849E04A90B6}" type="presParOf" srcId="{04C7E7BC-13C3-4F8A-8EFA-2602BD98E9C0}" destId="{673223C5-338A-43B5-8F40-F15609551DD0}" srcOrd="9" destOrd="0" presId="urn:microsoft.com/office/officeart/2005/8/layout/gear1"/>
    <dgm:cxn modelId="{0065A083-E9B3-4718-93EF-3A6A90EFF043}" type="presParOf" srcId="{04C7E7BC-13C3-4F8A-8EFA-2602BD98E9C0}" destId="{7614B6D5-662F-4FEF-B134-13A196AEB142}" srcOrd="10" destOrd="0" presId="urn:microsoft.com/office/officeart/2005/8/layout/gear1"/>
    <dgm:cxn modelId="{6443B269-C9D8-417F-A93E-1EFC063A437A}" type="presParOf" srcId="{04C7E7BC-13C3-4F8A-8EFA-2602BD98E9C0}" destId="{D81F7D67-CA19-48F5-89A7-3BF1DB7E3AAB}" srcOrd="11" destOrd="0" presId="urn:microsoft.com/office/officeart/2005/8/layout/gear1"/>
    <dgm:cxn modelId="{3185BD6A-435B-48F6-A872-37C2172D0925}" type="presParOf" srcId="{04C7E7BC-13C3-4F8A-8EFA-2602BD98E9C0}" destId="{5A227B02-8CC2-46F5-BD34-7062A35DF9E0}" srcOrd="12" destOrd="0" presId="urn:microsoft.com/office/officeart/2005/8/layout/gear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12EFE5-D118-4A36-99F2-4232AB555BC3}"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24300630-7691-4C60-B7C3-BD59A6866D2A}">
      <dgm:prSet/>
      <dgm:spPr/>
      <dgm:t>
        <a:bodyPr/>
        <a:lstStyle/>
        <a:p>
          <a:r>
            <a:rPr lang="nb-NO"/>
            <a:t>Kjenner du deg igjen i resultatene du har fått se? </a:t>
          </a:r>
          <a:endParaRPr lang="en-US"/>
        </a:p>
      </dgm:t>
    </dgm:pt>
    <dgm:pt modelId="{61554192-9770-43CF-B859-CB314BAECC1C}" type="parTrans" cxnId="{7058A31D-F709-4657-8E5E-F91F96D2A91D}">
      <dgm:prSet/>
      <dgm:spPr/>
      <dgm:t>
        <a:bodyPr/>
        <a:lstStyle/>
        <a:p>
          <a:endParaRPr lang="en-US"/>
        </a:p>
      </dgm:t>
    </dgm:pt>
    <dgm:pt modelId="{015AECC5-B5D1-46AF-9AF8-C91269E07241}" type="sibTrans" cxnId="{7058A31D-F709-4657-8E5E-F91F96D2A91D}">
      <dgm:prSet/>
      <dgm:spPr/>
      <dgm:t>
        <a:bodyPr/>
        <a:lstStyle/>
        <a:p>
          <a:endParaRPr lang="en-US"/>
        </a:p>
      </dgm:t>
    </dgm:pt>
    <dgm:pt modelId="{BEE031C5-C0AB-4ADD-90CA-5D2C58B57BEA}">
      <dgm:prSet/>
      <dgm:spPr/>
      <dgm:t>
        <a:bodyPr/>
        <a:lstStyle/>
        <a:p>
          <a:r>
            <a:rPr lang="nb-NO"/>
            <a:t>Er det noe spesielt som overrasker deg med resultatene? </a:t>
          </a:r>
          <a:endParaRPr lang="en-US"/>
        </a:p>
      </dgm:t>
    </dgm:pt>
    <dgm:pt modelId="{A28C8F21-1DE2-454B-A111-C75F2659127C}" type="parTrans" cxnId="{7018AC30-FCF4-4445-86EE-585A9145B0B1}">
      <dgm:prSet/>
      <dgm:spPr/>
      <dgm:t>
        <a:bodyPr/>
        <a:lstStyle/>
        <a:p>
          <a:endParaRPr lang="en-US"/>
        </a:p>
      </dgm:t>
    </dgm:pt>
    <dgm:pt modelId="{3E91CD10-62EC-4140-9E07-7A59CBA9163A}" type="sibTrans" cxnId="{7018AC30-FCF4-4445-86EE-585A9145B0B1}">
      <dgm:prSet/>
      <dgm:spPr/>
      <dgm:t>
        <a:bodyPr/>
        <a:lstStyle/>
        <a:p>
          <a:endParaRPr lang="en-US"/>
        </a:p>
      </dgm:t>
    </dgm:pt>
    <dgm:pt modelId="{71FDF236-0BB8-400A-A331-C74EB1314D77}" type="pres">
      <dgm:prSet presAssocID="{9B12EFE5-D118-4A36-99F2-4232AB555BC3}" presName="diagram" presStyleCnt="0">
        <dgm:presLayoutVars>
          <dgm:chPref val="1"/>
          <dgm:dir/>
          <dgm:animOne val="branch"/>
          <dgm:animLvl val="lvl"/>
          <dgm:resizeHandles/>
        </dgm:presLayoutVars>
      </dgm:prSet>
      <dgm:spPr/>
    </dgm:pt>
    <dgm:pt modelId="{DC783B3F-251E-4FFF-8B3D-FF525896FD84}" type="pres">
      <dgm:prSet presAssocID="{24300630-7691-4C60-B7C3-BD59A6866D2A}" presName="root" presStyleCnt="0"/>
      <dgm:spPr/>
    </dgm:pt>
    <dgm:pt modelId="{2FDF4405-26A3-4E51-944D-A23CF5D6D41B}" type="pres">
      <dgm:prSet presAssocID="{24300630-7691-4C60-B7C3-BD59A6866D2A}" presName="rootComposite" presStyleCnt="0"/>
      <dgm:spPr/>
    </dgm:pt>
    <dgm:pt modelId="{8958F5FF-CCF1-4BB8-984A-43A6B9F11B4D}" type="pres">
      <dgm:prSet presAssocID="{24300630-7691-4C60-B7C3-BD59A6866D2A}" presName="rootText" presStyleLbl="node1" presStyleIdx="0" presStyleCnt="2"/>
      <dgm:spPr/>
    </dgm:pt>
    <dgm:pt modelId="{22898F44-EE08-467C-A9D6-5F5ECBB82467}" type="pres">
      <dgm:prSet presAssocID="{24300630-7691-4C60-B7C3-BD59A6866D2A}" presName="rootConnector" presStyleLbl="node1" presStyleIdx="0" presStyleCnt="2"/>
      <dgm:spPr/>
    </dgm:pt>
    <dgm:pt modelId="{ABFD015B-58FD-44AD-B404-3EBED793B879}" type="pres">
      <dgm:prSet presAssocID="{24300630-7691-4C60-B7C3-BD59A6866D2A}" presName="childShape" presStyleCnt="0"/>
      <dgm:spPr/>
    </dgm:pt>
    <dgm:pt modelId="{89A937E8-E5A8-46AB-A083-704DBA325860}" type="pres">
      <dgm:prSet presAssocID="{BEE031C5-C0AB-4ADD-90CA-5D2C58B57BEA}" presName="root" presStyleCnt="0"/>
      <dgm:spPr/>
    </dgm:pt>
    <dgm:pt modelId="{85B728BE-015B-40DF-B783-0C7B16376CD6}" type="pres">
      <dgm:prSet presAssocID="{BEE031C5-C0AB-4ADD-90CA-5D2C58B57BEA}" presName="rootComposite" presStyleCnt="0"/>
      <dgm:spPr/>
    </dgm:pt>
    <dgm:pt modelId="{82BF578B-29CF-4141-957E-027C4F511CCA}" type="pres">
      <dgm:prSet presAssocID="{BEE031C5-C0AB-4ADD-90CA-5D2C58B57BEA}" presName="rootText" presStyleLbl="node1" presStyleIdx="1" presStyleCnt="2"/>
      <dgm:spPr/>
    </dgm:pt>
    <dgm:pt modelId="{F99FCF7F-FAF8-48E8-BB61-986E1401A1E5}" type="pres">
      <dgm:prSet presAssocID="{BEE031C5-C0AB-4ADD-90CA-5D2C58B57BEA}" presName="rootConnector" presStyleLbl="node1" presStyleIdx="1" presStyleCnt="2"/>
      <dgm:spPr/>
    </dgm:pt>
    <dgm:pt modelId="{641874AB-AB57-47AD-8788-07D35F110B81}" type="pres">
      <dgm:prSet presAssocID="{BEE031C5-C0AB-4ADD-90CA-5D2C58B57BEA}" presName="childShape" presStyleCnt="0"/>
      <dgm:spPr/>
    </dgm:pt>
  </dgm:ptLst>
  <dgm:cxnLst>
    <dgm:cxn modelId="{47FEFB00-ED09-48A9-88EA-8B8F35B4115B}" type="presOf" srcId="{24300630-7691-4C60-B7C3-BD59A6866D2A}" destId="{8958F5FF-CCF1-4BB8-984A-43A6B9F11B4D}" srcOrd="0" destOrd="0" presId="urn:microsoft.com/office/officeart/2005/8/layout/hierarchy3"/>
    <dgm:cxn modelId="{7058A31D-F709-4657-8E5E-F91F96D2A91D}" srcId="{9B12EFE5-D118-4A36-99F2-4232AB555BC3}" destId="{24300630-7691-4C60-B7C3-BD59A6866D2A}" srcOrd="0" destOrd="0" parTransId="{61554192-9770-43CF-B859-CB314BAECC1C}" sibTransId="{015AECC5-B5D1-46AF-9AF8-C91269E07241}"/>
    <dgm:cxn modelId="{7018AC30-FCF4-4445-86EE-585A9145B0B1}" srcId="{9B12EFE5-D118-4A36-99F2-4232AB555BC3}" destId="{BEE031C5-C0AB-4ADD-90CA-5D2C58B57BEA}" srcOrd="1" destOrd="0" parTransId="{A28C8F21-1DE2-454B-A111-C75F2659127C}" sibTransId="{3E91CD10-62EC-4140-9E07-7A59CBA9163A}"/>
    <dgm:cxn modelId="{B8EBC54A-29F2-49F0-9137-B64FB47DDAAD}" type="presOf" srcId="{BEE031C5-C0AB-4ADD-90CA-5D2C58B57BEA}" destId="{82BF578B-29CF-4141-957E-027C4F511CCA}" srcOrd="0" destOrd="0" presId="urn:microsoft.com/office/officeart/2005/8/layout/hierarchy3"/>
    <dgm:cxn modelId="{C4008B94-3DAD-440D-AD87-1A5006B2B4A2}" type="presOf" srcId="{9B12EFE5-D118-4A36-99F2-4232AB555BC3}" destId="{71FDF236-0BB8-400A-A331-C74EB1314D77}" srcOrd="0" destOrd="0" presId="urn:microsoft.com/office/officeart/2005/8/layout/hierarchy3"/>
    <dgm:cxn modelId="{4BA23BBB-FC73-4C14-9CFC-F9BC7C9F8AC0}" type="presOf" srcId="{24300630-7691-4C60-B7C3-BD59A6866D2A}" destId="{22898F44-EE08-467C-A9D6-5F5ECBB82467}" srcOrd="1" destOrd="0" presId="urn:microsoft.com/office/officeart/2005/8/layout/hierarchy3"/>
    <dgm:cxn modelId="{AE3150E7-4661-4E3C-8223-9BC9351C3F69}" type="presOf" srcId="{BEE031C5-C0AB-4ADD-90CA-5D2C58B57BEA}" destId="{F99FCF7F-FAF8-48E8-BB61-986E1401A1E5}" srcOrd="1" destOrd="0" presId="urn:microsoft.com/office/officeart/2005/8/layout/hierarchy3"/>
    <dgm:cxn modelId="{48443F60-0E75-46CF-AD1E-6F3AA8268A37}" type="presParOf" srcId="{71FDF236-0BB8-400A-A331-C74EB1314D77}" destId="{DC783B3F-251E-4FFF-8B3D-FF525896FD84}" srcOrd="0" destOrd="0" presId="urn:microsoft.com/office/officeart/2005/8/layout/hierarchy3"/>
    <dgm:cxn modelId="{DD29A580-6BB3-4602-91A8-ABA480331297}" type="presParOf" srcId="{DC783B3F-251E-4FFF-8B3D-FF525896FD84}" destId="{2FDF4405-26A3-4E51-944D-A23CF5D6D41B}" srcOrd="0" destOrd="0" presId="urn:microsoft.com/office/officeart/2005/8/layout/hierarchy3"/>
    <dgm:cxn modelId="{5BC787D9-913A-4ED1-936D-754EEE16D349}" type="presParOf" srcId="{2FDF4405-26A3-4E51-944D-A23CF5D6D41B}" destId="{8958F5FF-CCF1-4BB8-984A-43A6B9F11B4D}" srcOrd="0" destOrd="0" presId="urn:microsoft.com/office/officeart/2005/8/layout/hierarchy3"/>
    <dgm:cxn modelId="{36D3A4F6-71D2-4EDB-B9C4-2669AA08A51C}" type="presParOf" srcId="{2FDF4405-26A3-4E51-944D-A23CF5D6D41B}" destId="{22898F44-EE08-467C-A9D6-5F5ECBB82467}" srcOrd="1" destOrd="0" presId="urn:microsoft.com/office/officeart/2005/8/layout/hierarchy3"/>
    <dgm:cxn modelId="{5F79F815-B789-44BB-9DAB-AEFF9176D78E}" type="presParOf" srcId="{DC783B3F-251E-4FFF-8B3D-FF525896FD84}" destId="{ABFD015B-58FD-44AD-B404-3EBED793B879}" srcOrd="1" destOrd="0" presId="urn:microsoft.com/office/officeart/2005/8/layout/hierarchy3"/>
    <dgm:cxn modelId="{43F904D3-3CE2-42C0-B920-FA3EB17523DE}" type="presParOf" srcId="{71FDF236-0BB8-400A-A331-C74EB1314D77}" destId="{89A937E8-E5A8-46AB-A083-704DBA325860}" srcOrd="1" destOrd="0" presId="urn:microsoft.com/office/officeart/2005/8/layout/hierarchy3"/>
    <dgm:cxn modelId="{9DC53974-4DD2-4A5E-9A9C-375AC14A202D}" type="presParOf" srcId="{89A937E8-E5A8-46AB-A083-704DBA325860}" destId="{85B728BE-015B-40DF-B783-0C7B16376CD6}" srcOrd="0" destOrd="0" presId="urn:microsoft.com/office/officeart/2005/8/layout/hierarchy3"/>
    <dgm:cxn modelId="{75F932C7-D856-4996-B37F-46EAD77BBA48}" type="presParOf" srcId="{85B728BE-015B-40DF-B783-0C7B16376CD6}" destId="{82BF578B-29CF-4141-957E-027C4F511CCA}" srcOrd="0" destOrd="0" presId="urn:microsoft.com/office/officeart/2005/8/layout/hierarchy3"/>
    <dgm:cxn modelId="{64490A40-617F-4009-A365-0301FFB29BE5}" type="presParOf" srcId="{85B728BE-015B-40DF-B783-0C7B16376CD6}" destId="{F99FCF7F-FAF8-48E8-BB61-986E1401A1E5}" srcOrd="1" destOrd="0" presId="urn:microsoft.com/office/officeart/2005/8/layout/hierarchy3"/>
    <dgm:cxn modelId="{592312DE-9BF0-4EC4-8DCA-6CF24871E4FE}" type="presParOf" srcId="{89A937E8-E5A8-46AB-A083-704DBA325860}" destId="{641874AB-AB57-47AD-8788-07D35F110B8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A5B6E-393F-40C1-803B-46FC22ED1474}">
      <dsp:nvSpPr>
        <dsp:cNvPr id="0" name=""/>
        <dsp:cNvSpPr/>
      </dsp:nvSpPr>
      <dsp:spPr>
        <a:xfrm>
          <a:off x="2901294" y="1684417"/>
          <a:ext cx="2058732" cy="205873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b-NO" sz="1100" kern="1200" dirty="0"/>
            <a:t>Individnivå</a:t>
          </a:r>
        </a:p>
        <a:p>
          <a:pPr marL="0" lvl="0" indent="0" algn="ctr" defTabSz="488950">
            <a:lnSpc>
              <a:spcPct val="90000"/>
            </a:lnSpc>
            <a:spcBef>
              <a:spcPct val="0"/>
            </a:spcBef>
            <a:spcAft>
              <a:spcPct val="35000"/>
            </a:spcAft>
            <a:buNone/>
          </a:pPr>
          <a:r>
            <a:rPr lang="nb-NO" sz="1100" kern="1200" dirty="0"/>
            <a:t>8 faktorer</a:t>
          </a:r>
          <a:endParaRPr lang="nn-NO" sz="1100" kern="1200" dirty="0"/>
        </a:p>
      </dsp:txBody>
      <dsp:txXfrm>
        <a:off x="3315191" y="2166665"/>
        <a:ext cx="1230938" cy="1058231"/>
      </dsp:txXfrm>
    </dsp:sp>
    <dsp:sp modelId="{F1E8E5AE-9146-4478-ADCF-C7B0A47D05F2}">
      <dsp:nvSpPr>
        <dsp:cNvPr id="0" name=""/>
        <dsp:cNvSpPr/>
      </dsp:nvSpPr>
      <dsp:spPr>
        <a:xfrm>
          <a:off x="1703486" y="1197808"/>
          <a:ext cx="1497260" cy="149726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b-NO" sz="1100" kern="1200" dirty="0"/>
            <a:t>Gruppenivå</a:t>
          </a:r>
        </a:p>
        <a:p>
          <a:pPr marL="0" lvl="0" indent="0" algn="ctr" defTabSz="488950">
            <a:lnSpc>
              <a:spcPct val="90000"/>
            </a:lnSpc>
            <a:spcBef>
              <a:spcPct val="0"/>
            </a:spcBef>
            <a:spcAft>
              <a:spcPct val="35000"/>
            </a:spcAft>
            <a:buNone/>
          </a:pPr>
          <a:r>
            <a:rPr lang="nb-NO" sz="1100" kern="1200" dirty="0"/>
            <a:t>Faktor 9</a:t>
          </a:r>
          <a:endParaRPr lang="nn-NO" sz="1100" kern="1200" dirty="0"/>
        </a:p>
      </dsp:txBody>
      <dsp:txXfrm>
        <a:off x="2080426" y="1577026"/>
        <a:ext cx="743380" cy="738824"/>
      </dsp:txXfrm>
    </dsp:sp>
    <dsp:sp modelId="{5C411C86-C735-4FEB-AC2D-73DF3FD1ACF4}">
      <dsp:nvSpPr>
        <dsp:cNvPr id="0" name=""/>
        <dsp:cNvSpPr/>
      </dsp:nvSpPr>
      <dsp:spPr>
        <a:xfrm rot="20700000">
          <a:off x="2536014" y="164851"/>
          <a:ext cx="1467009" cy="146700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b-NO" sz="1100" kern="1200" dirty="0"/>
            <a:t>Ledernivå </a:t>
          </a:r>
        </a:p>
        <a:p>
          <a:pPr marL="0" lvl="0" indent="0" algn="ctr" defTabSz="488950">
            <a:lnSpc>
              <a:spcPct val="90000"/>
            </a:lnSpc>
            <a:spcBef>
              <a:spcPct val="0"/>
            </a:spcBef>
            <a:spcAft>
              <a:spcPct val="35000"/>
            </a:spcAft>
            <a:buNone/>
          </a:pPr>
          <a:r>
            <a:rPr lang="nb-NO" sz="1100" kern="1200" dirty="0"/>
            <a:t>Faktor 5</a:t>
          </a:r>
          <a:endParaRPr lang="nn-NO" sz="1100" kern="1200" dirty="0"/>
        </a:p>
      </dsp:txBody>
      <dsp:txXfrm rot="-20700000">
        <a:off x="2857772" y="486609"/>
        <a:ext cx="823493" cy="823493"/>
      </dsp:txXfrm>
    </dsp:sp>
    <dsp:sp modelId="{7614B6D5-662F-4FEF-B134-13A196AEB142}">
      <dsp:nvSpPr>
        <dsp:cNvPr id="0" name=""/>
        <dsp:cNvSpPr/>
      </dsp:nvSpPr>
      <dsp:spPr>
        <a:xfrm>
          <a:off x="2738104" y="1376528"/>
          <a:ext cx="2635177" cy="2635177"/>
        </a:xfrm>
        <a:prstGeom prst="circularArrow">
          <a:avLst>
            <a:gd name="adj1" fmla="val 4688"/>
            <a:gd name="adj2" fmla="val 299029"/>
            <a:gd name="adj3" fmla="val 2504491"/>
            <a:gd name="adj4" fmla="val 15886660"/>
            <a:gd name="adj5" fmla="val 5469"/>
          </a:avLst>
        </a:prstGeom>
        <a:solidFill>
          <a:schemeClr val="accent1">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D81F7D67-CA19-48F5-89A7-3BF1DB7E3AAB}">
      <dsp:nvSpPr>
        <dsp:cNvPr id="0" name=""/>
        <dsp:cNvSpPr/>
      </dsp:nvSpPr>
      <dsp:spPr>
        <a:xfrm>
          <a:off x="1438324" y="868457"/>
          <a:ext cx="1914621" cy="191462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5A227B02-8CC2-46F5-BD34-7062A35DF9E0}">
      <dsp:nvSpPr>
        <dsp:cNvPr id="0" name=""/>
        <dsp:cNvSpPr/>
      </dsp:nvSpPr>
      <dsp:spPr>
        <a:xfrm>
          <a:off x="2202770" y="-154542"/>
          <a:ext cx="2064347" cy="206434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A5B6E-393F-40C1-803B-46FC22ED1474}">
      <dsp:nvSpPr>
        <dsp:cNvPr id="0" name=""/>
        <dsp:cNvSpPr/>
      </dsp:nvSpPr>
      <dsp:spPr>
        <a:xfrm>
          <a:off x="2181354" y="1545563"/>
          <a:ext cx="1889022" cy="188902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dirty="0"/>
            <a:t>Individnivå</a:t>
          </a:r>
        </a:p>
        <a:p>
          <a:pPr marL="0" lvl="0" indent="0" algn="ctr" defTabSz="444500">
            <a:lnSpc>
              <a:spcPct val="90000"/>
            </a:lnSpc>
            <a:spcBef>
              <a:spcPct val="0"/>
            </a:spcBef>
            <a:spcAft>
              <a:spcPct val="35000"/>
            </a:spcAft>
            <a:buNone/>
          </a:pPr>
          <a:r>
            <a:rPr lang="nb-NO" sz="1000" kern="1200" dirty="0"/>
            <a:t>8 faktorer</a:t>
          </a:r>
          <a:endParaRPr lang="nn-NO" sz="1000" kern="1200" dirty="0"/>
        </a:p>
      </dsp:txBody>
      <dsp:txXfrm>
        <a:off x="2561131" y="1988057"/>
        <a:ext cx="1129468" cy="970997"/>
      </dsp:txXfrm>
    </dsp:sp>
    <dsp:sp modelId="{F1E8E5AE-9146-4478-ADCF-C7B0A47D05F2}">
      <dsp:nvSpPr>
        <dsp:cNvPr id="0" name=""/>
        <dsp:cNvSpPr/>
      </dsp:nvSpPr>
      <dsp:spPr>
        <a:xfrm>
          <a:off x="1082287" y="1099067"/>
          <a:ext cx="1373834" cy="1373834"/>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dirty="0"/>
            <a:t>Gruppenivå</a:t>
          </a:r>
        </a:p>
        <a:p>
          <a:pPr marL="0" lvl="0" indent="0" algn="ctr" defTabSz="444500">
            <a:lnSpc>
              <a:spcPct val="90000"/>
            </a:lnSpc>
            <a:spcBef>
              <a:spcPct val="0"/>
            </a:spcBef>
            <a:spcAft>
              <a:spcPct val="35000"/>
            </a:spcAft>
            <a:buNone/>
          </a:pPr>
          <a:r>
            <a:rPr lang="nb-NO" sz="1000" kern="1200" dirty="0"/>
            <a:t>Faktor 9</a:t>
          </a:r>
          <a:endParaRPr lang="nn-NO" sz="1000" kern="1200" dirty="0"/>
        </a:p>
      </dsp:txBody>
      <dsp:txXfrm>
        <a:off x="1428154" y="1447024"/>
        <a:ext cx="682100" cy="677920"/>
      </dsp:txXfrm>
    </dsp:sp>
    <dsp:sp modelId="{5C411C86-C735-4FEB-AC2D-73DF3FD1ACF4}">
      <dsp:nvSpPr>
        <dsp:cNvPr id="0" name=""/>
        <dsp:cNvSpPr/>
      </dsp:nvSpPr>
      <dsp:spPr>
        <a:xfrm rot="20700000">
          <a:off x="1846185" y="151261"/>
          <a:ext cx="1346077" cy="1346077"/>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dirty="0"/>
            <a:t>Ledernivå </a:t>
          </a:r>
        </a:p>
        <a:p>
          <a:pPr marL="0" lvl="0" indent="0" algn="ctr" defTabSz="444500">
            <a:lnSpc>
              <a:spcPct val="90000"/>
            </a:lnSpc>
            <a:spcBef>
              <a:spcPct val="0"/>
            </a:spcBef>
            <a:spcAft>
              <a:spcPct val="35000"/>
            </a:spcAft>
            <a:buNone/>
          </a:pPr>
          <a:r>
            <a:rPr lang="nb-NO" sz="1000" kern="1200" dirty="0"/>
            <a:t>Faktor 5</a:t>
          </a:r>
          <a:endParaRPr lang="nn-NO" sz="1000" kern="1200" dirty="0"/>
        </a:p>
      </dsp:txBody>
      <dsp:txXfrm rot="-20700000">
        <a:off x="2141420" y="446496"/>
        <a:ext cx="755608" cy="755608"/>
      </dsp:txXfrm>
    </dsp:sp>
    <dsp:sp modelId="{7614B6D5-662F-4FEF-B134-13A196AEB142}">
      <dsp:nvSpPr>
        <dsp:cNvPr id="0" name=""/>
        <dsp:cNvSpPr/>
      </dsp:nvSpPr>
      <dsp:spPr>
        <a:xfrm>
          <a:off x="2027939" y="1265125"/>
          <a:ext cx="2417948" cy="2417948"/>
        </a:xfrm>
        <a:prstGeom prst="circularArrow">
          <a:avLst>
            <a:gd name="adj1" fmla="val 4687"/>
            <a:gd name="adj2" fmla="val 299029"/>
            <a:gd name="adj3" fmla="val 2494945"/>
            <a:gd name="adj4" fmla="val 15907771"/>
            <a:gd name="adj5" fmla="val 5469"/>
          </a:avLst>
        </a:prstGeom>
        <a:solidFill>
          <a:schemeClr val="accent1">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D81F7D67-CA19-48F5-89A7-3BF1DB7E3AAB}">
      <dsp:nvSpPr>
        <dsp:cNvPr id="0" name=""/>
        <dsp:cNvSpPr/>
      </dsp:nvSpPr>
      <dsp:spPr>
        <a:xfrm>
          <a:off x="838983" y="798350"/>
          <a:ext cx="1756790" cy="175679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5A227B02-8CC2-46F5-BD34-7062A35DF9E0}">
      <dsp:nvSpPr>
        <dsp:cNvPr id="0" name=""/>
        <dsp:cNvSpPr/>
      </dsp:nvSpPr>
      <dsp:spPr>
        <a:xfrm>
          <a:off x="1540413" y="-140319"/>
          <a:ext cx="1894174" cy="189417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8F5FF-CCF1-4BB8-984A-43A6B9F11B4D}">
      <dsp:nvSpPr>
        <dsp:cNvPr id="0" name=""/>
        <dsp:cNvSpPr/>
      </dsp:nvSpPr>
      <dsp:spPr>
        <a:xfrm>
          <a:off x="1235" y="658981"/>
          <a:ext cx="4496395" cy="22481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nb-NO" sz="4100" kern="1200"/>
            <a:t>Kjenner du deg igjen i resultatene du har fått se? </a:t>
          </a:r>
          <a:endParaRPr lang="en-US" sz="4100" kern="1200"/>
        </a:p>
      </dsp:txBody>
      <dsp:txXfrm>
        <a:off x="67082" y="724828"/>
        <a:ext cx="4364701" cy="2116503"/>
      </dsp:txXfrm>
    </dsp:sp>
    <dsp:sp modelId="{82BF578B-29CF-4141-957E-027C4F511CCA}">
      <dsp:nvSpPr>
        <dsp:cNvPr id="0" name=""/>
        <dsp:cNvSpPr/>
      </dsp:nvSpPr>
      <dsp:spPr>
        <a:xfrm>
          <a:off x="5621729" y="658981"/>
          <a:ext cx="4496395" cy="22481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nb-NO" sz="4100" kern="1200"/>
            <a:t>Er det noe spesielt som overrasker deg med resultatene? </a:t>
          </a:r>
          <a:endParaRPr lang="en-US" sz="4100" kern="1200"/>
        </a:p>
      </dsp:txBody>
      <dsp:txXfrm>
        <a:off x="5687576" y="724828"/>
        <a:ext cx="4364701" cy="2116503"/>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E9ABD1F8-F1D3-470A-AA72-305D33188D97}" type="datetimeFigureOut">
              <a:rPr lang="nb-NO" smtClean="0"/>
              <a:t>12.10.2023</a:t>
            </a:fld>
            <a:endParaRPr lang="nb-NO"/>
          </a:p>
        </p:txBody>
      </p:sp>
      <p:sp>
        <p:nvSpPr>
          <p:cNvPr id="4" name="Plassholder for bunntekst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4" y="9428585"/>
            <a:ext cx="2945659" cy="498055"/>
          </a:xfrm>
          <a:prstGeom prst="rect">
            <a:avLst/>
          </a:prstGeom>
        </p:spPr>
        <p:txBody>
          <a:bodyPr vert="horz" lIns="91440" tIns="45720" rIns="91440" bIns="45720" rtlCol="0" anchor="b"/>
          <a:lstStyle>
            <a:lvl1pPr algn="r">
              <a:defRPr sz="1200"/>
            </a:lvl1pPr>
          </a:lstStyle>
          <a:p>
            <a:fld id="{B9ACAE2C-DE51-47F0-8B77-F434269F185F}" type="slidenum">
              <a:rPr lang="nb-NO" smtClean="0"/>
              <a:t>‹#›</a:t>
            </a:fld>
            <a:endParaRPr lang="nb-NO"/>
          </a:p>
        </p:txBody>
      </p:sp>
    </p:spTree>
    <p:extLst>
      <p:ext uri="{BB962C8B-B14F-4D97-AF65-F5344CB8AC3E}">
        <p14:creationId xmlns:p14="http://schemas.microsoft.com/office/powerpoint/2010/main" val="2603788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15D10AA-12F5-4804-96EA-F2DA49CB5592}" type="datetimeFigureOut">
              <a:rPr lang="nn-NO" smtClean="0"/>
              <a:t>12.10.2023</a:t>
            </a:fld>
            <a:endParaRPr lang="nn-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05F74EE-4F88-4EE0-8400-FC105C60C639}" type="slidenum">
              <a:rPr lang="nn-NO" smtClean="0"/>
              <a:t>‹#›</a:t>
            </a:fld>
            <a:endParaRPr lang="nn-NO"/>
          </a:p>
        </p:txBody>
      </p:sp>
    </p:spTree>
    <p:extLst>
      <p:ext uri="{BB962C8B-B14F-4D97-AF65-F5344CB8AC3E}">
        <p14:creationId xmlns:p14="http://schemas.microsoft.com/office/powerpoint/2010/main" val="209899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10"/>
          </p:nvPr>
        </p:nvSpPr>
        <p:spPr/>
        <p:txBody>
          <a:bodyPr/>
          <a:lstStyle/>
          <a:p>
            <a:fld id="{705F74EE-4F88-4EE0-8400-FC105C60C639}" type="slidenum">
              <a:rPr lang="nn-NO" smtClean="0"/>
              <a:t>1</a:t>
            </a:fld>
            <a:endParaRPr lang="nn-NO"/>
          </a:p>
        </p:txBody>
      </p:sp>
    </p:spTree>
    <p:extLst>
      <p:ext uri="{BB962C8B-B14F-4D97-AF65-F5344CB8AC3E}">
        <p14:creationId xmlns:p14="http://schemas.microsoft.com/office/powerpoint/2010/main" val="2146027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705F74EE-4F88-4EE0-8400-FC105C60C639}" type="slidenum">
              <a:rPr lang="nn-NO" smtClean="0"/>
              <a:t>12</a:t>
            </a:fld>
            <a:endParaRPr lang="nn-NO"/>
          </a:p>
        </p:txBody>
      </p:sp>
    </p:spTree>
    <p:extLst>
      <p:ext uri="{BB962C8B-B14F-4D97-AF65-F5344CB8AC3E}">
        <p14:creationId xmlns:p14="http://schemas.microsoft.com/office/powerpoint/2010/main" val="93960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705F74EE-4F88-4EE0-8400-FC105C60C639}" type="slidenum">
              <a:rPr lang="nn-NO" smtClean="0"/>
              <a:t>14</a:t>
            </a:fld>
            <a:endParaRPr lang="nn-NO"/>
          </a:p>
        </p:txBody>
      </p:sp>
    </p:spTree>
    <p:extLst>
      <p:ext uri="{BB962C8B-B14F-4D97-AF65-F5344CB8AC3E}">
        <p14:creationId xmlns:p14="http://schemas.microsoft.com/office/powerpoint/2010/main" val="3528441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Bruk gjerne MENTI</a:t>
            </a:r>
            <a:r>
              <a:rPr lang="nb-NO" baseline="0" dirty="0"/>
              <a:t> eller liknende for avstemming</a:t>
            </a:r>
          </a:p>
          <a:p>
            <a:endParaRPr lang="nb-NO" baseline="0" dirty="0"/>
          </a:p>
          <a:p>
            <a:r>
              <a:rPr lang="nb-NO" baseline="0" dirty="0"/>
              <a:t>Andre forslag: </a:t>
            </a:r>
          </a:p>
          <a:p>
            <a:endParaRPr lang="nb-NO" baseline="0" dirty="0"/>
          </a:p>
          <a:p>
            <a:pPr marL="171450" indent="-171450">
              <a:buFontTx/>
              <a:buChar char="-"/>
            </a:pPr>
            <a:r>
              <a:rPr lang="nb-NO" baseline="0" dirty="0"/>
              <a:t>POST IT- metoden: Henge opp  oversikt med faktorene på vegg –  grønne </a:t>
            </a:r>
            <a:r>
              <a:rPr lang="nb-NO" baseline="0" dirty="0" err="1"/>
              <a:t>post-its</a:t>
            </a:r>
            <a:r>
              <a:rPr lang="nb-NO" baseline="0" dirty="0"/>
              <a:t> på </a:t>
            </a:r>
            <a:r>
              <a:rPr lang="nb-NO" baseline="0" dirty="0" err="1"/>
              <a:t>fakoren</a:t>
            </a:r>
            <a:r>
              <a:rPr lang="nb-NO" baseline="0" dirty="0"/>
              <a:t> man er fornøyd med, rosa lapper på faktor man ønsker å forbedre. </a:t>
            </a:r>
          </a:p>
          <a:p>
            <a:pPr marL="171450" indent="-171450">
              <a:buFontTx/>
              <a:buChar char="-"/>
            </a:pPr>
            <a:r>
              <a:rPr lang="nb-NO" baseline="0" dirty="0"/>
              <a:t>Lapper: To ulike bokser – en boks for faktor man vil bevare/beholde, en boks for faktor man vil forbedre. Gruppene skriver ned den faktoren de ønsker å bevare og den faktoren de ønsker å forbedre. Flertallet avgjør. </a:t>
            </a:r>
          </a:p>
          <a:p>
            <a:pPr marL="171450" indent="-171450">
              <a:buFontTx/>
              <a:buChar char="-"/>
            </a:pPr>
            <a:r>
              <a:rPr lang="nb-NO" baseline="0" dirty="0"/>
              <a:t>Evt. andre metoder dere kommer på i fellesskap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aseline="0" dirty="0"/>
              <a:t>Håndsopprekking</a:t>
            </a:r>
          </a:p>
          <a:p>
            <a:pPr marL="171450" indent="-171450">
              <a:buFontTx/>
              <a:buChar char="-"/>
            </a:pPr>
            <a:endParaRPr lang="nb-NO" baseline="0" dirty="0"/>
          </a:p>
        </p:txBody>
      </p:sp>
      <p:sp>
        <p:nvSpPr>
          <p:cNvPr id="4" name="Plassholder for lysbildenummer 3"/>
          <p:cNvSpPr>
            <a:spLocks noGrp="1"/>
          </p:cNvSpPr>
          <p:nvPr>
            <p:ph type="sldNum" sz="quarter" idx="10"/>
          </p:nvPr>
        </p:nvSpPr>
        <p:spPr/>
        <p:txBody>
          <a:bodyPr/>
          <a:lstStyle/>
          <a:p>
            <a:fld id="{705F74EE-4F88-4EE0-8400-FC105C60C639}" type="slidenum">
              <a:rPr lang="nn-NO" smtClean="0"/>
              <a:t>15</a:t>
            </a:fld>
            <a:endParaRPr lang="nn-NO"/>
          </a:p>
        </p:txBody>
      </p:sp>
    </p:spTree>
    <p:extLst>
      <p:ext uri="{BB962C8B-B14F-4D97-AF65-F5344CB8AC3E}">
        <p14:creationId xmlns:p14="http://schemas.microsoft.com/office/powerpoint/2010/main" val="2924822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Når dere har valgt ut faktorene dere ønsker å ha fokus på kan du bruke dette bildet og fremheve dette ved å flytte på sirklene – </a:t>
            </a:r>
            <a:r>
              <a:rPr lang="nb-NO" b="1" baseline="0" dirty="0"/>
              <a:t>rød på de(n) som skal forbedres </a:t>
            </a:r>
            <a:r>
              <a:rPr lang="nb-NO" baseline="0" dirty="0"/>
              <a:t>og </a:t>
            </a:r>
            <a:r>
              <a:rPr lang="nb-NO" b="1" baseline="0" dirty="0"/>
              <a:t>grønn på de(n) som skal bevares. </a:t>
            </a:r>
            <a:r>
              <a:rPr lang="nb-NO" b="1" baseline="0" dirty="0">
                <a:sym typeface="Wingdings" panose="05000000000000000000" pitchFamily="2" charset="2"/>
              </a:rPr>
              <a:t> </a:t>
            </a:r>
            <a:endParaRPr lang="nn-NO" b="1" baseline="0" dirty="0"/>
          </a:p>
        </p:txBody>
      </p:sp>
      <p:sp>
        <p:nvSpPr>
          <p:cNvPr id="4" name="Plassholder for lysbildenummer 3"/>
          <p:cNvSpPr>
            <a:spLocks noGrp="1"/>
          </p:cNvSpPr>
          <p:nvPr>
            <p:ph type="sldNum" sz="quarter" idx="10"/>
          </p:nvPr>
        </p:nvSpPr>
        <p:spPr/>
        <p:txBody>
          <a:bodyPr/>
          <a:lstStyle/>
          <a:p>
            <a:fld id="{705F74EE-4F88-4EE0-8400-FC105C60C639}" type="slidenum">
              <a:rPr lang="nn-NO" smtClean="0"/>
              <a:t>16</a:t>
            </a:fld>
            <a:endParaRPr lang="nn-NO"/>
          </a:p>
        </p:txBody>
      </p:sp>
    </p:spTree>
    <p:extLst>
      <p:ext uri="{BB962C8B-B14F-4D97-AF65-F5344CB8AC3E}">
        <p14:creationId xmlns:p14="http://schemas.microsoft.com/office/powerpoint/2010/main" val="3227958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705F74EE-4F88-4EE0-8400-FC105C60C639}" type="slidenum">
              <a:rPr lang="nn-NO" smtClean="0"/>
              <a:t>2</a:t>
            </a:fld>
            <a:endParaRPr lang="nn-NO"/>
          </a:p>
        </p:txBody>
      </p:sp>
    </p:spTree>
    <p:extLst>
      <p:ext uri="{BB962C8B-B14F-4D97-AF65-F5344CB8AC3E}">
        <p14:creationId xmlns:p14="http://schemas.microsoft.com/office/powerpoint/2010/main" val="227243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705F74EE-4F88-4EE0-8400-FC105C60C639}" type="slidenum">
              <a:rPr lang="nn-NO" smtClean="0"/>
              <a:t>3</a:t>
            </a:fld>
            <a:endParaRPr lang="nn-NO"/>
          </a:p>
        </p:txBody>
      </p:sp>
    </p:spTree>
    <p:extLst>
      <p:ext uri="{BB962C8B-B14F-4D97-AF65-F5344CB8AC3E}">
        <p14:creationId xmlns:p14="http://schemas.microsoft.com/office/powerpoint/2010/main" val="332464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Utviklingsorientert Undersøkelsen måler faktorer som ledere og medarbeidere kan påvirke, og som skal danne grunnlag for medarbeider-, organisasjons- og lederutvikling.  Både medarbeiderskaps- og ledelsesorientert Undersøkelsen fanger opp viktige faktorer på medarbeider-, gruppe-, organisasjons- og ledernivå.  Konkret og avgrenset Undersøkelsen er avgrenset til 35 påstander som fordeles på ti faktorer, som er dokumentert viktige for utvikling av god ledelse og et godt arbeidsmiljø. Det skal ta kort tid å svare på undersøkelsen.  Forskningsbasert Undersøkelsen er spesielt tilpasset norske kommuner. Undersøkelsen bygger på forskning om hva som er viktige innsatsfaktorer for å oppnå gode resultater. Undersøkelsen er utviklet av KS i samarbeid med Linda Lai, professor i organisasjonspsykologi ved Institutt for ledelse og organisasjon ved Handelshøyskolen BI i Oslo</a:t>
            </a:r>
            <a:endParaRPr lang="nn-NO" dirty="0"/>
          </a:p>
        </p:txBody>
      </p:sp>
      <p:sp>
        <p:nvSpPr>
          <p:cNvPr id="4" name="Plassholder for lysbildenummer 3"/>
          <p:cNvSpPr>
            <a:spLocks noGrp="1"/>
          </p:cNvSpPr>
          <p:nvPr>
            <p:ph type="sldNum" sz="quarter" idx="10"/>
          </p:nvPr>
        </p:nvSpPr>
        <p:spPr/>
        <p:txBody>
          <a:bodyPr/>
          <a:lstStyle/>
          <a:p>
            <a:fld id="{705F74EE-4F88-4EE0-8400-FC105C60C639}" type="slidenum">
              <a:rPr lang="nn-NO" smtClean="0"/>
              <a:t>4</a:t>
            </a:fld>
            <a:endParaRPr lang="nn-NO"/>
          </a:p>
        </p:txBody>
      </p:sp>
    </p:spTree>
    <p:extLst>
      <p:ext uri="{BB962C8B-B14F-4D97-AF65-F5344CB8AC3E}">
        <p14:creationId xmlns:p14="http://schemas.microsoft.com/office/powerpoint/2010/main" val="193803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I</a:t>
            </a:r>
            <a:r>
              <a:rPr lang="nn-NO" baseline="0" dirty="0"/>
              <a:t> </a:t>
            </a:r>
            <a:r>
              <a:rPr lang="nn-NO" baseline="0" dirty="0" err="1"/>
              <a:t>undersøkelsen</a:t>
            </a:r>
            <a:r>
              <a:rPr lang="nn-NO" baseline="0" dirty="0"/>
              <a:t> vil det være alt i frå 3-5 </a:t>
            </a:r>
            <a:r>
              <a:rPr lang="nn-NO" baseline="0" dirty="0" err="1"/>
              <a:t>påstander</a:t>
            </a:r>
            <a:r>
              <a:rPr lang="nn-NO" baseline="0" dirty="0"/>
              <a:t> per faktor som du skal svare på. Skalaen går frå 1-5, der 1 er </a:t>
            </a:r>
            <a:r>
              <a:rPr lang="nn-NO" baseline="0" dirty="0" err="1"/>
              <a:t>dårligst</a:t>
            </a:r>
            <a:r>
              <a:rPr lang="nn-NO" baseline="0" dirty="0"/>
              <a:t> og 5 er best. </a:t>
            </a:r>
          </a:p>
          <a:p>
            <a:endParaRPr lang="nb-NO" baseline="0" dirty="0"/>
          </a:p>
          <a:p>
            <a:r>
              <a:rPr lang="nb-NO" baseline="0" dirty="0"/>
              <a:t>Arbeid med enkelte faktorer vil ha stor påvirkning på øvrige – særlig gjelder dette faktor 9 og 5. </a:t>
            </a:r>
            <a:endParaRPr lang="nn-NO" baseline="0" dirty="0"/>
          </a:p>
        </p:txBody>
      </p:sp>
      <p:sp>
        <p:nvSpPr>
          <p:cNvPr id="4" name="Plassholder for lysbildenummer 3"/>
          <p:cNvSpPr>
            <a:spLocks noGrp="1"/>
          </p:cNvSpPr>
          <p:nvPr>
            <p:ph type="sldNum" sz="quarter" idx="10"/>
          </p:nvPr>
        </p:nvSpPr>
        <p:spPr/>
        <p:txBody>
          <a:bodyPr/>
          <a:lstStyle/>
          <a:p>
            <a:fld id="{705F74EE-4F88-4EE0-8400-FC105C60C639}" type="slidenum">
              <a:rPr lang="nn-NO" smtClean="0"/>
              <a:t>6</a:t>
            </a:fld>
            <a:endParaRPr lang="nn-NO"/>
          </a:p>
        </p:txBody>
      </p:sp>
    </p:spTree>
    <p:extLst>
      <p:ext uri="{BB962C8B-B14F-4D97-AF65-F5344CB8AC3E}">
        <p14:creationId xmlns:p14="http://schemas.microsoft.com/office/powerpoint/2010/main" val="1214285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Legg inn </a:t>
            </a:r>
            <a:r>
              <a:rPr lang="nb-NO" dirty="0" err="1"/>
              <a:t>lysakr</a:t>
            </a:r>
            <a:r>
              <a:rPr lang="nb-NO" baseline="0" dirty="0"/>
              <a:t> med resultater </a:t>
            </a:r>
            <a:endParaRPr lang="nb-NO" dirty="0"/>
          </a:p>
        </p:txBody>
      </p:sp>
      <p:sp>
        <p:nvSpPr>
          <p:cNvPr id="4" name="Plassholder for lysbildenummer 3"/>
          <p:cNvSpPr>
            <a:spLocks noGrp="1"/>
          </p:cNvSpPr>
          <p:nvPr>
            <p:ph type="sldNum" sz="quarter" idx="5"/>
          </p:nvPr>
        </p:nvSpPr>
        <p:spPr/>
        <p:txBody>
          <a:bodyPr/>
          <a:lstStyle/>
          <a:p>
            <a:fld id="{D2697DBD-5A25-4AF4-AA61-1869D650119F}" type="slidenum">
              <a:rPr lang="nb-NO" smtClean="0"/>
              <a:t>7</a:t>
            </a:fld>
            <a:endParaRPr lang="nb-NO"/>
          </a:p>
        </p:txBody>
      </p:sp>
    </p:spTree>
    <p:extLst>
      <p:ext uri="{BB962C8B-B14F-4D97-AF65-F5344CB8AC3E}">
        <p14:creationId xmlns:p14="http://schemas.microsoft.com/office/powerpoint/2010/main" val="2617153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Rapport for</a:t>
            </a:r>
            <a:r>
              <a:rPr lang="nb-NO" baseline="0" dirty="0"/>
              <a:t> virksomhet/enhet settes inn her. </a:t>
            </a:r>
            <a:endParaRPr lang="nn-NO" dirty="0"/>
          </a:p>
        </p:txBody>
      </p:sp>
      <p:sp>
        <p:nvSpPr>
          <p:cNvPr id="4" name="Plassholder for lysbildenummer 3"/>
          <p:cNvSpPr>
            <a:spLocks noGrp="1"/>
          </p:cNvSpPr>
          <p:nvPr>
            <p:ph type="sldNum" sz="quarter" idx="10"/>
          </p:nvPr>
        </p:nvSpPr>
        <p:spPr/>
        <p:txBody>
          <a:bodyPr/>
          <a:lstStyle/>
          <a:p>
            <a:fld id="{705F74EE-4F88-4EE0-8400-FC105C60C639}" type="slidenum">
              <a:rPr lang="nn-NO" smtClean="0"/>
              <a:t>8</a:t>
            </a:fld>
            <a:endParaRPr lang="nn-NO"/>
          </a:p>
        </p:txBody>
      </p:sp>
    </p:spTree>
    <p:extLst>
      <p:ext uri="{BB962C8B-B14F-4D97-AF65-F5344CB8AC3E}">
        <p14:creationId xmlns:p14="http://schemas.microsoft.com/office/powerpoint/2010/main" val="3504822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a:p>
            <a:endParaRPr lang="nn-NO" dirty="0"/>
          </a:p>
          <a:p>
            <a:pPr>
              <a:buFont typeface="+mj-lt"/>
              <a:buAutoNum type="arabicPeriod"/>
            </a:pPr>
            <a:r>
              <a:rPr lang="nb-NO" sz="1200" b="1" dirty="0"/>
              <a:t>Indre motivasjon: </a:t>
            </a:r>
            <a:r>
              <a:rPr lang="nb-NO" sz="1200" dirty="0"/>
              <a:t>Motivasjon for jobben og oppgavene i seg selv.</a:t>
            </a:r>
          </a:p>
          <a:p>
            <a:pPr>
              <a:buFont typeface="+mj-lt"/>
              <a:buAutoNum type="arabicPeriod"/>
            </a:pPr>
            <a:r>
              <a:rPr lang="nb-NO" sz="1200" b="1" dirty="0"/>
              <a:t>Mestringstro: </a:t>
            </a:r>
            <a:r>
              <a:rPr lang="nb-NO" sz="1200" dirty="0"/>
              <a:t>Tiltro til egen jobbkompetanse og mestringsmulighet.</a:t>
            </a:r>
          </a:p>
          <a:p>
            <a:pPr>
              <a:buFont typeface="+mj-lt"/>
              <a:buAutoNum type="arabicPeriod"/>
            </a:pPr>
            <a:r>
              <a:rPr lang="nb-NO" sz="1200" b="1" dirty="0"/>
              <a:t>Autonomi: </a:t>
            </a:r>
            <a:r>
              <a:rPr lang="nb-NO" sz="1200" dirty="0"/>
              <a:t>Opplevde muligheter til å jobbe selvstendig.</a:t>
            </a:r>
          </a:p>
          <a:p>
            <a:pPr>
              <a:buFont typeface="+mj-lt"/>
              <a:buAutoNum type="arabicPeriod"/>
            </a:pPr>
            <a:r>
              <a:rPr lang="nb-NO" sz="1200" b="1" dirty="0"/>
              <a:t>Bruk av kompetanse: </a:t>
            </a:r>
            <a:r>
              <a:rPr lang="nb-NO" sz="1200" dirty="0"/>
              <a:t>Opplevd bruk av egen kompetanse.</a:t>
            </a:r>
          </a:p>
          <a:p>
            <a:pPr>
              <a:buFont typeface="+mj-lt"/>
              <a:buAutoNum type="arabicPeriod"/>
            </a:pPr>
            <a:r>
              <a:rPr lang="nb-NO" sz="1200" b="1" dirty="0"/>
              <a:t>Mestringsorientert ledelse: </a:t>
            </a:r>
            <a:r>
              <a:rPr lang="nb-NO" sz="1200" dirty="0"/>
              <a:t>Ledelse med vekt på å gjøre medarbeiderne best mulig ut fra deres individuelle forutsetninger. </a:t>
            </a:r>
          </a:p>
          <a:p>
            <a:pPr>
              <a:buFont typeface="+mj-lt"/>
              <a:buAutoNum type="arabicPeriod"/>
            </a:pPr>
            <a:r>
              <a:rPr lang="nb-NO" sz="1200" b="1" dirty="0"/>
              <a:t>Rolleklarhet:</a:t>
            </a:r>
            <a:r>
              <a:rPr lang="nb-NO" sz="1200" dirty="0"/>
              <a:t> Tydelig kommuniserte forventninger til rollen medarbeideren skal fylle.</a:t>
            </a:r>
          </a:p>
          <a:p>
            <a:pPr>
              <a:buFont typeface="+mj-lt"/>
              <a:buAutoNum type="arabicPeriod"/>
            </a:pPr>
            <a:r>
              <a:rPr lang="nb-NO" sz="1200" b="1" dirty="0"/>
              <a:t>Relevant kompetanseutvikling:</a:t>
            </a:r>
            <a:r>
              <a:rPr lang="nb-NO" sz="1200" dirty="0"/>
              <a:t> Opplevde muligheter til å få kompetanseutvikling som er relevant for egen jobb og oppgaver.</a:t>
            </a:r>
          </a:p>
          <a:p>
            <a:pPr>
              <a:buFont typeface="+mj-lt"/>
              <a:buAutoNum type="arabicPeriod"/>
            </a:pPr>
            <a:r>
              <a:rPr lang="nb-NO" sz="1200" b="1" dirty="0"/>
              <a:t>Fleksibilitetsvilje:</a:t>
            </a:r>
            <a:r>
              <a:rPr lang="nb-NO" sz="1200" dirty="0"/>
              <a:t> Villighet til å være fleksibel på jobb, spesielt i måten man arbeider på.</a:t>
            </a:r>
          </a:p>
          <a:p>
            <a:pPr>
              <a:buFont typeface="+mj-lt"/>
              <a:buAutoNum type="arabicPeriod"/>
            </a:pPr>
            <a:r>
              <a:rPr lang="nb-NO" sz="1200" b="1" dirty="0"/>
              <a:t>Mestringsklima: </a:t>
            </a:r>
            <a:r>
              <a:rPr lang="nb-NO" sz="1200" dirty="0"/>
              <a:t>Kultur for å samarbeide, lære og gjøre hverandre gode gjennom deling av kompetanse.</a:t>
            </a:r>
          </a:p>
          <a:p>
            <a:pPr>
              <a:buFont typeface="+mj-lt"/>
              <a:buAutoNum type="arabicPeriod"/>
            </a:pPr>
            <a:r>
              <a:rPr lang="nb-NO" sz="1200" b="1" dirty="0"/>
              <a:t>Prososial motivasjon: </a:t>
            </a:r>
            <a:r>
              <a:rPr lang="nb-NO" sz="1200" dirty="0"/>
              <a:t>Ønske om å bidra med noe av nytte og verdi for andre.</a:t>
            </a:r>
          </a:p>
          <a:p>
            <a:r>
              <a:rPr lang="nn-NO" dirty="0"/>
              <a:t>I</a:t>
            </a:r>
            <a:r>
              <a:rPr lang="nn-NO" baseline="0" dirty="0"/>
              <a:t> </a:t>
            </a:r>
            <a:r>
              <a:rPr lang="nn-NO" baseline="0" dirty="0" err="1"/>
              <a:t>undersøkelsen</a:t>
            </a:r>
            <a:r>
              <a:rPr lang="nn-NO" baseline="0" dirty="0"/>
              <a:t> vil det være alt i frå 3-5 </a:t>
            </a:r>
            <a:r>
              <a:rPr lang="nn-NO" baseline="0" dirty="0" err="1"/>
              <a:t>påstander</a:t>
            </a:r>
            <a:r>
              <a:rPr lang="nn-NO" baseline="0" dirty="0"/>
              <a:t> per faktor som du skal svare på. Skalaen går frå 1-5, der 1 er </a:t>
            </a:r>
            <a:r>
              <a:rPr lang="nn-NO" baseline="0" dirty="0" err="1"/>
              <a:t>dårligst</a:t>
            </a:r>
            <a:r>
              <a:rPr lang="nn-NO" baseline="0" dirty="0"/>
              <a:t> og 5 er best. </a:t>
            </a:r>
          </a:p>
          <a:p>
            <a:endParaRPr lang="nb-NO" baseline="0" dirty="0"/>
          </a:p>
          <a:p>
            <a:r>
              <a:rPr lang="nb-NO" baseline="0" dirty="0"/>
              <a:t>Arbeid med enkelte faktorer vil ha stor påvirkning på øvrige – særlig gjelder dette faktor 9 og 5. </a:t>
            </a:r>
            <a:endParaRPr lang="nn-NO" baseline="0" dirty="0"/>
          </a:p>
        </p:txBody>
      </p:sp>
      <p:sp>
        <p:nvSpPr>
          <p:cNvPr id="4" name="Plassholder for lysbildenummer 3"/>
          <p:cNvSpPr>
            <a:spLocks noGrp="1"/>
          </p:cNvSpPr>
          <p:nvPr>
            <p:ph type="sldNum" sz="quarter" idx="10"/>
          </p:nvPr>
        </p:nvSpPr>
        <p:spPr/>
        <p:txBody>
          <a:bodyPr/>
          <a:lstStyle/>
          <a:p>
            <a:fld id="{705F74EE-4F88-4EE0-8400-FC105C60C639}" type="slidenum">
              <a:rPr lang="nn-NO" smtClean="0"/>
              <a:t>9</a:t>
            </a:fld>
            <a:endParaRPr lang="nn-NO"/>
          </a:p>
        </p:txBody>
      </p:sp>
    </p:spTree>
    <p:extLst>
      <p:ext uri="{BB962C8B-B14F-4D97-AF65-F5344CB8AC3E}">
        <p14:creationId xmlns:p14="http://schemas.microsoft.com/office/powerpoint/2010/main" val="3522272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kan dere for</a:t>
            </a:r>
            <a:r>
              <a:rPr lang="nb-NO" baseline="0" dirty="0"/>
              <a:t> eksempel bruke MENTI eller snakke sammen i små grupper (to-tre personer i hver gruppe). </a:t>
            </a:r>
          </a:p>
          <a:p>
            <a:endParaRPr lang="nn-NO" dirty="0"/>
          </a:p>
        </p:txBody>
      </p:sp>
      <p:sp>
        <p:nvSpPr>
          <p:cNvPr id="4" name="Plassholder for lysbildenummer 3"/>
          <p:cNvSpPr>
            <a:spLocks noGrp="1"/>
          </p:cNvSpPr>
          <p:nvPr>
            <p:ph type="sldNum" sz="quarter" idx="10"/>
          </p:nvPr>
        </p:nvSpPr>
        <p:spPr/>
        <p:txBody>
          <a:bodyPr/>
          <a:lstStyle/>
          <a:p>
            <a:fld id="{705F74EE-4F88-4EE0-8400-FC105C60C639}" type="slidenum">
              <a:rPr lang="nn-NO" smtClean="0"/>
              <a:t>11</a:t>
            </a:fld>
            <a:endParaRPr lang="nn-NO"/>
          </a:p>
        </p:txBody>
      </p:sp>
    </p:spTree>
    <p:extLst>
      <p:ext uri="{BB962C8B-B14F-4D97-AF65-F5344CB8AC3E}">
        <p14:creationId xmlns:p14="http://schemas.microsoft.com/office/powerpoint/2010/main" val="3985012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11B61049-B1CA-499C-8267-421CB20104FB}" type="datetimeFigureOut">
              <a:rPr lang="nn-NO" smtClean="0"/>
              <a:t>12.10.2023</a:t>
            </a:fld>
            <a:endParaRPr lang="nn-NO" dirty="0"/>
          </a:p>
        </p:txBody>
      </p:sp>
      <p:sp>
        <p:nvSpPr>
          <p:cNvPr id="5" name="Footer Placeholder 4"/>
          <p:cNvSpPr>
            <a:spLocks noGrp="1"/>
          </p:cNvSpPr>
          <p:nvPr>
            <p:ph type="ftr" sz="quarter" idx="11"/>
          </p:nvPr>
        </p:nvSpPr>
        <p:spPr/>
        <p:txBody>
          <a:bodyPr/>
          <a:lstStyle/>
          <a:p>
            <a:endParaRPr lang="nn-NO" dirty="0"/>
          </a:p>
        </p:txBody>
      </p:sp>
      <p:sp>
        <p:nvSpPr>
          <p:cNvPr id="6" name="Slide Number Placeholder 5"/>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29011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1B61049-B1CA-499C-8267-421CB20104FB}" type="datetimeFigureOut">
              <a:rPr lang="nn-NO" smtClean="0"/>
              <a:t>12.10.2023</a:t>
            </a:fld>
            <a:endParaRPr lang="nn-NO" dirty="0"/>
          </a:p>
        </p:txBody>
      </p:sp>
      <p:sp>
        <p:nvSpPr>
          <p:cNvPr id="5" name="Footer Placeholder 4"/>
          <p:cNvSpPr>
            <a:spLocks noGrp="1"/>
          </p:cNvSpPr>
          <p:nvPr>
            <p:ph type="ftr" sz="quarter" idx="11"/>
          </p:nvPr>
        </p:nvSpPr>
        <p:spPr/>
        <p:txBody>
          <a:bodyPr/>
          <a:lstStyle/>
          <a:p>
            <a:endParaRPr lang="nn-NO" dirty="0"/>
          </a:p>
        </p:txBody>
      </p:sp>
      <p:sp>
        <p:nvSpPr>
          <p:cNvPr id="6" name="Slide Number Placeholder 5"/>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39690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1B61049-B1CA-499C-8267-421CB20104FB}" type="datetimeFigureOut">
              <a:rPr lang="nn-NO" smtClean="0"/>
              <a:t>12.10.2023</a:t>
            </a:fld>
            <a:endParaRPr lang="nn-NO" dirty="0"/>
          </a:p>
        </p:txBody>
      </p:sp>
      <p:sp>
        <p:nvSpPr>
          <p:cNvPr id="5" name="Footer Placeholder 4"/>
          <p:cNvSpPr>
            <a:spLocks noGrp="1"/>
          </p:cNvSpPr>
          <p:nvPr>
            <p:ph type="ftr" sz="quarter" idx="11"/>
          </p:nvPr>
        </p:nvSpPr>
        <p:spPr/>
        <p:txBody>
          <a:bodyPr/>
          <a:lstStyle/>
          <a:p>
            <a:endParaRPr lang="nn-NO" dirty="0"/>
          </a:p>
        </p:txBody>
      </p:sp>
      <p:sp>
        <p:nvSpPr>
          <p:cNvPr id="6" name="Slide Number Placeholder 5"/>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714948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 bygd for alle">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92A3F3-5105-C740-8D4F-5C1A26598875}"/>
              </a:ext>
            </a:extLst>
          </p:cNvPr>
          <p:cNvSpPr>
            <a:spLocks noGrp="1"/>
          </p:cNvSpPr>
          <p:nvPr>
            <p:ph type="pic" sz="quarter" idx="16"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7193"/>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3" name="Subtitle 2">
            <a:extLst>
              <a:ext uri="{FF2B5EF4-FFF2-40B4-BE49-F238E27FC236}">
                <a16:creationId xmlns:a16="http://schemas.microsoft.com/office/drawing/2014/main" id="{99476B6A-51D3-614A-B73F-287C521B4236}"/>
              </a:ext>
            </a:extLst>
          </p:cNvPr>
          <p:cNvSpPr>
            <a:spLocks noGrp="1"/>
          </p:cNvSpPr>
          <p:nvPr>
            <p:ph type="subTitle" idx="1" hasCustomPrompt="1"/>
          </p:nvPr>
        </p:nvSpPr>
        <p:spPr>
          <a:xfrm>
            <a:off x="503757" y="4704069"/>
            <a:ext cx="91440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på</a:t>
            </a:r>
            <a:r>
              <a:rPr lang="en-US"/>
              <a:t> </a:t>
            </a:r>
            <a:r>
              <a:rPr lang="en-US" err="1"/>
              <a:t>foredragsholder</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12.10.2023</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en-US"/>
              <a:t>Click to edit Master text styles</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1478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1B61049-B1CA-499C-8267-421CB20104FB}" type="datetimeFigureOut">
              <a:rPr lang="nn-NO" smtClean="0"/>
              <a:t>12.10.2023</a:t>
            </a:fld>
            <a:endParaRPr lang="nn-NO" dirty="0"/>
          </a:p>
        </p:txBody>
      </p:sp>
      <p:sp>
        <p:nvSpPr>
          <p:cNvPr id="5" name="Footer Placeholder 4"/>
          <p:cNvSpPr>
            <a:spLocks noGrp="1"/>
          </p:cNvSpPr>
          <p:nvPr>
            <p:ph type="ftr" sz="quarter" idx="11"/>
          </p:nvPr>
        </p:nvSpPr>
        <p:spPr/>
        <p:txBody>
          <a:bodyPr/>
          <a:lstStyle/>
          <a:p>
            <a:endParaRPr lang="nn-NO" dirty="0"/>
          </a:p>
        </p:txBody>
      </p:sp>
      <p:sp>
        <p:nvSpPr>
          <p:cNvPr id="6" name="Slide Number Placeholder 5"/>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296072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11B61049-B1CA-499C-8267-421CB20104FB}" type="datetimeFigureOut">
              <a:rPr lang="nn-NO" smtClean="0"/>
              <a:t>12.10.2023</a:t>
            </a:fld>
            <a:endParaRPr lang="nn-NO" dirty="0"/>
          </a:p>
        </p:txBody>
      </p:sp>
      <p:sp>
        <p:nvSpPr>
          <p:cNvPr id="5" name="Footer Placeholder 4"/>
          <p:cNvSpPr>
            <a:spLocks noGrp="1"/>
          </p:cNvSpPr>
          <p:nvPr>
            <p:ph type="ftr" sz="quarter" idx="11"/>
          </p:nvPr>
        </p:nvSpPr>
        <p:spPr/>
        <p:txBody>
          <a:bodyPr/>
          <a:lstStyle/>
          <a:p>
            <a:endParaRPr lang="nn-NO" dirty="0"/>
          </a:p>
        </p:txBody>
      </p:sp>
      <p:sp>
        <p:nvSpPr>
          <p:cNvPr id="6" name="Slide Number Placeholder 5"/>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395892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11B61049-B1CA-499C-8267-421CB20104FB}" type="datetimeFigureOut">
              <a:rPr lang="nn-NO" smtClean="0"/>
              <a:t>12.10.2023</a:t>
            </a:fld>
            <a:endParaRPr lang="nn-NO" dirty="0"/>
          </a:p>
        </p:txBody>
      </p:sp>
      <p:sp>
        <p:nvSpPr>
          <p:cNvPr id="6" name="Footer Placeholder 5"/>
          <p:cNvSpPr>
            <a:spLocks noGrp="1"/>
          </p:cNvSpPr>
          <p:nvPr>
            <p:ph type="ftr" sz="quarter" idx="11"/>
          </p:nvPr>
        </p:nvSpPr>
        <p:spPr/>
        <p:txBody>
          <a:bodyPr/>
          <a:lstStyle/>
          <a:p>
            <a:endParaRPr lang="nn-NO" dirty="0"/>
          </a:p>
        </p:txBody>
      </p:sp>
      <p:sp>
        <p:nvSpPr>
          <p:cNvPr id="7" name="Slide Number Placeholder 6"/>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95329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11B61049-B1CA-499C-8267-421CB20104FB}" type="datetimeFigureOut">
              <a:rPr lang="nn-NO" smtClean="0"/>
              <a:t>12.10.2023</a:t>
            </a:fld>
            <a:endParaRPr lang="nn-NO" dirty="0"/>
          </a:p>
        </p:txBody>
      </p:sp>
      <p:sp>
        <p:nvSpPr>
          <p:cNvPr id="8" name="Footer Placeholder 7"/>
          <p:cNvSpPr>
            <a:spLocks noGrp="1"/>
          </p:cNvSpPr>
          <p:nvPr>
            <p:ph type="ftr" sz="quarter" idx="11"/>
          </p:nvPr>
        </p:nvSpPr>
        <p:spPr/>
        <p:txBody>
          <a:bodyPr/>
          <a:lstStyle/>
          <a:p>
            <a:endParaRPr lang="nn-NO" dirty="0"/>
          </a:p>
        </p:txBody>
      </p:sp>
      <p:sp>
        <p:nvSpPr>
          <p:cNvPr id="9" name="Slide Number Placeholder 8"/>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249723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11B61049-B1CA-499C-8267-421CB20104FB}" type="datetimeFigureOut">
              <a:rPr lang="nn-NO" smtClean="0"/>
              <a:t>12.10.2023</a:t>
            </a:fld>
            <a:endParaRPr lang="nn-NO" dirty="0"/>
          </a:p>
        </p:txBody>
      </p:sp>
      <p:sp>
        <p:nvSpPr>
          <p:cNvPr id="4" name="Footer Placeholder 3"/>
          <p:cNvSpPr>
            <a:spLocks noGrp="1"/>
          </p:cNvSpPr>
          <p:nvPr>
            <p:ph type="ftr" sz="quarter" idx="11"/>
          </p:nvPr>
        </p:nvSpPr>
        <p:spPr/>
        <p:txBody>
          <a:bodyPr/>
          <a:lstStyle/>
          <a:p>
            <a:endParaRPr lang="nn-NO" dirty="0"/>
          </a:p>
        </p:txBody>
      </p:sp>
      <p:sp>
        <p:nvSpPr>
          <p:cNvPr id="5" name="Slide Number Placeholder 4"/>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288626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61049-B1CA-499C-8267-421CB20104FB}" type="datetimeFigureOut">
              <a:rPr lang="nn-NO" smtClean="0"/>
              <a:t>12.10.2023</a:t>
            </a:fld>
            <a:endParaRPr lang="nn-NO" dirty="0"/>
          </a:p>
        </p:txBody>
      </p:sp>
      <p:sp>
        <p:nvSpPr>
          <p:cNvPr id="3" name="Footer Placeholder 2"/>
          <p:cNvSpPr>
            <a:spLocks noGrp="1"/>
          </p:cNvSpPr>
          <p:nvPr>
            <p:ph type="ftr" sz="quarter" idx="11"/>
          </p:nvPr>
        </p:nvSpPr>
        <p:spPr/>
        <p:txBody>
          <a:bodyPr/>
          <a:lstStyle/>
          <a:p>
            <a:endParaRPr lang="nn-NO" dirty="0"/>
          </a:p>
        </p:txBody>
      </p:sp>
      <p:sp>
        <p:nvSpPr>
          <p:cNvPr id="4" name="Slide Number Placeholder 3"/>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236996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11B61049-B1CA-499C-8267-421CB20104FB}" type="datetimeFigureOut">
              <a:rPr lang="nn-NO" smtClean="0"/>
              <a:t>12.10.2023</a:t>
            </a:fld>
            <a:endParaRPr lang="nn-NO" dirty="0"/>
          </a:p>
        </p:txBody>
      </p:sp>
      <p:sp>
        <p:nvSpPr>
          <p:cNvPr id="6" name="Footer Placeholder 5"/>
          <p:cNvSpPr>
            <a:spLocks noGrp="1"/>
          </p:cNvSpPr>
          <p:nvPr>
            <p:ph type="ftr" sz="quarter" idx="11"/>
          </p:nvPr>
        </p:nvSpPr>
        <p:spPr/>
        <p:txBody>
          <a:bodyPr/>
          <a:lstStyle/>
          <a:p>
            <a:endParaRPr lang="nn-NO" dirty="0"/>
          </a:p>
        </p:txBody>
      </p:sp>
      <p:sp>
        <p:nvSpPr>
          <p:cNvPr id="7" name="Slide Number Placeholder 6"/>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274195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11B61049-B1CA-499C-8267-421CB20104FB}" type="datetimeFigureOut">
              <a:rPr lang="nn-NO" smtClean="0"/>
              <a:t>12.10.2023</a:t>
            </a:fld>
            <a:endParaRPr lang="nn-NO" dirty="0"/>
          </a:p>
        </p:txBody>
      </p:sp>
      <p:sp>
        <p:nvSpPr>
          <p:cNvPr id="6" name="Footer Placeholder 5"/>
          <p:cNvSpPr>
            <a:spLocks noGrp="1"/>
          </p:cNvSpPr>
          <p:nvPr>
            <p:ph type="ftr" sz="quarter" idx="11"/>
          </p:nvPr>
        </p:nvSpPr>
        <p:spPr/>
        <p:txBody>
          <a:bodyPr/>
          <a:lstStyle/>
          <a:p>
            <a:endParaRPr lang="nn-NO" dirty="0"/>
          </a:p>
        </p:txBody>
      </p:sp>
      <p:sp>
        <p:nvSpPr>
          <p:cNvPr id="7" name="Slide Number Placeholder 6"/>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97821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61049-B1CA-499C-8267-421CB20104FB}" type="datetimeFigureOut">
              <a:rPr lang="nn-NO" smtClean="0"/>
              <a:t>12.10.2023</a:t>
            </a:fld>
            <a:endParaRPr lang="nn-N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n-N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00695-ED83-407E-8595-114FE6C0C009}" type="slidenum">
              <a:rPr lang="nn-NO" smtClean="0"/>
              <a:t>‹#›</a:t>
            </a:fld>
            <a:endParaRPr lang="nn-NO" dirty="0"/>
          </a:p>
        </p:txBody>
      </p:sp>
    </p:spTree>
    <p:extLst>
      <p:ext uri="{BB962C8B-B14F-4D97-AF65-F5344CB8AC3E}">
        <p14:creationId xmlns:p14="http://schemas.microsoft.com/office/powerpoint/2010/main" val="125335593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diagramData" Target="../diagrams/data2.xml"/><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17" Type="http://schemas.microsoft.com/office/2007/relationships/diagramDrawing" Target="../diagrams/drawing2.xml"/><Relationship Id="rId2" Type="http://schemas.openxmlformats.org/officeDocument/2006/relationships/notesSlide" Target="../notesSlides/notesSlide8.xml"/><Relationship Id="rId16" Type="http://schemas.openxmlformats.org/officeDocument/2006/relationships/diagramColors" Target="../diagrams/colors2.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diagramQuickStyle" Target="../diagrams/quickStyle2.xml"/><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49" name="Freeform: Shape 48">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tel 1"/>
          <p:cNvSpPr>
            <a:spLocks noGrp="1"/>
          </p:cNvSpPr>
          <p:nvPr>
            <p:ph type="ctrTitle"/>
          </p:nvPr>
        </p:nvSpPr>
        <p:spPr>
          <a:xfrm>
            <a:off x="783459" y="1849941"/>
            <a:ext cx="4794258" cy="1786515"/>
          </a:xfrm>
        </p:spPr>
        <p:txBody>
          <a:bodyPr anchor="t">
            <a:noAutofit/>
          </a:bodyPr>
          <a:lstStyle/>
          <a:p>
            <a:pPr algn="l"/>
            <a:r>
              <a:rPr lang="nb-NO" sz="4400" b="1" dirty="0">
                <a:solidFill>
                  <a:schemeClr val="tx2"/>
                </a:solidFill>
                <a:latin typeface="+mn-lt"/>
              </a:rPr>
              <a:t>RESULTATER OG OPPFØLGING AV 10-FAKTOR 2023 </a:t>
            </a:r>
            <a:br>
              <a:rPr lang="nb-NO" sz="4400" b="1" dirty="0">
                <a:solidFill>
                  <a:schemeClr val="tx2"/>
                </a:solidFill>
                <a:latin typeface="+mn-lt"/>
              </a:rPr>
            </a:br>
            <a:r>
              <a:rPr lang="nb-NO" sz="4400" b="1" dirty="0">
                <a:solidFill>
                  <a:schemeClr val="tx2"/>
                </a:solidFill>
                <a:latin typeface="+mn-lt"/>
              </a:rPr>
              <a:t> </a:t>
            </a:r>
            <a:br>
              <a:rPr lang="nb-NO" sz="4400" b="1" dirty="0">
                <a:solidFill>
                  <a:schemeClr val="tx2"/>
                </a:solidFill>
                <a:latin typeface="+mn-lt"/>
              </a:rPr>
            </a:br>
            <a:r>
              <a:rPr lang="nb-NO" sz="4400" b="1" dirty="0">
                <a:solidFill>
                  <a:schemeClr val="tx2"/>
                </a:solidFill>
                <a:latin typeface="+mn-lt"/>
              </a:rPr>
              <a:t>Del 1</a:t>
            </a:r>
            <a:br>
              <a:rPr lang="nb-NO" sz="4400" dirty="0">
                <a:solidFill>
                  <a:schemeClr val="tx2"/>
                </a:solidFill>
                <a:latin typeface="+mn-lt"/>
              </a:rPr>
            </a:br>
            <a:endParaRPr lang="nn-NO" sz="4400" dirty="0">
              <a:solidFill>
                <a:schemeClr val="tx2"/>
              </a:solidFill>
            </a:endParaRPr>
          </a:p>
        </p:txBody>
      </p:sp>
      <p:pic>
        <p:nvPicPr>
          <p:cNvPr id="3" name="Bilde 2">
            <a:extLst>
              <a:ext uri="{FF2B5EF4-FFF2-40B4-BE49-F238E27FC236}">
                <a16:creationId xmlns:a16="http://schemas.microsoft.com/office/drawing/2014/main" id="{D58A8F30-DB11-5CA7-2DC4-D8EEAEA9683B}"/>
              </a:ext>
            </a:extLst>
          </p:cNvPr>
          <p:cNvPicPr>
            <a:picLocks noChangeAspect="1"/>
          </p:cNvPicPr>
          <p:nvPr/>
        </p:nvPicPr>
        <p:blipFill>
          <a:blip r:embed="rId3"/>
          <a:stretch>
            <a:fillRect/>
          </a:stretch>
        </p:blipFill>
        <p:spPr>
          <a:xfrm>
            <a:off x="7367037" y="2743199"/>
            <a:ext cx="4041504" cy="1804943"/>
          </a:xfrm>
          <a:prstGeom prst="rect">
            <a:avLst/>
          </a:prstGeom>
          <a:ln w="9525">
            <a:noFill/>
          </a:ln>
        </p:spPr>
      </p:pic>
    </p:spTree>
    <p:extLst>
      <p:ext uri="{BB962C8B-B14F-4D97-AF65-F5344CB8AC3E}">
        <p14:creationId xmlns:p14="http://schemas.microsoft.com/office/powerpoint/2010/main" val="387160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b="1" dirty="0">
                <a:solidFill>
                  <a:schemeClr val="accent5"/>
                </a:solidFill>
              </a:rPr>
              <a:t>Når du legger frem resultatene (TIL LEDER IKKE VISNING I MØTET)</a:t>
            </a:r>
            <a:endParaRPr lang="nn-NO" b="1" dirty="0">
              <a:solidFill>
                <a:schemeClr val="accent5"/>
              </a:solidFill>
            </a:endParaRPr>
          </a:p>
        </p:txBody>
      </p:sp>
      <p:sp>
        <p:nvSpPr>
          <p:cNvPr id="3" name="Plassholder for innhold 2"/>
          <p:cNvSpPr>
            <a:spLocks noGrp="1"/>
          </p:cNvSpPr>
          <p:nvPr>
            <p:ph idx="1"/>
          </p:nvPr>
        </p:nvSpPr>
        <p:spPr>
          <a:xfrm>
            <a:off x="677334" y="2160589"/>
            <a:ext cx="8774484" cy="4258318"/>
          </a:xfrm>
        </p:spPr>
        <p:txBody>
          <a:bodyPr>
            <a:normAutofit fontScale="70000" lnSpcReduction="20000"/>
          </a:bodyPr>
          <a:lstStyle/>
          <a:p>
            <a:pPr lvl="0"/>
            <a:r>
              <a:rPr lang="nn-NO" i="1" dirty="0"/>
              <a:t>Unngå å presentere din egen tolking av </a:t>
            </a:r>
            <a:r>
              <a:rPr lang="nn-NO" i="1" dirty="0" err="1"/>
              <a:t>resultatene</a:t>
            </a:r>
            <a:r>
              <a:rPr lang="nn-NO" i="1" dirty="0"/>
              <a:t>. </a:t>
            </a:r>
          </a:p>
          <a:p>
            <a:pPr lvl="0"/>
            <a:r>
              <a:rPr lang="nb-NO" i="1" dirty="0"/>
              <a:t>Unngå å forklare mulige årsaker selv – la dette kommer frem i diskusjonen i gruppa! </a:t>
            </a:r>
            <a:endParaRPr lang="nn-NO" i="1" dirty="0"/>
          </a:p>
          <a:p>
            <a:pPr lvl="0"/>
            <a:r>
              <a:rPr lang="nn-NO" i="1" dirty="0" err="1"/>
              <a:t>Ikke</a:t>
            </a:r>
            <a:r>
              <a:rPr lang="nn-NO" i="1" dirty="0"/>
              <a:t> gi dine egne </a:t>
            </a:r>
            <a:r>
              <a:rPr lang="nn-NO" i="1" dirty="0" err="1"/>
              <a:t>vurderinger</a:t>
            </a:r>
            <a:r>
              <a:rPr lang="nn-NO" i="1" dirty="0"/>
              <a:t> av om </a:t>
            </a:r>
            <a:r>
              <a:rPr lang="nn-NO" i="1" dirty="0" err="1"/>
              <a:t>resultatene</a:t>
            </a:r>
            <a:r>
              <a:rPr lang="nn-NO" i="1" dirty="0"/>
              <a:t> er gode eller dårlige. Et godt tips er å ikkje automatisk legge vekt på de negative </a:t>
            </a:r>
            <a:r>
              <a:rPr lang="nn-NO" i="1" dirty="0" err="1"/>
              <a:t>resultatene</a:t>
            </a:r>
            <a:r>
              <a:rPr lang="nn-NO" i="1" dirty="0"/>
              <a:t>, men å løfte frem og fokusere på alt det som er positivt! </a:t>
            </a:r>
            <a:r>
              <a:rPr lang="nn-NO" i="1" dirty="0">
                <a:sym typeface="Wingdings" panose="05000000000000000000" pitchFamily="2" charset="2"/>
              </a:rPr>
              <a:t></a:t>
            </a:r>
            <a:endParaRPr lang="nn-NO" i="1" dirty="0"/>
          </a:p>
          <a:p>
            <a:pPr lvl="0"/>
            <a:r>
              <a:rPr lang="nb-NO" i="1" u="sng" dirty="0"/>
              <a:t>Aksepter resultatene – </a:t>
            </a:r>
            <a:r>
              <a:rPr lang="nb-NO" i="1" dirty="0"/>
              <a:t>opplever du dette krevende – søk bistand fra egen leder eller HR. </a:t>
            </a:r>
            <a:r>
              <a:rPr lang="nb-NO" i="1" dirty="0">
                <a:sym typeface="Wingdings" panose="05000000000000000000" pitchFamily="2" charset="2"/>
              </a:rPr>
              <a:t> </a:t>
            </a:r>
            <a:endParaRPr lang="nn-NO" i="1" u="sng" dirty="0"/>
          </a:p>
          <a:p>
            <a:pPr lvl="0"/>
            <a:r>
              <a:rPr lang="nb-NO" i="1" dirty="0"/>
              <a:t>Fokuser på gruppa og ikke på individuelle svar – kommentarrapporten skal IKKE deles i plenum – men kan brukes for å løfte aktuelle forslag/tiltak som har kommet frem på gruppenivå. </a:t>
            </a:r>
            <a:endParaRPr lang="nn-NO" i="1" dirty="0"/>
          </a:p>
          <a:p>
            <a:pPr lvl="0"/>
            <a:r>
              <a:rPr lang="nn-NO" i="1" dirty="0"/>
              <a:t>Hold diskusjonen på et </a:t>
            </a:r>
            <a:r>
              <a:rPr lang="nn-NO" i="1" dirty="0" err="1"/>
              <a:t>overordnet</a:t>
            </a:r>
            <a:r>
              <a:rPr lang="nn-NO" i="1" dirty="0"/>
              <a:t> og </a:t>
            </a:r>
            <a:r>
              <a:rPr lang="nn-NO" i="1" dirty="0" err="1"/>
              <a:t>løsningsfokusert</a:t>
            </a:r>
            <a:r>
              <a:rPr lang="nn-NO" i="1" dirty="0"/>
              <a:t> nivå (gruppe). </a:t>
            </a:r>
          </a:p>
          <a:p>
            <a:pPr lvl="0"/>
            <a:r>
              <a:rPr lang="nb-NO" i="1" dirty="0"/>
              <a:t>Husk at utviklingsarbeidet skjer i fellesskap – du </a:t>
            </a:r>
            <a:r>
              <a:rPr lang="nb-NO" i="1" dirty="0" err="1"/>
              <a:t>fasiliterer</a:t>
            </a:r>
            <a:r>
              <a:rPr lang="nb-NO" i="1" dirty="0"/>
              <a:t> og leder prosessen sammen med dine støttespillere (tillitsvalg og verneombud) – </a:t>
            </a:r>
            <a:r>
              <a:rPr lang="nb-NO" i="1" u="sng" dirty="0"/>
              <a:t>men ALLE medarbeidere har et ansvar for at den blir god! </a:t>
            </a:r>
            <a:endParaRPr lang="nn-NO" i="1" u="sng" dirty="0"/>
          </a:p>
          <a:p>
            <a:pPr marL="0" lvl="0" indent="0">
              <a:buNone/>
            </a:pPr>
            <a:endParaRPr lang="nn-NO" dirty="0"/>
          </a:p>
          <a:p>
            <a:endParaRPr lang="nn-NO" dirty="0"/>
          </a:p>
        </p:txBody>
      </p:sp>
    </p:spTree>
    <p:extLst>
      <p:ext uri="{BB962C8B-B14F-4D97-AF65-F5344CB8AC3E}">
        <p14:creationId xmlns:p14="http://schemas.microsoft.com/office/powerpoint/2010/main" val="1940809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tel 1"/>
          <p:cNvSpPr>
            <a:spLocks noGrp="1"/>
          </p:cNvSpPr>
          <p:nvPr>
            <p:ph type="title"/>
          </p:nvPr>
        </p:nvSpPr>
        <p:spPr>
          <a:xfrm>
            <a:off x="804672" y="457200"/>
            <a:ext cx="10579608" cy="1188720"/>
          </a:xfrm>
        </p:spPr>
        <p:txBody>
          <a:bodyPr>
            <a:normAutofit/>
          </a:bodyPr>
          <a:lstStyle/>
          <a:p>
            <a:r>
              <a:rPr lang="nb-NO" sz="4000" b="1">
                <a:solidFill>
                  <a:schemeClr val="tx2"/>
                </a:solidFill>
              </a:rPr>
              <a:t>REFLEKSJON (i grupper)</a:t>
            </a:r>
            <a:endParaRPr lang="nn-NO" sz="4000" b="1">
              <a:solidFill>
                <a:schemeClr val="tx2"/>
              </a:solidFill>
            </a:endParaRP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Plassholder for innhold 2">
            <a:extLst>
              <a:ext uri="{FF2B5EF4-FFF2-40B4-BE49-F238E27FC236}">
                <a16:creationId xmlns:a16="http://schemas.microsoft.com/office/drawing/2014/main" id="{A9C26099-2485-DE02-28FD-37C8B6800658}"/>
              </a:ext>
            </a:extLst>
          </p:cNvPr>
          <p:cNvGraphicFramePr>
            <a:graphicFrameLocks noGrp="1"/>
          </p:cNvGraphicFramePr>
          <p:nvPr>
            <p:ph idx="1"/>
            <p:extLst>
              <p:ext uri="{D42A27DB-BD31-4B8C-83A1-F6EECF244321}">
                <p14:modId xmlns:p14="http://schemas.microsoft.com/office/powerpoint/2010/main" val="2155792080"/>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9193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 name="Freeform: Shape 12">
            <a:extLst>
              <a:ext uri="{FF2B5EF4-FFF2-40B4-BE49-F238E27FC236}">
                <a16:creationId xmlns:a16="http://schemas.microsoft.com/office/drawing/2014/main" id="{CBCB02B1-1B82-403C-B7D2-E2CED1882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CDE13A7-6382-4A67-BEBE-4FF1F37C7F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6" name="Freeform: Shape 15">
              <a:extLst>
                <a:ext uri="{FF2B5EF4-FFF2-40B4-BE49-F238E27FC236}">
                  <a16:creationId xmlns:a16="http://schemas.microsoft.com/office/drawing/2014/main" id="{E9978FC9-2E40-4257-8D97-FAB20CA4B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740ABB98-77BA-4C40-8121-34D196E58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41AA752E-66C1-4835-8A3C-55647515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EE9555AB-2295-4939-AEC9-B2CBFCB4C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97499201-5A2C-48B3-9B02-5519B8829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3FC2AE7-C60C-4C48-BCAE-410BB6C3D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40EA1593-6BC9-441E-8F3C-46DD50F81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4" name="Tittel 3">
            <a:extLst>
              <a:ext uri="{FF2B5EF4-FFF2-40B4-BE49-F238E27FC236}">
                <a16:creationId xmlns:a16="http://schemas.microsoft.com/office/drawing/2014/main" id="{8ED32BB4-2069-4260-89CC-01175F8A8CBA}"/>
              </a:ext>
            </a:extLst>
          </p:cNvPr>
          <p:cNvSpPr>
            <a:spLocks noGrp="1"/>
          </p:cNvSpPr>
          <p:nvPr>
            <p:ph type="ctrTitle"/>
          </p:nvPr>
        </p:nvSpPr>
        <p:spPr>
          <a:xfrm>
            <a:off x="3371787" y="1741337"/>
            <a:ext cx="5448730" cy="2387918"/>
          </a:xfrm>
        </p:spPr>
        <p:txBody>
          <a:bodyPr vert="horz" lIns="91440" tIns="45720" rIns="91440" bIns="45720" rtlCol="0" anchor="b">
            <a:normAutofit/>
          </a:bodyPr>
          <a:lstStyle/>
          <a:p>
            <a:pPr algn="ctr"/>
            <a:r>
              <a:rPr lang="en-US" sz="5200" kern="1200" dirty="0" err="1">
                <a:solidFill>
                  <a:schemeClr val="tx2"/>
                </a:solidFill>
                <a:latin typeface="+mj-lt"/>
                <a:ea typeface="+mj-ea"/>
                <a:cs typeface="+mj-cs"/>
              </a:rPr>
              <a:t>Valg</a:t>
            </a:r>
            <a:r>
              <a:rPr lang="en-US" sz="5200" kern="1200" dirty="0">
                <a:solidFill>
                  <a:schemeClr val="tx2"/>
                </a:solidFill>
                <a:latin typeface="+mj-lt"/>
                <a:ea typeface="+mj-ea"/>
                <a:cs typeface="+mj-cs"/>
              </a:rPr>
              <a:t> av </a:t>
            </a:r>
            <a:r>
              <a:rPr lang="en-US" sz="5200" kern="1200" dirty="0" err="1">
                <a:solidFill>
                  <a:schemeClr val="tx2"/>
                </a:solidFill>
                <a:latin typeface="+mj-lt"/>
                <a:ea typeface="+mj-ea"/>
                <a:cs typeface="+mj-cs"/>
              </a:rPr>
              <a:t>faktorer</a:t>
            </a:r>
            <a:r>
              <a:rPr lang="en-US" sz="5200" kern="1200" dirty="0">
                <a:solidFill>
                  <a:schemeClr val="tx2"/>
                </a:solidFill>
                <a:latin typeface="+mj-lt"/>
                <a:ea typeface="+mj-ea"/>
                <a:cs typeface="+mj-cs"/>
              </a:rPr>
              <a:t> </a:t>
            </a:r>
            <a:br>
              <a:rPr lang="en-US" sz="5200" kern="1200" dirty="0">
                <a:solidFill>
                  <a:schemeClr val="tx2"/>
                </a:solidFill>
                <a:latin typeface="+mj-lt"/>
                <a:ea typeface="+mj-ea"/>
                <a:cs typeface="+mj-cs"/>
              </a:rPr>
            </a:br>
            <a:r>
              <a:rPr lang="en-US" sz="5200" kern="1200" dirty="0">
                <a:solidFill>
                  <a:schemeClr val="tx2"/>
                </a:solidFill>
                <a:latin typeface="+mj-lt"/>
                <a:ea typeface="+mj-ea"/>
                <a:cs typeface="+mj-cs"/>
              </a:rPr>
              <a:t>(20-60 min)</a:t>
            </a:r>
          </a:p>
        </p:txBody>
      </p:sp>
      <p:grpSp>
        <p:nvGrpSpPr>
          <p:cNvPr id="24" name="Group 23">
            <a:extLst>
              <a:ext uri="{FF2B5EF4-FFF2-40B4-BE49-F238E27FC236}">
                <a16:creationId xmlns:a16="http://schemas.microsoft.com/office/drawing/2014/main" id="{17147D5D-F01F-4164-BD81-D10DC6F23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2" y="2854"/>
            <a:ext cx="2783421" cy="2406445"/>
            <a:chOff x="-305" y="-4155"/>
            <a:chExt cx="2514948" cy="2174333"/>
          </a:xfrm>
        </p:grpSpPr>
        <p:sp>
          <p:nvSpPr>
            <p:cNvPr id="25" name="Freeform: Shape 24">
              <a:extLst>
                <a:ext uri="{FF2B5EF4-FFF2-40B4-BE49-F238E27FC236}">
                  <a16:creationId xmlns:a16="http://schemas.microsoft.com/office/drawing/2014/main" id="{F24C7412-3E2D-4708-8DC3-425A457A1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1483A6A-CB0B-4469-B09D-C9451F9B0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A935E9D-EB55-46F3-BCCB-9CB918E87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8" name="Freeform: Shape 27">
              <a:extLst>
                <a:ext uri="{FF2B5EF4-FFF2-40B4-BE49-F238E27FC236}">
                  <a16:creationId xmlns:a16="http://schemas.microsoft.com/office/drawing/2014/main" id="{8EDC5655-C7D7-4936-91EA-E188A96DC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6D0E248E-80AB-4B35-BA8D-F940FCB443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17253" y="4456669"/>
            <a:ext cx="2783421" cy="2406445"/>
            <a:chOff x="-305" y="-4155"/>
            <a:chExt cx="2514948" cy="2174333"/>
          </a:xfrm>
        </p:grpSpPr>
        <p:sp>
          <p:nvSpPr>
            <p:cNvPr id="31" name="Freeform: Shape 30">
              <a:extLst>
                <a:ext uri="{FF2B5EF4-FFF2-40B4-BE49-F238E27FC236}">
                  <a16:creationId xmlns:a16="http://schemas.microsoft.com/office/drawing/2014/main" id="{F9E91B0A-66E8-4298-BAC6-004DBE491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A629C66-36BD-487E-B1CD-ED026D778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6BC2D2C-3D7D-4224-81BC-22C094C9F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Freeform: Shape 33">
              <a:extLst>
                <a:ext uri="{FF2B5EF4-FFF2-40B4-BE49-F238E27FC236}">
                  <a16:creationId xmlns:a16="http://schemas.microsoft.com/office/drawing/2014/main" id="{53BDF903-22C5-4312-8776-C2ABC3EDC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06427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DAE90DBF-0943-46B2-8DEE-F1ADEF7D538B}"/>
              </a:ext>
            </a:extLst>
          </p:cNvPr>
          <p:cNvGraphicFramePr>
            <a:graphicFrameLocks noGrp="1"/>
          </p:cNvGraphicFramePr>
          <p:nvPr>
            <p:extLst>
              <p:ext uri="{D42A27DB-BD31-4B8C-83A1-F6EECF244321}">
                <p14:modId xmlns:p14="http://schemas.microsoft.com/office/powerpoint/2010/main" val="896582056"/>
              </p:ext>
            </p:extLst>
          </p:nvPr>
        </p:nvGraphicFramePr>
        <p:xfrm>
          <a:off x="441668" y="127185"/>
          <a:ext cx="10296860" cy="5924549"/>
        </p:xfrm>
        <a:graphic>
          <a:graphicData uri="http://schemas.openxmlformats.org/drawingml/2006/table">
            <a:tbl>
              <a:tblPr firstRow="1" bandRow="1">
                <a:tableStyleId>{5C22544A-7EE6-4342-B048-85BDC9FD1C3A}</a:tableStyleId>
              </a:tblPr>
              <a:tblGrid>
                <a:gridCol w="4502761">
                  <a:extLst>
                    <a:ext uri="{9D8B030D-6E8A-4147-A177-3AD203B41FA5}">
                      <a16:colId xmlns:a16="http://schemas.microsoft.com/office/drawing/2014/main" val="727435496"/>
                    </a:ext>
                  </a:extLst>
                </a:gridCol>
                <a:gridCol w="5794099">
                  <a:extLst>
                    <a:ext uri="{9D8B030D-6E8A-4147-A177-3AD203B41FA5}">
                      <a16:colId xmlns:a16="http://schemas.microsoft.com/office/drawing/2014/main" val="689896317"/>
                    </a:ext>
                  </a:extLst>
                </a:gridCol>
              </a:tblGrid>
              <a:tr h="695463">
                <a:tc gridSpan="2">
                  <a:txBody>
                    <a:bodyPr/>
                    <a:lstStyle/>
                    <a:p>
                      <a:pPr algn="ctr"/>
                      <a:r>
                        <a:rPr lang="nn-NO" sz="3200" noProof="0"/>
                        <a:t>ANALYSEKRYSSET</a:t>
                      </a:r>
                      <a:endParaRPr lang="nn-NO" sz="3200" noProof="0" dirty="0"/>
                    </a:p>
                  </a:txBody>
                  <a:tcPr/>
                </a:tc>
                <a:tc hMerge="1">
                  <a:txBody>
                    <a:bodyPr/>
                    <a:lstStyle/>
                    <a:p>
                      <a:endParaRPr lang="nb-NO"/>
                    </a:p>
                  </a:txBody>
                  <a:tcPr/>
                </a:tc>
                <a:extLst>
                  <a:ext uri="{0D108BD9-81ED-4DB2-BD59-A6C34878D82A}">
                    <a16:rowId xmlns:a16="http://schemas.microsoft.com/office/drawing/2014/main" val="336268657"/>
                  </a:ext>
                </a:extLst>
              </a:tr>
              <a:tr h="2813269">
                <a:tc>
                  <a:txBody>
                    <a:bodyPr/>
                    <a:lstStyle/>
                    <a:p>
                      <a:r>
                        <a:rPr lang="nn-NO" noProof="0"/>
                        <a:t>Hvilken faktor er vi fornøyde med?</a:t>
                      </a:r>
                    </a:p>
                    <a:p>
                      <a:endParaRPr lang="nn-NO" noProof="0"/>
                    </a:p>
                    <a:p>
                      <a:endParaRPr lang="nn-NO" noProof="0"/>
                    </a:p>
                    <a:p>
                      <a:endParaRPr lang="nn-NO" noProof="0"/>
                    </a:p>
                    <a:p>
                      <a:endParaRPr lang="nn-NO" noProof="0"/>
                    </a:p>
                    <a:p>
                      <a:endParaRPr lang="nn-NO" noProof="0"/>
                    </a:p>
                    <a:p>
                      <a:endParaRPr lang="nn-NO" noProof="0"/>
                    </a:p>
                    <a:p>
                      <a:endParaRPr lang="nn-NO" noProof="0"/>
                    </a:p>
                    <a:p>
                      <a:endParaRPr lang="nn-NO" noProof="0" dirty="0"/>
                    </a:p>
                  </a:txBody>
                  <a:tcPr/>
                </a:tc>
                <a:tc>
                  <a:txBody>
                    <a:bodyPr/>
                    <a:lstStyle/>
                    <a:p>
                      <a:r>
                        <a:rPr lang="nn-NO" noProof="0"/>
                        <a:t>Hvorfor skårer vi høyt på denne faktoren? </a:t>
                      </a:r>
                      <a:endParaRPr lang="nn-NO" noProof="0" dirty="0"/>
                    </a:p>
                  </a:txBody>
                  <a:tcPr/>
                </a:tc>
                <a:extLst>
                  <a:ext uri="{0D108BD9-81ED-4DB2-BD59-A6C34878D82A}">
                    <a16:rowId xmlns:a16="http://schemas.microsoft.com/office/drawing/2014/main" val="821786603"/>
                  </a:ext>
                </a:extLst>
              </a:tr>
              <a:tr h="2415817">
                <a:tc>
                  <a:txBody>
                    <a:bodyPr/>
                    <a:lstStyle/>
                    <a:p>
                      <a:r>
                        <a:rPr lang="nn-NO" noProof="0"/>
                        <a:t>Hvilken faktor er det viktig at blir bedre?</a:t>
                      </a:r>
                    </a:p>
                    <a:p>
                      <a:endParaRPr lang="nn-NO" noProof="0"/>
                    </a:p>
                    <a:p>
                      <a:endParaRPr lang="nn-NO" noProof="0"/>
                    </a:p>
                    <a:p>
                      <a:endParaRPr lang="nn-NO" noProof="0"/>
                    </a:p>
                    <a:p>
                      <a:endParaRPr lang="nn-NO" noProof="0"/>
                    </a:p>
                    <a:p>
                      <a:endParaRPr lang="nn-NO" noProof="0"/>
                    </a:p>
                    <a:p>
                      <a:endParaRPr lang="nn-NO" noProof="0" dirty="0"/>
                    </a:p>
                  </a:txBody>
                  <a:tcPr/>
                </a:tc>
                <a:tc>
                  <a:txBody>
                    <a:bodyPr/>
                    <a:lstStyle/>
                    <a:p>
                      <a:r>
                        <a:rPr lang="nn-NO" noProof="0"/>
                        <a:t>Hvorfor er det viktig at denne faktoren blir betre?</a:t>
                      </a:r>
                      <a:endParaRPr lang="nn-NO" noProof="0" dirty="0"/>
                    </a:p>
                  </a:txBody>
                  <a:tcPr/>
                </a:tc>
                <a:extLst>
                  <a:ext uri="{0D108BD9-81ED-4DB2-BD59-A6C34878D82A}">
                    <a16:rowId xmlns:a16="http://schemas.microsoft.com/office/drawing/2014/main" val="124450791"/>
                  </a:ext>
                </a:extLst>
              </a:tr>
            </a:tbl>
          </a:graphicData>
        </a:graphic>
      </p:graphicFrame>
      <p:sp>
        <p:nvSpPr>
          <p:cNvPr id="6" name="Rektangel 5"/>
          <p:cNvSpPr/>
          <p:nvPr/>
        </p:nvSpPr>
        <p:spPr>
          <a:xfrm>
            <a:off x="788639" y="6223839"/>
            <a:ext cx="10047622" cy="523220"/>
          </a:xfrm>
          <a:prstGeom prst="rect">
            <a:avLst/>
          </a:prstGeom>
        </p:spPr>
        <p:txBody>
          <a:bodyPr wrap="none">
            <a:spAutoFit/>
          </a:bodyPr>
          <a:lstStyle/>
          <a:p>
            <a:r>
              <a:rPr lang="nn-NO" sz="2800" b="1" i="1" dirty="0">
                <a:solidFill>
                  <a:srgbClr val="E69D1A"/>
                </a:solidFill>
              </a:rPr>
              <a:t>(TIL LEDER: </a:t>
            </a:r>
            <a:r>
              <a:rPr lang="nn-NO" sz="2800" b="1" i="1" dirty="0" err="1">
                <a:solidFill>
                  <a:srgbClr val="E69D1A"/>
                </a:solidFill>
              </a:rPr>
              <a:t>Dere</a:t>
            </a:r>
            <a:r>
              <a:rPr lang="nn-NO" sz="2800" b="1" i="1" dirty="0">
                <a:solidFill>
                  <a:srgbClr val="E69D1A"/>
                </a:solidFill>
              </a:rPr>
              <a:t> kan bruke IGP-metoden i arbeidet – </a:t>
            </a:r>
            <a:r>
              <a:rPr lang="nn-NO" sz="2800" b="1" i="1" dirty="0" err="1">
                <a:solidFill>
                  <a:srgbClr val="E69D1A"/>
                </a:solidFill>
              </a:rPr>
              <a:t>se</a:t>
            </a:r>
            <a:r>
              <a:rPr lang="nn-NO" sz="2800" b="1" i="1" dirty="0">
                <a:solidFill>
                  <a:srgbClr val="E69D1A"/>
                </a:solidFill>
              </a:rPr>
              <a:t> neste side)</a:t>
            </a:r>
          </a:p>
        </p:txBody>
      </p:sp>
    </p:spTree>
    <p:extLst>
      <p:ext uri="{BB962C8B-B14F-4D97-AF65-F5344CB8AC3E}">
        <p14:creationId xmlns:p14="http://schemas.microsoft.com/office/powerpoint/2010/main" val="3990654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a:t>IGP: Vi finner faktorer vi vil jobbe videre med ved å bruke analysekrysset </a:t>
            </a:r>
            <a:endParaRPr lang="nn-NO" dirty="0"/>
          </a:p>
        </p:txBody>
      </p:sp>
      <p:sp>
        <p:nvSpPr>
          <p:cNvPr id="3" name="Plassholder for innhold 2"/>
          <p:cNvSpPr>
            <a:spLocks noGrp="1"/>
          </p:cNvSpPr>
          <p:nvPr>
            <p:ph idx="1"/>
          </p:nvPr>
        </p:nvSpPr>
        <p:spPr/>
        <p:txBody>
          <a:bodyPr>
            <a:normAutofit/>
          </a:bodyPr>
          <a:lstStyle/>
          <a:p>
            <a:pPr marL="457200" lvl="1" indent="0">
              <a:buNone/>
            </a:pPr>
            <a:r>
              <a:rPr lang="nb-NO" sz="2000">
                <a:latin typeface="Calibri"/>
                <a:ea typeface="Times New Roman"/>
                <a:cs typeface="Calibri"/>
              </a:rPr>
              <a:t>1. </a:t>
            </a:r>
            <a:r>
              <a:rPr lang="nb-NO" sz="2000">
                <a:solidFill>
                  <a:srgbClr val="FF0000"/>
                </a:solidFill>
                <a:latin typeface="Calibri"/>
                <a:ea typeface="Times New Roman"/>
                <a:cs typeface="Calibri"/>
              </a:rPr>
              <a:t>I</a:t>
            </a:r>
            <a:r>
              <a:rPr lang="nb-NO" sz="2000">
                <a:latin typeface="Calibri"/>
                <a:ea typeface="Times New Roman"/>
                <a:cs typeface="Calibri"/>
              </a:rPr>
              <a:t>ndividuelt (4 min):</a:t>
            </a:r>
            <a:r>
              <a:rPr lang="nb-NO" sz="2000">
                <a:solidFill>
                  <a:srgbClr val="4D4D4D"/>
                </a:solidFill>
                <a:latin typeface="Calibri"/>
                <a:ea typeface="Times New Roman"/>
                <a:cs typeface="Calibri"/>
              </a:rPr>
              <a:t> Hvilken faktor er vi fornøyde med og hvilken faktor bør bli bedre? Bruk analysekrysset på forrige side i presentasjonen. </a:t>
            </a:r>
            <a:endParaRPr lang="nb-NO" sz="2000">
              <a:solidFill>
                <a:srgbClr val="4D4D4D">
                  <a:lumMod val="50000"/>
                </a:srgbClr>
              </a:solidFill>
              <a:latin typeface="Calibri" panose="020F0502020204030204" pitchFamily="34" charset="0"/>
              <a:ea typeface="Times New Roman"/>
            </a:endParaRPr>
          </a:p>
          <a:p>
            <a:pPr marL="457200" lvl="1" indent="0" hangingPunct="0">
              <a:buNone/>
            </a:pPr>
            <a:r>
              <a:rPr lang="nb-NO" sz="2000">
                <a:latin typeface="Calibri"/>
                <a:ea typeface="Times New Roman"/>
                <a:cs typeface="Calibri"/>
              </a:rPr>
              <a:t>2. </a:t>
            </a:r>
            <a:r>
              <a:rPr lang="nb-NO" sz="2000">
                <a:solidFill>
                  <a:srgbClr val="FF0000"/>
                </a:solidFill>
                <a:latin typeface="Calibri"/>
                <a:ea typeface="Times New Roman"/>
                <a:cs typeface="Calibri"/>
              </a:rPr>
              <a:t>G</a:t>
            </a:r>
            <a:r>
              <a:rPr lang="nb-NO" sz="2000">
                <a:latin typeface="Calibri"/>
                <a:ea typeface="Times New Roman"/>
                <a:cs typeface="Calibri"/>
              </a:rPr>
              <a:t>ruppe </a:t>
            </a:r>
            <a:r>
              <a:rPr lang="nb-NO" sz="2000">
                <a:solidFill>
                  <a:srgbClr val="4D4D4D"/>
                </a:solidFill>
                <a:latin typeface="Calibri"/>
                <a:ea typeface="Times New Roman"/>
                <a:cs typeface="Calibri"/>
              </a:rPr>
              <a:t>(20 min)</a:t>
            </a:r>
            <a:r>
              <a:rPr lang="nb-NO" sz="2000">
                <a:latin typeface="Calibri"/>
                <a:ea typeface="Times New Roman"/>
                <a:cs typeface="Calibri"/>
              </a:rPr>
              <a:t>: 2-5 personar per gruppe avhengig av størrelse på avdelinga. </a:t>
            </a:r>
            <a:r>
              <a:rPr lang="nb-NO" sz="2000">
                <a:solidFill>
                  <a:srgbClr val="4D4D4D"/>
                </a:solidFill>
                <a:latin typeface="Calibri"/>
                <a:ea typeface="Times New Roman"/>
                <a:cs typeface="Calibri"/>
              </a:rPr>
              <a:t>Velg ordstyrer/viddevakt og sekretær. </a:t>
            </a:r>
            <a:br>
              <a:rPr lang="nb-NO" sz="2000">
                <a:solidFill>
                  <a:srgbClr val="4D4D4D"/>
                </a:solidFill>
                <a:latin typeface="Calibri"/>
                <a:ea typeface="Times New Roman"/>
                <a:cs typeface="Calibri"/>
              </a:rPr>
            </a:br>
            <a:r>
              <a:rPr lang="nb-NO" sz="2000">
                <a:solidFill>
                  <a:srgbClr val="4D4D4D"/>
                </a:solidFill>
                <a:latin typeface="Calibri"/>
                <a:ea typeface="Times New Roman"/>
                <a:cs typeface="Calibri"/>
              </a:rPr>
              <a:t>Oppgave: Bli enige i paret/gruppa om hvilken faktor vi er fornøyde med og hvilken faktor som bør bli bedre.  Bruk analysekrysset. </a:t>
            </a:r>
            <a:endParaRPr lang="nb-NO" sz="2000">
              <a:solidFill>
                <a:srgbClr val="4D4D4D">
                  <a:lumMod val="50000"/>
                </a:srgbClr>
              </a:solidFill>
              <a:latin typeface="Calibri" panose="020F0502020204030204" pitchFamily="34" charset="0"/>
              <a:ea typeface="Times New Roman"/>
            </a:endParaRPr>
          </a:p>
          <a:p>
            <a:pPr marL="457200" lvl="1" indent="0" hangingPunct="0">
              <a:buNone/>
            </a:pPr>
            <a:r>
              <a:rPr lang="nb-NO" sz="2000">
                <a:solidFill>
                  <a:srgbClr val="4D4D4D"/>
                </a:solidFill>
                <a:latin typeface="Calibri"/>
                <a:ea typeface="Times New Roman"/>
                <a:cs typeface="Calibri"/>
              </a:rPr>
              <a:t>	- Rekkefremlegg – alle får komme til orde en og en. </a:t>
            </a:r>
            <a:br>
              <a:rPr lang="nb-NO" sz="2000">
                <a:solidFill>
                  <a:srgbClr val="4D4D4D"/>
                </a:solidFill>
                <a:latin typeface="Calibri"/>
                <a:ea typeface="Times New Roman"/>
                <a:cs typeface="Calibri"/>
              </a:rPr>
            </a:br>
            <a:r>
              <a:rPr lang="nb-NO" sz="2000">
                <a:solidFill>
                  <a:srgbClr val="4D4D4D"/>
                </a:solidFill>
                <a:latin typeface="Calibri"/>
                <a:ea typeface="Times New Roman"/>
                <a:cs typeface="Calibri"/>
              </a:rPr>
              <a:t>	- Deretter diskusjon: Hva vil vi spille inn i plenum fra vår gruppe? </a:t>
            </a:r>
            <a:endParaRPr lang="nb-NO" sz="2000">
              <a:solidFill>
                <a:srgbClr val="4D4D4D"/>
              </a:solidFill>
              <a:latin typeface="Calibri" panose="020F0502020204030204" pitchFamily="34" charset="0"/>
              <a:ea typeface="Times New Roman"/>
              <a:cs typeface="Calibri"/>
            </a:endParaRPr>
          </a:p>
          <a:p>
            <a:pPr marL="457200" lvl="1" indent="0" hangingPunct="0">
              <a:buNone/>
            </a:pPr>
            <a:r>
              <a:rPr lang="nb-NO" sz="2000">
                <a:solidFill>
                  <a:srgbClr val="4D4D4D"/>
                </a:solidFill>
                <a:latin typeface="Calibri" panose="020F0502020204030204" pitchFamily="34" charset="0"/>
                <a:ea typeface="Times New Roman"/>
                <a:cs typeface="Calibri"/>
              </a:rPr>
              <a:t>3. </a:t>
            </a:r>
            <a:r>
              <a:rPr lang="nb-NO" sz="2000">
                <a:solidFill>
                  <a:srgbClr val="FF0000"/>
                </a:solidFill>
                <a:latin typeface="Calibri" panose="020F0502020204030204" pitchFamily="34" charset="0"/>
                <a:ea typeface="Times New Roman"/>
                <a:cs typeface="Times New Roman"/>
              </a:rPr>
              <a:t>P</a:t>
            </a:r>
            <a:r>
              <a:rPr lang="nb-NO" sz="2000">
                <a:latin typeface="Calibri" panose="020F0502020204030204" pitchFamily="34" charset="0"/>
                <a:ea typeface="Times New Roman"/>
                <a:cs typeface="Times New Roman"/>
              </a:rPr>
              <a:t>lenum:</a:t>
            </a:r>
            <a:r>
              <a:rPr lang="nb-NO" sz="2000">
                <a:solidFill>
                  <a:srgbClr val="4D4D4D">
                    <a:lumMod val="50000"/>
                  </a:srgbClr>
                </a:solidFill>
                <a:latin typeface="Calibri" panose="020F0502020204030204" pitchFamily="34" charset="0"/>
                <a:ea typeface="Times New Roman"/>
                <a:cs typeface="Times New Roman"/>
              </a:rPr>
              <a:t> (20 min): </a:t>
            </a:r>
          </a:p>
          <a:p>
            <a:pPr lvl="1" hangingPunct="0"/>
            <a:r>
              <a:rPr lang="nb-NO" sz="2000">
                <a:solidFill>
                  <a:srgbClr val="4D4D4D"/>
                </a:solidFill>
                <a:latin typeface="Calibri"/>
                <a:ea typeface="Times New Roman"/>
                <a:cs typeface="Times New Roman"/>
              </a:rPr>
              <a:t>	Faktor vi er fornøyd med: </a:t>
            </a:r>
          </a:p>
          <a:p>
            <a:pPr lvl="2" hangingPunct="0"/>
            <a:r>
              <a:rPr lang="nn-NO" sz="1800">
                <a:solidFill>
                  <a:srgbClr val="4D4D4D"/>
                </a:solidFill>
                <a:latin typeface="Calibri"/>
                <a:ea typeface="Times New Roman"/>
                <a:cs typeface="Times New Roman"/>
              </a:rPr>
              <a:t>Hvorfor skårer vi høyt på denne faktoren? </a:t>
            </a:r>
            <a:r>
              <a:rPr lang="nb-NO" sz="1800">
                <a:solidFill>
                  <a:srgbClr val="4D4D4D"/>
                </a:solidFill>
                <a:latin typeface="Calibri" panose="020F0502020204030204" pitchFamily="34" charset="0"/>
                <a:ea typeface="Times New Roman"/>
                <a:cs typeface="Times New Roman"/>
              </a:rPr>
              <a:t>	</a:t>
            </a:r>
          </a:p>
          <a:p>
            <a:pPr lvl="1" hangingPunct="0"/>
            <a:r>
              <a:rPr lang="nb-NO" sz="2000">
                <a:solidFill>
                  <a:srgbClr val="4D4D4D"/>
                </a:solidFill>
                <a:latin typeface="Calibri"/>
                <a:ea typeface="Times New Roman"/>
                <a:cs typeface="Times New Roman"/>
              </a:rPr>
              <a:t>Faktor vi bør bli bedre på: </a:t>
            </a:r>
          </a:p>
          <a:p>
            <a:pPr lvl="2" hangingPunct="0"/>
            <a:r>
              <a:rPr lang="nb-NO" sz="1800">
                <a:solidFill>
                  <a:srgbClr val="4D4D4D"/>
                </a:solidFill>
                <a:latin typeface="Calibri"/>
                <a:ea typeface="Times New Roman"/>
                <a:cs typeface="Times New Roman"/>
              </a:rPr>
              <a:t>Hvorfor bør vi jobbe for å bli bedre her? </a:t>
            </a:r>
            <a:r>
              <a:rPr lang="nb-NO" sz="1800">
                <a:solidFill>
                  <a:srgbClr val="4D4D4D"/>
                </a:solidFill>
                <a:latin typeface="Calibri"/>
                <a:ea typeface="Times New Roman"/>
                <a:cs typeface="Calibri"/>
              </a:rPr>
              <a:t>  </a:t>
            </a:r>
          </a:p>
          <a:p>
            <a:endParaRPr lang="nn-NO" dirty="0"/>
          </a:p>
        </p:txBody>
      </p:sp>
    </p:spTree>
    <p:extLst>
      <p:ext uri="{BB962C8B-B14F-4D97-AF65-F5344CB8AC3E}">
        <p14:creationId xmlns:p14="http://schemas.microsoft.com/office/powerpoint/2010/main" val="3892865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DAE90DBF-0943-46B2-8DEE-F1ADEF7D538B}"/>
              </a:ext>
            </a:extLst>
          </p:cNvPr>
          <p:cNvGraphicFramePr>
            <a:graphicFrameLocks noGrp="1"/>
          </p:cNvGraphicFramePr>
          <p:nvPr>
            <p:extLst>
              <p:ext uri="{D42A27DB-BD31-4B8C-83A1-F6EECF244321}">
                <p14:modId xmlns:p14="http://schemas.microsoft.com/office/powerpoint/2010/main" val="2533382219"/>
              </p:ext>
            </p:extLst>
          </p:nvPr>
        </p:nvGraphicFramePr>
        <p:xfrm>
          <a:off x="793532" y="207264"/>
          <a:ext cx="10296860" cy="6621908"/>
        </p:xfrm>
        <a:graphic>
          <a:graphicData uri="http://schemas.openxmlformats.org/drawingml/2006/table">
            <a:tbl>
              <a:tblPr firstRow="1" bandRow="1">
                <a:tableStyleId>{5C22544A-7EE6-4342-B048-85BDC9FD1C3A}</a:tableStyleId>
              </a:tblPr>
              <a:tblGrid>
                <a:gridCol w="4502761">
                  <a:extLst>
                    <a:ext uri="{9D8B030D-6E8A-4147-A177-3AD203B41FA5}">
                      <a16:colId xmlns:a16="http://schemas.microsoft.com/office/drawing/2014/main" val="727435496"/>
                    </a:ext>
                  </a:extLst>
                </a:gridCol>
                <a:gridCol w="5794099">
                  <a:extLst>
                    <a:ext uri="{9D8B030D-6E8A-4147-A177-3AD203B41FA5}">
                      <a16:colId xmlns:a16="http://schemas.microsoft.com/office/drawing/2014/main" val="689896317"/>
                    </a:ext>
                  </a:extLst>
                </a:gridCol>
              </a:tblGrid>
              <a:tr h="56863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200" b="1" i="0" u="none" strike="noStrike" kern="1200" cap="none" spc="0" normalizeH="0" baseline="0" noProof="0" dirty="0">
                          <a:ln>
                            <a:noFill/>
                          </a:ln>
                          <a:solidFill>
                            <a:schemeClr val="bg1"/>
                          </a:solidFill>
                          <a:effectLst/>
                          <a:uLnTx/>
                          <a:uFillTx/>
                          <a:latin typeface="Calibri" panose="020F0502020204030204"/>
                          <a:ea typeface="+mn-ea"/>
                          <a:cs typeface="+mn-cs"/>
                        </a:rPr>
                        <a:t>Analysekrysset</a:t>
                      </a:r>
                      <a:r>
                        <a:rPr kumimoji="0" lang="nb-NO" sz="3200" b="1"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nb-NO" sz="3200" b="1" i="0" u="none" strike="noStrike" kern="1200" cap="none" spc="0" normalizeH="0" baseline="0" noProof="0" dirty="0">
                          <a:ln>
                            <a:noFill/>
                          </a:ln>
                          <a:solidFill>
                            <a:schemeClr val="bg1"/>
                          </a:solidFill>
                          <a:effectLst/>
                          <a:uLnTx/>
                          <a:uFillTx/>
                          <a:latin typeface="Calibri" panose="020F0502020204030204"/>
                          <a:ea typeface="+mn-ea"/>
                          <a:cs typeface="+mn-cs"/>
                        </a:rPr>
                        <a:t>– Fyll inn!</a:t>
                      </a:r>
                      <a:endParaRPr kumimoji="0" lang="nb-NO" sz="32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a:tc>
                <a:tc hMerge="1">
                  <a:txBody>
                    <a:bodyPr/>
                    <a:lstStyle/>
                    <a:p>
                      <a:endParaRPr lang="nb-NO"/>
                    </a:p>
                  </a:txBody>
                  <a:tcPr/>
                </a:tc>
                <a:extLst>
                  <a:ext uri="{0D108BD9-81ED-4DB2-BD59-A6C34878D82A}">
                    <a16:rowId xmlns:a16="http://schemas.microsoft.com/office/drawing/2014/main" val="336268657"/>
                  </a:ext>
                </a:extLst>
              </a:tr>
              <a:tr h="2741298">
                <a:tc>
                  <a:txBody>
                    <a:bodyPr/>
                    <a:lstStyle/>
                    <a:p>
                      <a:pPr>
                        <a:lnSpc>
                          <a:spcPct val="115000"/>
                        </a:lnSpc>
                        <a:spcAft>
                          <a:spcPts val="0"/>
                        </a:spcAft>
                      </a:pPr>
                      <a:r>
                        <a:rPr lang="nb-NO" sz="1400" b="1" dirty="0">
                          <a:effectLst/>
                          <a:latin typeface="Calibri"/>
                          <a:ea typeface="Calibri"/>
                          <a:cs typeface="Times New Roman"/>
                        </a:rPr>
                        <a:t>Hvilken</a:t>
                      </a:r>
                      <a:r>
                        <a:rPr lang="nb-NO" sz="1400" b="1" baseline="0" dirty="0">
                          <a:effectLst/>
                          <a:latin typeface="Calibri"/>
                          <a:ea typeface="Calibri"/>
                          <a:cs typeface="Times New Roman"/>
                        </a:rPr>
                        <a:t> </a:t>
                      </a:r>
                      <a:r>
                        <a:rPr lang="nb-NO" sz="1400" b="1" dirty="0">
                          <a:effectLst/>
                          <a:latin typeface="Calibri"/>
                          <a:ea typeface="Calibri"/>
                          <a:cs typeface="Times New Roman"/>
                        </a:rPr>
                        <a:t>faktor er vi fornøyd</a:t>
                      </a:r>
                      <a:r>
                        <a:rPr lang="nb-NO" sz="1400" b="1" baseline="0" dirty="0">
                          <a:effectLst/>
                          <a:latin typeface="Calibri"/>
                          <a:ea typeface="Calibri"/>
                          <a:cs typeface="Times New Roman"/>
                        </a:rPr>
                        <a:t> </a:t>
                      </a:r>
                      <a:r>
                        <a:rPr lang="nb-NO" sz="1400" b="1" dirty="0">
                          <a:effectLst/>
                          <a:latin typeface="Calibri"/>
                          <a:ea typeface="Calibri"/>
                          <a:cs typeface="Times New Roman"/>
                        </a:rPr>
                        <a:t>med?</a:t>
                      </a:r>
                    </a:p>
                    <a:p>
                      <a:pPr>
                        <a:lnSpc>
                          <a:spcPct val="115000"/>
                        </a:lnSpc>
                        <a:spcAft>
                          <a:spcPts val="0"/>
                        </a:spcAft>
                      </a:pPr>
                      <a:endParaRPr lang="nb-NO" sz="1400" b="1" dirty="0">
                        <a:effectLst/>
                        <a:latin typeface="Calibri"/>
                        <a:ea typeface="Calibri"/>
                        <a:cs typeface="Times New Roman"/>
                      </a:endParaRPr>
                    </a:p>
                    <a:p>
                      <a:pPr marL="0" marR="0" lvl="0" indent="0" algn="l" rtl="0" eaLnBrk="1" fontAlgn="auto" latinLnBrk="0" hangingPunct="1">
                        <a:lnSpc>
                          <a:spcPct val="115000"/>
                        </a:lnSpc>
                        <a:spcBef>
                          <a:spcPts val="0"/>
                        </a:spcBef>
                        <a:spcAft>
                          <a:spcPts val="0"/>
                        </a:spcAft>
                        <a:buClrTx/>
                        <a:buSzTx/>
                        <a:buFontTx/>
                        <a:buNone/>
                      </a:pPr>
                      <a:r>
                        <a:rPr lang="nb-NO" sz="1400" b="0" dirty="0">
                          <a:effectLst/>
                          <a:latin typeface="+mn-lt"/>
                          <a:ea typeface="Calibri"/>
                          <a:cs typeface="Times New Roman"/>
                        </a:rPr>
                        <a:t>1. Indre motivasjon </a:t>
                      </a:r>
                    </a:p>
                    <a:p>
                      <a:pPr>
                        <a:lnSpc>
                          <a:spcPct val="115000"/>
                        </a:lnSpc>
                        <a:spcAft>
                          <a:spcPts val="0"/>
                        </a:spcAft>
                      </a:pPr>
                      <a:r>
                        <a:rPr lang="nb-NO" sz="1400" b="0" u="none" dirty="0">
                          <a:effectLst/>
                          <a:latin typeface="+mn-lt"/>
                          <a:ea typeface="Calibri"/>
                          <a:cs typeface="Times New Roman"/>
                        </a:rPr>
                        <a:t>2.</a:t>
                      </a:r>
                      <a:r>
                        <a:rPr lang="nb-NO" sz="1400" b="0" u="none" baseline="0" dirty="0">
                          <a:effectLst/>
                          <a:latin typeface="+mn-lt"/>
                          <a:ea typeface="Calibri"/>
                          <a:cs typeface="Times New Roman"/>
                        </a:rPr>
                        <a:t> Mestringstro</a:t>
                      </a:r>
                    </a:p>
                    <a:p>
                      <a:pPr>
                        <a:lnSpc>
                          <a:spcPct val="115000"/>
                        </a:lnSpc>
                        <a:spcAft>
                          <a:spcPts val="0"/>
                        </a:spcAft>
                      </a:pPr>
                      <a:r>
                        <a:rPr lang="nb-NO" sz="1400" b="0" u="none" baseline="0" dirty="0">
                          <a:effectLst/>
                          <a:latin typeface="+mn-lt"/>
                          <a:ea typeface="Calibri"/>
                          <a:cs typeface="Times New Roman"/>
                        </a:rPr>
                        <a:t>3. Autonomi </a:t>
                      </a:r>
                    </a:p>
                    <a:p>
                      <a:pPr>
                        <a:lnSpc>
                          <a:spcPct val="115000"/>
                        </a:lnSpc>
                        <a:spcAft>
                          <a:spcPts val="0"/>
                        </a:spcAft>
                      </a:pPr>
                      <a:r>
                        <a:rPr lang="nb-NO" sz="1400" b="0" u="none" baseline="0" dirty="0">
                          <a:effectLst/>
                          <a:latin typeface="+mn-lt"/>
                          <a:ea typeface="Calibri"/>
                          <a:cs typeface="Times New Roman"/>
                        </a:rPr>
                        <a:t>4. Bruk av kompetanse </a:t>
                      </a:r>
                    </a:p>
                    <a:p>
                      <a:pPr>
                        <a:lnSpc>
                          <a:spcPct val="115000"/>
                        </a:lnSpc>
                        <a:spcAft>
                          <a:spcPts val="0"/>
                        </a:spcAft>
                      </a:pPr>
                      <a:r>
                        <a:rPr lang="nb-NO" sz="1400" b="0" u="none" baseline="0" dirty="0">
                          <a:effectLst/>
                          <a:latin typeface="+mn-lt"/>
                          <a:ea typeface="Calibri"/>
                          <a:cs typeface="Times New Roman"/>
                        </a:rPr>
                        <a:t>5. Mestringsorientert ledelse </a:t>
                      </a:r>
                    </a:p>
                    <a:p>
                      <a:pPr>
                        <a:lnSpc>
                          <a:spcPct val="115000"/>
                        </a:lnSpc>
                        <a:spcAft>
                          <a:spcPts val="0"/>
                        </a:spcAft>
                      </a:pPr>
                      <a:r>
                        <a:rPr lang="nb-NO" sz="1400" b="0" u="none" baseline="0" dirty="0">
                          <a:effectLst/>
                          <a:latin typeface="+mn-lt"/>
                          <a:ea typeface="Calibri"/>
                          <a:cs typeface="Times New Roman"/>
                        </a:rPr>
                        <a:t>6. Rolleklarhet</a:t>
                      </a:r>
                    </a:p>
                    <a:p>
                      <a:pPr>
                        <a:lnSpc>
                          <a:spcPct val="115000"/>
                        </a:lnSpc>
                        <a:spcAft>
                          <a:spcPts val="0"/>
                        </a:spcAft>
                      </a:pPr>
                      <a:r>
                        <a:rPr lang="nb-NO" sz="1400" b="0" u="none" baseline="0" dirty="0">
                          <a:effectLst/>
                          <a:latin typeface="+mn-lt"/>
                          <a:ea typeface="Calibri"/>
                          <a:cs typeface="Times New Roman"/>
                        </a:rPr>
                        <a:t>7. Relevant kompetanseutvikling </a:t>
                      </a:r>
                    </a:p>
                    <a:p>
                      <a:pPr>
                        <a:lnSpc>
                          <a:spcPct val="115000"/>
                        </a:lnSpc>
                        <a:spcAft>
                          <a:spcPts val="0"/>
                        </a:spcAft>
                      </a:pPr>
                      <a:r>
                        <a:rPr lang="nb-NO" sz="1400" b="0" u="none" baseline="0" dirty="0">
                          <a:effectLst/>
                          <a:latin typeface="+mn-lt"/>
                          <a:ea typeface="Calibri"/>
                          <a:cs typeface="Times New Roman"/>
                        </a:rPr>
                        <a:t>8. Fleksibilitetsvilje </a:t>
                      </a:r>
                    </a:p>
                    <a:p>
                      <a:pPr>
                        <a:lnSpc>
                          <a:spcPct val="115000"/>
                        </a:lnSpc>
                        <a:spcAft>
                          <a:spcPts val="0"/>
                        </a:spcAft>
                      </a:pPr>
                      <a:r>
                        <a:rPr lang="nb-NO" sz="1400" b="0" u="none" baseline="0" dirty="0">
                          <a:effectLst/>
                          <a:latin typeface="+mn-lt"/>
                          <a:ea typeface="Calibri"/>
                          <a:cs typeface="Times New Roman"/>
                        </a:rPr>
                        <a:t>9. Mestringsklima </a:t>
                      </a:r>
                    </a:p>
                    <a:p>
                      <a:pPr>
                        <a:lnSpc>
                          <a:spcPct val="115000"/>
                        </a:lnSpc>
                        <a:spcAft>
                          <a:spcPts val="0"/>
                        </a:spcAft>
                      </a:pPr>
                      <a:r>
                        <a:rPr lang="nb-NO" sz="1400" b="0" u="none" baseline="0" dirty="0">
                          <a:effectLst/>
                          <a:latin typeface="+mn-lt"/>
                          <a:ea typeface="Calibri"/>
                          <a:cs typeface="Times New Roman"/>
                        </a:rPr>
                        <a:t>10. Prososial motivasjon</a:t>
                      </a:r>
                      <a:endParaRPr lang="nb-NO" sz="1400" b="0" u="none" dirty="0">
                        <a:effectLst/>
                        <a:latin typeface="+mn-lt"/>
                        <a:ea typeface="Calibri"/>
                        <a:cs typeface="Times New Roman"/>
                      </a:endParaRPr>
                    </a:p>
                  </a:txBody>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nn-NO" sz="1400" b="1" noProof="0" dirty="0" err="1"/>
                        <a:t>Hvorfor</a:t>
                      </a:r>
                      <a:r>
                        <a:rPr lang="nn-NO" sz="1400" b="1" noProof="0" dirty="0"/>
                        <a:t> </a:t>
                      </a:r>
                      <a:r>
                        <a:rPr lang="nn-NO" sz="1400" b="1" noProof="0" dirty="0" err="1"/>
                        <a:t>skårer</a:t>
                      </a:r>
                      <a:r>
                        <a:rPr lang="nn-NO" sz="1400" b="1" noProof="0" dirty="0"/>
                        <a:t> vi </a:t>
                      </a:r>
                      <a:r>
                        <a:rPr lang="nn-NO" sz="1400" b="1" noProof="0" dirty="0" err="1"/>
                        <a:t>høyt</a:t>
                      </a:r>
                      <a:r>
                        <a:rPr lang="nn-NO" sz="1400" b="1" noProof="0" dirty="0"/>
                        <a:t> på denne faktoren? </a:t>
                      </a:r>
                    </a:p>
                    <a:p>
                      <a:pPr>
                        <a:lnSpc>
                          <a:spcPct val="115000"/>
                        </a:lnSpc>
                        <a:spcAft>
                          <a:spcPts val="0"/>
                        </a:spcAft>
                      </a:pPr>
                      <a:br>
                        <a:rPr lang="nb-NO" sz="1400" b="1" dirty="0">
                          <a:effectLst/>
                          <a:latin typeface="Calibri"/>
                          <a:ea typeface="Calibri"/>
                          <a:cs typeface="Times New Roman"/>
                        </a:rPr>
                      </a:br>
                      <a:r>
                        <a:rPr lang="nb-NO" sz="1400" b="1" u="sng" dirty="0">
                          <a:effectLst/>
                          <a:latin typeface="Calibri"/>
                          <a:ea typeface="Calibri"/>
                          <a:cs typeface="Times New Roman"/>
                        </a:rPr>
                        <a:t>Faktor: &lt;Sett inn den som er valgt ut&gt;</a:t>
                      </a:r>
                    </a:p>
                    <a:p>
                      <a:pPr>
                        <a:lnSpc>
                          <a:spcPct val="115000"/>
                        </a:lnSpc>
                        <a:spcAft>
                          <a:spcPts val="0"/>
                        </a:spcAft>
                      </a:pPr>
                      <a:r>
                        <a:rPr lang="nb-NO" sz="1400" b="0" dirty="0">
                          <a:effectLst/>
                          <a:latin typeface="Calibri"/>
                          <a:ea typeface="Calibri"/>
                          <a:cs typeface="Times New Roman"/>
                        </a:rPr>
                        <a:t>&lt;Skriv inn her&gt;</a:t>
                      </a:r>
                    </a:p>
                  </a:txBody>
                  <a:tcPr/>
                </a:tc>
                <a:extLst>
                  <a:ext uri="{0D108BD9-81ED-4DB2-BD59-A6C34878D82A}">
                    <a16:rowId xmlns:a16="http://schemas.microsoft.com/office/drawing/2014/main" val="821786603"/>
                  </a:ext>
                </a:extLst>
              </a:tr>
              <a:tr h="271939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n-NO" sz="1400" b="1" dirty="0" err="1">
                          <a:effectLst/>
                          <a:latin typeface="Calibri"/>
                          <a:ea typeface="Calibri"/>
                          <a:cs typeface="Times New Roman"/>
                        </a:rPr>
                        <a:t>Hvilken</a:t>
                      </a:r>
                      <a:r>
                        <a:rPr lang="nn-NO" sz="1400" b="1" dirty="0">
                          <a:effectLst/>
                          <a:latin typeface="Calibri"/>
                          <a:ea typeface="Calibri"/>
                          <a:cs typeface="Times New Roman"/>
                        </a:rPr>
                        <a:t> faktor er det viktig at blir </a:t>
                      </a:r>
                      <a:r>
                        <a:rPr lang="nn-NO" sz="1400" b="1" dirty="0" err="1">
                          <a:effectLst/>
                          <a:latin typeface="Calibri"/>
                          <a:ea typeface="Calibri"/>
                          <a:cs typeface="Times New Roman"/>
                        </a:rPr>
                        <a:t>bedre</a:t>
                      </a:r>
                      <a:r>
                        <a:rPr lang="nn-NO" sz="1400" b="1" dirty="0">
                          <a:effectLst/>
                          <a:latin typeface="Calibri"/>
                          <a:ea typeface="Calibri"/>
                          <a:cs typeface="Times New Roman"/>
                        </a:rPr>
                        <a:t>?</a:t>
                      </a:r>
                    </a:p>
                    <a:p>
                      <a:pPr>
                        <a:lnSpc>
                          <a:spcPct val="115000"/>
                        </a:lnSpc>
                        <a:spcAft>
                          <a:spcPts val="0"/>
                        </a:spcAft>
                      </a:pPr>
                      <a:endParaRPr lang="nb-NO" sz="1400" b="1" dirty="0">
                        <a:effectLst/>
                        <a:latin typeface="Calibri"/>
                        <a:ea typeface="Calibri"/>
                        <a:cs typeface="Times New Roman"/>
                      </a:endParaRPr>
                    </a:p>
                    <a:p>
                      <a:pPr marL="0" marR="0" lvl="0" indent="0" algn="l" rtl="0" eaLnBrk="1" fontAlgn="auto" latinLnBrk="0" hangingPunct="1">
                        <a:lnSpc>
                          <a:spcPct val="115000"/>
                        </a:lnSpc>
                        <a:spcBef>
                          <a:spcPts val="0"/>
                        </a:spcBef>
                        <a:spcAft>
                          <a:spcPts val="0"/>
                        </a:spcAft>
                        <a:buClrTx/>
                        <a:buSzTx/>
                        <a:buFontTx/>
                        <a:buNone/>
                      </a:pPr>
                      <a:r>
                        <a:rPr lang="nb-NO" sz="1400" b="0" dirty="0">
                          <a:effectLst/>
                          <a:latin typeface="+mn-lt"/>
                          <a:ea typeface="Calibri"/>
                          <a:cs typeface="Times New Roman"/>
                        </a:rPr>
                        <a:t>1. Indre motivasjon </a:t>
                      </a:r>
                    </a:p>
                    <a:p>
                      <a:pPr>
                        <a:lnSpc>
                          <a:spcPct val="115000"/>
                        </a:lnSpc>
                        <a:spcAft>
                          <a:spcPts val="0"/>
                        </a:spcAft>
                      </a:pPr>
                      <a:r>
                        <a:rPr lang="nb-NO" sz="1400" b="0" u="none" dirty="0">
                          <a:effectLst/>
                          <a:latin typeface="+mn-lt"/>
                          <a:ea typeface="Calibri"/>
                          <a:cs typeface="Times New Roman"/>
                        </a:rPr>
                        <a:t>2.</a:t>
                      </a:r>
                      <a:r>
                        <a:rPr lang="nb-NO" sz="1400" b="0" u="none" baseline="0" dirty="0">
                          <a:effectLst/>
                          <a:latin typeface="+mn-lt"/>
                          <a:ea typeface="Calibri"/>
                          <a:cs typeface="Times New Roman"/>
                        </a:rPr>
                        <a:t> Mestringstro</a:t>
                      </a:r>
                    </a:p>
                    <a:p>
                      <a:pPr>
                        <a:lnSpc>
                          <a:spcPct val="115000"/>
                        </a:lnSpc>
                        <a:spcAft>
                          <a:spcPts val="0"/>
                        </a:spcAft>
                      </a:pPr>
                      <a:r>
                        <a:rPr lang="nb-NO" sz="1400" b="0" u="none" baseline="0" dirty="0">
                          <a:effectLst/>
                          <a:latin typeface="+mn-lt"/>
                          <a:ea typeface="Calibri"/>
                          <a:cs typeface="Times New Roman"/>
                        </a:rPr>
                        <a:t>3. Autonomi </a:t>
                      </a:r>
                    </a:p>
                    <a:p>
                      <a:pPr>
                        <a:lnSpc>
                          <a:spcPct val="115000"/>
                        </a:lnSpc>
                        <a:spcAft>
                          <a:spcPts val="0"/>
                        </a:spcAft>
                      </a:pPr>
                      <a:r>
                        <a:rPr lang="nb-NO" sz="1400" b="0" u="none" baseline="0" dirty="0">
                          <a:effectLst/>
                          <a:latin typeface="+mn-lt"/>
                          <a:ea typeface="Calibri"/>
                          <a:cs typeface="Times New Roman"/>
                        </a:rPr>
                        <a:t>4. Bruk av kompetanse </a:t>
                      </a:r>
                    </a:p>
                    <a:p>
                      <a:pPr>
                        <a:lnSpc>
                          <a:spcPct val="115000"/>
                        </a:lnSpc>
                        <a:spcAft>
                          <a:spcPts val="0"/>
                        </a:spcAft>
                      </a:pPr>
                      <a:r>
                        <a:rPr lang="nb-NO" sz="1400" b="0" u="none" baseline="0" dirty="0">
                          <a:effectLst/>
                          <a:latin typeface="+mn-lt"/>
                          <a:ea typeface="Calibri"/>
                          <a:cs typeface="Times New Roman"/>
                        </a:rPr>
                        <a:t>5. Mestringsorientert ledelse </a:t>
                      </a:r>
                    </a:p>
                    <a:p>
                      <a:pPr>
                        <a:lnSpc>
                          <a:spcPct val="115000"/>
                        </a:lnSpc>
                        <a:spcAft>
                          <a:spcPts val="0"/>
                        </a:spcAft>
                      </a:pPr>
                      <a:r>
                        <a:rPr lang="nb-NO" sz="1400" b="0" u="none" baseline="0" dirty="0">
                          <a:effectLst/>
                          <a:latin typeface="+mn-lt"/>
                          <a:ea typeface="Calibri"/>
                          <a:cs typeface="Times New Roman"/>
                        </a:rPr>
                        <a:t>6. Rolleklarhet</a:t>
                      </a:r>
                    </a:p>
                    <a:p>
                      <a:pPr>
                        <a:lnSpc>
                          <a:spcPct val="115000"/>
                        </a:lnSpc>
                        <a:spcAft>
                          <a:spcPts val="0"/>
                        </a:spcAft>
                      </a:pPr>
                      <a:r>
                        <a:rPr lang="nb-NO" sz="1400" b="0" u="none" baseline="0" dirty="0">
                          <a:effectLst/>
                          <a:latin typeface="+mn-lt"/>
                          <a:ea typeface="Calibri"/>
                          <a:cs typeface="Times New Roman"/>
                        </a:rPr>
                        <a:t>7. Relevant kompetanseutvikling </a:t>
                      </a:r>
                    </a:p>
                    <a:p>
                      <a:pPr>
                        <a:lnSpc>
                          <a:spcPct val="115000"/>
                        </a:lnSpc>
                        <a:spcAft>
                          <a:spcPts val="0"/>
                        </a:spcAft>
                      </a:pPr>
                      <a:r>
                        <a:rPr lang="nb-NO" sz="1400" b="0" u="none" baseline="0" dirty="0">
                          <a:effectLst/>
                          <a:latin typeface="+mn-lt"/>
                          <a:ea typeface="Calibri"/>
                          <a:cs typeface="Times New Roman"/>
                        </a:rPr>
                        <a:t>8. Fleksibilitetsvilje </a:t>
                      </a:r>
                    </a:p>
                    <a:p>
                      <a:pPr>
                        <a:lnSpc>
                          <a:spcPct val="115000"/>
                        </a:lnSpc>
                        <a:spcAft>
                          <a:spcPts val="0"/>
                        </a:spcAft>
                      </a:pPr>
                      <a:r>
                        <a:rPr lang="nb-NO" sz="1400" b="0" u="none" baseline="0" dirty="0">
                          <a:effectLst/>
                          <a:latin typeface="+mn-lt"/>
                          <a:ea typeface="Calibri"/>
                          <a:cs typeface="Times New Roman"/>
                        </a:rPr>
                        <a:t>9. Mestringsklima </a:t>
                      </a:r>
                    </a:p>
                    <a:p>
                      <a:pPr>
                        <a:lnSpc>
                          <a:spcPct val="115000"/>
                        </a:lnSpc>
                        <a:spcAft>
                          <a:spcPts val="0"/>
                        </a:spcAft>
                      </a:pPr>
                      <a:r>
                        <a:rPr lang="nb-NO" sz="1400" b="0" u="none" baseline="0" dirty="0">
                          <a:effectLst/>
                          <a:latin typeface="+mn-lt"/>
                          <a:ea typeface="Calibri"/>
                          <a:cs typeface="Times New Roman"/>
                        </a:rPr>
                        <a:t>10. Prososial motivasjon</a:t>
                      </a:r>
                      <a:endParaRPr lang="nb-NO" sz="1400" b="0" u="none" dirty="0">
                        <a:effectLst/>
                        <a:latin typeface="+mn-lt"/>
                        <a:ea typeface="Calibri"/>
                        <a:cs typeface="Times New Roman"/>
                      </a:endParaRPr>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b-NO" sz="1400" b="1" dirty="0">
                          <a:effectLst/>
                          <a:latin typeface="Calibri"/>
                          <a:ea typeface="Calibri"/>
                          <a:cs typeface="Times New Roman"/>
                        </a:rPr>
                        <a:t>Hvorfor er det viktig at denne faktoren blir bedre?</a:t>
                      </a:r>
                    </a:p>
                    <a:p>
                      <a:pPr marL="0" marR="0" lvl="0" indent="0" algn="l" defTabSz="914400" rtl="0" eaLnBrk="1" fontAlgn="auto" latinLnBrk="0" hangingPunct="1">
                        <a:lnSpc>
                          <a:spcPct val="115000"/>
                        </a:lnSpc>
                        <a:spcBef>
                          <a:spcPts val="0"/>
                        </a:spcBef>
                        <a:spcAft>
                          <a:spcPts val="0"/>
                        </a:spcAft>
                        <a:buClrTx/>
                        <a:buSzTx/>
                        <a:buFontTx/>
                        <a:buNone/>
                        <a:tabLst/>
                        <a:defRPr/>
                      </a:pPr>
                      <a:endParaRPr lang="nb-NO" sz="1400" b="1" dirty="0">
                        <a:effectLst/>
                        <a:latin typeface="Calibri"/>
                        <a:ea typeface="Calibri"/>
                        <a:cs typeface="Times New Roman"/>
                      </a:endParaRPr>
                    </a:p>
                    <a:p>
                      <a:pPr>
                        <a:lnSpc>
                          <a:spcPct val="115000"/>
                        </a:lnSpc>
                        <a:spcAft>
                          <a:spcPts val="0"/>
                        </a:spcAft>
                      </a:pPr>
                      <a:r>
                        <a:rPr lang="nb-NO" sz="1400" b="1" u="sng" dirty="0">
                          <a:effectLst/>
                          <a:latin typeface="Calibri"/>
                          <a:ea typeface="Calibri"/>
                          <a:cs typeface="Times New Roman"/>
                        </a:rPr>
                        <a:t>Faktor: &lt;Sett inn den som er valgt ut&gt;</a:t>
                      </a:r>
                    </a:p>
                    <a:p>
                      <a:pPr>
                        <a:lnSpc>
                          <a:spcPct val="115000"/>
                        </a:lnSpc>
                        <a:spcAft>
                          <a:spcPts val="0"/>
                        </a:spcAft>
                      </a:pPr>
                      <a:r>
                        <a:rPr lang="nb-NO" sz="1400" b="0" dirty="0">
                          <a:effectLst/>
                          <a:latin typeface="Calibri"/>
                          <a:ea typeface="Calibri"/>
                          <a:cs typeface="Times New Roman"/>
                        </a:rPr>
                        <a:t>&lt;Skriv inn her&gt;</a:t>
                      </a:r>
                    </a:p>
                  </a:txBody>
                  <a:tcPr/>
                </a:tc>
                <a:extLst>
                  <a:ext uri="{0D108BD9-81ED-4DB2-BD59-A6C34878D82A}">
                    <a16:rowId xmlns:a16="http://schemas.microsoft.com/office/drawing/2014/main" val="124450791"/>
                  </a:ext>
                </a:extLst>
              </a:tr>
            </a:tbl>
          </a:graphicData>
        </a:graphic>
      </p:graphicFrame>
      <p:sp>
        <p:nvSpPr>
          <p:cNvPr id="5" name="Snakkeboble: rektangel med avrundede hjørner 6">
            <a:extLst>
              <a:ext uri="{FF2B5EF4-FFF2-40B4-BE49-F238E27FC236}">
                <a16:creationId xmlns:a16="http://schemas.microsoft.com/office/drawing/2014/main" id="{17D62A17-0DED-4E8A-ACC0-B35AE8DD82BA}"/>
              </a:ext>
            </a:extLst>
          </p:cNvPr>
          <p:cNvSpPr/>
          <p:nvPr/>
        </p:nvSpPr>
        <p:spPr>
          <a:xfrm>
            <a:off x="9752690" y="0"/>
            <a:ext cx="2439310" cy="1463040"/>
          </a:xfrm>
          <a:prstGeom prst="wedgeRoundRectCallout">
            <a:avLst>
              <a:gd name="adj1" fmla="val -68498"/>
              <a:gd name="adj2" fmla="val 72509"/>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1F2C4F"/>
                </a:solidFill>
                <a:effectLst/>
                <a:uLnTx/>
                <a:uFillTx/>
                <a:latin typeface="Calibri" panose="020F0502020204030204"/>
                <a:ea typeface="+mn-ea"/>
                <a:cs typeface="+mn-cs"/>
              </a:rPr>
              <a:t>Bruk «Dialog» om dere er få og «Avstemming» om dere er mange</a:t>
            </a:r>
            <a:r>
              <a:rPr lang="nb-NO" sz="1200" dirty="0">
                <a:solidFill>
                  <a:srgbClr val="1F2C4F"/>
                </a:solidFill>
                <a:latin typeface="Calibri" panose="020F0502020204030204"/>
              </a:rPr>
              <a:t>.</a:t>
            </a:r>
            <a:r>
              <a:rPr kumimoji="0" lang="nb-NO" sz="1200" b="0" i="0" u="none" strike="noStrike" kern="1200" cap="none" spc="0" normalizeH="0" baseline="0" noProof="0" dirty="0">
                <a:ln>
                  <a:noFill/>
                </a:ln>
                <a:solidFill>
                  <a:srgbClr val="1F2C4F"/>
                </a:solidFill>
                <a:effectLst/>
                <a:uLnTx/>
                <a:uFillTx/>
                <a:latin typeface="Calibri" panose="020F0502020204030204"/>
                <a:ea typeface="+mn-ea"/>
                <a:cs typeface="+mn-cs"/>
              </a:rPr>
              <a:t> Hent ut grunngivelser kun på de to faktorene som får flest stemmer.</a:t>
            </a:r>
          </a:p>
        </p:txBody>
      </p:sp>
    </p:spTree>
    <p:extLst>
      <p:ext uri="{BB962C8B-B14F-4D97-AF65-F5344CB8AC3E}">
        <p14:creationId xmlns:p14="http://schemas.microsoft.com/office/powerpoint/2010/main" val="3868323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10-FAKTORER </a:t>
            </a:r>
            <a:endParaRPr lang="nn-NO" dirty="0"/>
          </a:p>
        </p:txBody>
      </p:sp>
      <p:pic>
        <p:nvPicPr>
          <p:cNvPr id="6" name="Bilde 5" descr="Et bilde som inneholder tegning&#10;&#10;Automatisk generert beskrivelse">
            <a:extLst>
              <a:ext uri="{FF2B5EF4-FFF2-40B4-BE49-F238E27FC236}">
                <a16:creationId xmlns:a16="http://schemas.microsoft.com/office/drawing/2014/main" id="{E7088D44-8E82-4182-B3D4-2C9496130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204" y="1332744"/>
            <a:ext cx="2042063" cy="1481257"/>
          </a:xfrm>
          <a:prstGeom prst="rect">
            <a:avLst/>
          </a:prstGeom>
        </p:spPr>
      </p:pic>
      <p:pic>
        <p:nvPicPr>
          <p:cNvPr id="7" name="Bilde 6" descr="Et bilde som inneholder tegning&#10;&#10;Automatisk generert beskrivelse">
            <a:extLst>
              <a:ext uri="{FF2B5EF4-FFF2-40B4-BE49-F238E27FC236}">
                <a16:creationId xmlns:a16="http://schemas.microsoft.com/office/drawing/2014/main" id="{77ADAA1D-A356-4C71-9D2B-D960A91382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6350" y="1294763"/>
            <a:ext cx="2041281" cy="1519238"/>
          </a:xfrm>
          <a:prstGeom prst="rect">
            <a:avLst/>
          </a:prstGeom>
        </p:spPr>
      </p:pic>
      <p:pic>
        <p:nvPicPr>
          <p:cNvPr id="8" name="Bilde 7" descr="Et bilde som inneholder tegning&#10;&#10;Automatisk generert beskrivelse">
            <a:extLst>
              <a:ext uri="{FF2B5EF4-FFF2-40B4-BE49-F238E27FC236}">
                <a16:creationId xmlns:a16="http://schemas.microsoft.com/office/drawing/2014/main" id="{F4CF3725-27F6-4FF2-9102-3B4A4B9F9C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9785" y="1270000"/>
            <a:ext cx="2042062" cy="1441635"/>
          </a:xfrm>
          <a:prstGeom prst="rect">
            <a:avLst/>
          </a:prstGeom>
        </p:spPr>
      </p:pic>
      <p:pic>
        <p:nvPicPr>
          <p:cNvPr id="9" name="Bilde 8" descr="Et bilde som inneholder tegning&#10;&#10;Automatisk generert beskrivelse">
            <a:extLst>
              <a:ext uri="{FF2B5EF4-FFF2-40B4-BE49-F238E27FC236}">
                <a16:creationId xmlns:a16="http://schemas.microsoft.com/office/drawing/2014/main" id="{C859E416-7B5A-4718-A130-16C7920B82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899" y="2975413"/>
            <a:ext cx="2040458" cy="1511094"/>
          </a:xfrm>
          <a:prstGeom prst="rect">
            <a:avLst/>
          </a:prstGeom>
        </p:spPr>
      </p:pic>
      <p:pic>
        <p:nvPicPr>
          <p:cNvPr id="10" name="Bilde 9" descr="Et bilde som inneholder bord&#10;&#10;Automatisk generert beskrivelse">
            <a:extLst>
              <a:ext uri="{FF2B5EF4-FFF2-40B4-BE49-F238E27FC236}">
                <a16:creationId xmlns:a16="http://schemas.microsoft.com/office/drawing/2014/main" id="{35BE2627-3F6F-4E46-BBF7-97C465CF4F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9922" y="2910823"/>
            <a:ext cx="2040071" cy="1482575"/>
          </a:xfrm>
          <a:prstGeom prst="rect">
            <a:avLst/>
          </a:prstGeom>
        </p:spPr>
      </p:pic>
      <p:pic>
        <p:nvPicPr>
          <p:cNvPr id="11" name="Bilde 10" descr="Et bilde som inneholder tegning&#10;&#10;Automatisk generert beskrivelse">
            <a:extLst>
              <a:ext uri="{FF2B5EF4-FFF2-40B4-BE49-F238E27FC236}">
                <a16:creationId xmlns:a16="http://schemas.microsoft.com/office/drawing/2014/main" id="{CB9D92B5-22E4-4748-8F1F-AD4AF2BD7B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08926" y="2910823"/>
            <a:ext cx="2042062" cy="1472113"/>
          </a:xfrm>
          <a:prstGeom prst="rect">
            <a:avLst/>
          </a:prstGeom>
        </p:spPr>
      </p:pic>
      <p:pic>
        <p:nvPicPr>
          <p:cNvPr id="12" name="Bilde 11" descr="Et bilde som inneholder bord, tegning&#10;&#10;Automatisk generert beskrivelse">
            <a:extLst>
              <a:ext uri="{FF2B5EF4-FFF2-40B4-BE49-F238E27FC236}">
                <a16:creationId xmlns:a16="http://schemas.microsoft.com/office/drawing/2014/main" id="{C0E48D66-7ED1-429F-8E7D-9CD8A2260C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75827" y="2910823"/>
            <a:ext cx="1947579" cy="1295338"/>
          </a:xfrm>
          <a:prstGeom prst="rect">
            <a:avLst/>
          </a:prstGeom>
        </p:spPr>
      </p:pic>
      <p:pic>
        <p:nvPicPr>
          <p:cNvPr id="13" name="Bilde 12" descr="Et bilde som inneholder tegning&#10;&#10;Automatisk generert beskrivelse">
            <a:extLst>
              <a:ext uri="{FF2B5EF4-FFF2-40B4-BE49-F238E27FC236}">
                <a16:creationId xmlns:a16="http://schemas.microsoft.com/office/drawing/2014/main" id="{A68C9F6C-F540-46C4-B37B-0A3F8194DE7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7334" y="4832037"/>
            <a:ext cx="2042062" cy="1398965"/>
          </a:xfrm>
          <a:prstGeom prst="rect">
            <a:avLst/>
          </a:prstGeom>
        </p:spPr>
      </p:pic>
      <p:pic>
        <p:nvPicPr>
          <p:cNvPr id="14" name="Bilde 13" descr="Et bilde som inneholder tegning&#10;&#10;Automatisk generert beskrivelse">
            <a:extLst>
              <a:ext uri="{FF2B5EF4-FFF2-40B4-BE49-F238E27FC236}">
                <a16:creationId xmlns:a16="http://schemas.microsoft.com/office/drawing/2014/main" id="{61C80947-F1D0-44FB-A28C-A89527DF689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11906" y="4636240"/>
            <a:ext cx="2042062" cy="1475161"/>
          </a:xfrm>
          <a:prstGeom prst="rect">
            <a:avLst/>
          </a:prstGeom>
        </p:spPr>
      </p:pic>
      <p:pic>
        <p:nvPicPr>
          <p:cNvPr id="15" name="Bilde 14" descr="Et bilde som inneholder tegning&#10;&#10;Automatisk generert beskrivelse">
            <a:extLst>
              <a:ext uri="{FF2B5EF4-FFF2-40B4-BE49-F238E27FC236}">
                <a16:creationId xmlns:a16="http://schemas.microsoft.com/office/drawing/2014/main" id="{4D547E26-4D2B-4BB0-893E-32DF8AB062C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27431" y="4636240"/>
            <a:ext cx="2011583" cy="1374582"/>
          </a:xfrm>
          <a:prstGeom prst="rect">
            <a:avLst/>
          </a:prstGeom>
        </p:spPr>
      </p:pic>
      <p:sp>
        <p:nvSpPr>
          <p:cNvPr id="16" name="TextBox 2">
            <a:extLst>
              <a:ext uri="{FF2B5EF4-FFF2-40B4-BE49-F238E27FC236}">
                <a16:creationId xmlns:a16="http://schemas.microsoft.com/office/drawing/2014/main" id="{1BE4CABE-A418-46D2-975E-F8634C4D72CC}"/>
              </a:ext>
            </a:extLst>
          </p:cNvPr>
          <p:cNvSpPr txBox="1"/>
          <p:nvPr/>
        </p:nvSpPr>
        <p:spPr>
          <a:xfrm>
            <a:off x="638910" y="2711635"/>
            <a:ext cx="1519968"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srgbClr val="040138"/>
                </a:solidFill>
                <a:effectLst/>
                <a:uLnTx/>
                <a:uFillTx/>
                <a:ea typeface="+mn-ea"/>
                <a:cs typeface="+mn-cs"/>
              </a:rPr>
              <a:t>1. Indre motivasjon </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17" name="TextBox 2">
            <a:extLst>
              <a:ext uri="{FF2B5EF4-FFF2-40B4-BE49-F238E27FC236}">
                <a16:creationId xmlns:a16="http://schemas.microsoft.com/office/drawing/2014/main" id="{1BE4CABE-A418-46D2-975E-F8634C4D72CC}"/>
              </a:ext>
            </a:extLst>
          </p:cNvPr>
          <p:cNvSpPr txBox="1"/>
          <p:nvPr/>
        </p:nvSpPr>
        <p:spPr>
          <a:xfrm>
            <a:off x="3990519" y="2717619"/>
            <a:ext cx="1181734"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100" b="1" dirty="0">
                <a:solidFill>
                  <a:srgbClr val="040138"/>
                </a:solidFill>
              </a:rPr>
              <a:t>2. Mestringstro</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18" name="TextBox 2">
            <a:extLst>
              <a:ext uri="{FF2B5EF4-FFF2-40B4-BE49-F238E27FC236}">
                <a16:creationId xmlns:a16="http://schemas.microsoft.com/office/drawing/2014/main" id="{1BE4CABE-A418-46D2-975E-F8634C4D72CC}"/>
              </a:ext>
            </a:extLst>
          </p:cNvPr>
          <p:cNvSpPr txBox="1"/>
          <p:nvPr/>
        </p:nvSpPr>
        <p:spPr>
          <a:xfrm>
            <a:off x="7194214" y="2649213"/>
            <a:ext cx="998992"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srgbClr val="040138"/>
                </a:solidFill>
                <a:effectLst/>
                <a:uLnTx/>
                <a:uFillTx/>
                <a:ea typeface="+mn-ea"/>
                <a:cs typeface="+mn-cs"/>
              </a:rPr>
              <a:t>3. Autonomi</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19" name="TextBox 2">
            <a:extLst>
              <a:ext uri="{FF2B5EF4-FFF2-40B4-BE49-F238E27FC236}">
                <a16:creationId xmlns:a16="http://schemas.microsoft.com/office/drawing/2014/main" id="{1BE4CABE-A418-46D2-975E-F8634C4D72CC}"/>
              </a:ext>
            </a:extLst>
          </p:cNvPr>
          <p:cNvSpPr txBox="1"/>
          <p:nvPr/>
        </p:nvSpPr>
        <p:spPr>
          <a:xfrm>
            <a:off x="543946" y="4266857"/>
            <a:ext cx="1702710"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srgbClr val="040138"/>
                </a:solidFill>
                <a:effectLst/>
                <a:uLnTx/>
                <a:uFillTx/>
                <a:ea typeface="+mn-ea"/>
                <a:cs typeface="+mn-cs"/>
              </a:rPr>
              <a:t>4. Bruk av kompetanse</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0" name="TextBox 2">
            <a:extLst>
              <a:ext uri="{FF2B5EF4-FFF2-40B4-BE49-F238E27FC236}">
                <a16:creationId xmlns:a16="http://schemas.microsoft.com/office/drawing/2014/main" id="{1BE4CABE-A418-46D2-975E-F8634C4D72CC}"/>
              </a:ext>
            </a:extLst>
          </p:cNvPr>
          <p:cNvSpPr txBox="1"/>
          <p:nvPr/>
        </p:nvSpPr>
        <p:spPr>
          <a:xfrm>
            <a:off x="3223177" y="4266857"/>
            <a:ext cx="2101858"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srgbClr val="040138"/>
                </a:solidFill>
                <a:effectLst/>
                <a:uLnTx/>
                <a:uFillTx/>
                <a:ea typeface="+mn-ea"/>
                <a:cs typeface="+mn-cs"/>
              </a:rPr>
              <a:t>5. Mestringsorientert ledelse</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1" name="TextBox 2">
            <a:extLst>
              <a:ext uri="{FF2B5EF4-FFF2-40B4-BE49-F238E27FC236}">
                <a16:creationId xmlns:a16="http://schemas.microsoft.com/office/drawing/2014/main" id="{1BE4CABE-A418-46D2-975E-F8634C4D72CC}"/>
              </a:ext>
            </a:extLst>
          </p:cNvPr>
          <p:cNvSpPr txBox="1"/>
          <p:nvPr/>
        </p:nvSpPr>
        <p:spPr>
          <a:xfrm>
            <a:off x="6329785" y="4289625"/>
            <a:ext cx="1213857" cy="43088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srgbClr val="040138"/>
                </a:solidFill>
                <a:effectLst/>
                <a:uLnTx/>
                <a:uFillTx/>
                <a:ea typeface="+mn-ea"/>
                <a:cs typeface="+mn-cs"/>
              </a:rPr>
              <a:t>6. Rolleklarhet</a:t>
            </a:r>
            <a:r>
              <a:rPr kumimoji="0" lang="nb-NO" sz="1100" b="1" i="0" u="none" strike="noStrike" kern="1200" cap="none" spc="0" normalizeH="0" noProof="0" dirty="0">
                <a:ln>
                  <a:noFill/>
                </a:ln>
                <a:solidFill>
                  <a:srgbClr val="040138"/>
                </a:solidFill>
                <a:effectLst/>
                <a:uLnTx/>
                <a:uFillTx/>
                <a:ea typeface="+mn-ea"/>
                <a:cs typeface="+mn-cs"/>
              </a:rPr>
              <a:t>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2" name="TextBox 2">
            <a:extLst>
              <a:ext uri="{FF2B5EF4-FFF2-40B4-BE49-F238E27FC236}">
                <a16:creationId xmlns:a16="http://schemas.microsoft.com/office/drawing/2014/main" id="{1BE4CABE-A418-46D2-975E-F8634C4D72CC}"/>
              </a:ext>
            </a:extLst>
          </p:cNvPr>
          <p:cNvSpPr txBox="1"/>
          <p:nvPr/>
        </p:nvSpPr>
        <p:spPr>
          <a:xfrm>
            <a:off x="8027533" y="4266857"/>
            <a:ext cx="2398413"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srgbClr val="040138"/>
                </a:solidFill>
                <a:effectLst/>
                <a:uLnTx/>
                <a:uFillTx/>
                <a:ea typeface="+mn-ea"/>
                <a:cs typeface="+mn-cs"/>
              </a:rPr>
              <a:t>7. </a:t>
            </a:r>
            <a:r>
              <a:rPr lang="nb-NO" sz="1100" b="1" dirty="0">
                <a:solidFill>
                  <a:srgbClr val="040138"/>
                </a:solidFill>
              </a:rPr>
              <a:t>Relevant kompetanseutvikling </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3" name="TextBox 2">
            <a:extLst>
              <a:ext uri="{FF2B5EF4-FFF2-40B4-BE49-F238E27FC236}">
                <a16:creationId xmlns:a16="http://schemas.microsoft.com/office/drawing/2014/main" id="{1BE4CABE-A418-46D2-975E-F8634C4D72CC}"/>
              </a:ext>
            </a:extLst>
          </p:cNvPr>
          <p:cNvSpPr txBox="1"/>
          <p:nvPr/>
        </p:nvSpPr>
        <p:spPr>
          <a:xfrm>
            <a:off x="736106" y="6129756"/>
            <a:ext cx="1542474" cy="43088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srgbClr val="040138"/>
                </a:solidFill>
                <a:effectLst/>
                <a:uLnTx/>
                <a:uFillTx/>
                <a:ea typeface="+mn-ea"/>
                <a:cs typeface="+mn-cs"/>
              </a:rPr>
              <a:t>8. Fleksibilitetsvilje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4" name="TextBox 2">
            <a:extLst>
              <a:ext uri="{FF2B5EF4-FFF2-40B4-BE49-F238E27FC236}">
                <a16:creationId xmlns:a16="http://schemas.microsoft.com/office/drawing/2014/main" id="{1BE4CABE-A418-46D2-975E-F8634C4D72CC}"/>
              </a:ext>
            </a:extLst>
          </p:cNvPr>
          <p:cNvSpPr txBox="1"/>
          <p:nvPr/>
        </p:nvSpPr>
        <p:spPr>
          <a:xfrm>
            <a:off x="3910336" y="6104565"/>
            <a:ext cx="1342099" cy="43088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100" b="1" dirty="0">
                <a:solidFill>
                  <a:srgbClr val="040138"/>
                </a:solidFill>
              </a:rPr>
              <a:t>9. Mestringsklima</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5" name="TextBox 2">
            <a:extLst>
              <a:ext uri="{FF2B5EF4-FFF2-40B4-BE49-F238E27FC236}">
                <a16:creationId xmlns:a16="http://schemas.microsoft.com/office/drawing/2014/main" id="{1BE4CABE-A418-46D2-975E-F8634C4D72CC}"/>
              </a:ext>
            </a:extLst>
          </p:cNvPr>
          <p:cNvSpPr txBox="1"/>
          <p:nvPr/>
        </p:nvSpPr>
        <p:spPr>
          <a:xfrm>
            <a:off x="6545829" y="6058398"/>
            <a:ext cx="1798954" cy="43088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srgbClr val="040138"/>
                </a:solidFill>
                <a:effectLst/>
                <a:uLnTx/>
                <a:uFillTx/>
                <a:ea typeface="+mn-ea"/>
                <a:cs typeface="+mn-cs"/>
              </a:rPr>
              <a:t>10. Prososial motivasjon</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6" name="Ellipse 25">
            <a:extLst>
              <a:ext uri="{FF2B5EF4-FFF2-40B4-BE49-F238E27FC236}">
                <a16:creationId xmlns:a16="http://schemas.microsoft.com/office/drawing/2014/main" id="{7B5A5F59-4123-4932-B53C-13C317514092}"/>
              </a:ext>
            </a:extLst>
          </p:cNvPr>
          <p:cNvSpPr/>
          <p:nvPr/>
        </p:nvSpPr>
        <p:spPr>
          <a:xfrm>
            <a:off x="9414181" y="1927595"/>
            <a:ext cx="2922705" cy="1982867"/>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Ellipse 26">
            <a:extLst>
              <a:ext uri="{FF2B5EF4-FFF2-40B4-BE49-F238E27FC236}">
                <a16:creationId xmlns:a16="http://schemas.microsoft.com/office/drawing/2014/main" id="{4E6D7128-07EB-4EDB-805A-F9AAAE2C2CFC}"/>
              </a:ext>
            </a:extLst>
          </p:cNvPr>
          <p:cNvSpPr/>
          <p:nvPr/>
        </p:nvSpPr>
        <p:spPr>
          <a:xfrm>
            <a:off x="9492557" y="3523340"/>
            <a:ext cx="2844329" cy="21393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Snakkeboble: Oval 2">
            <a:extLst>
              <a:ext uri="{FF2B5EF4-FFF2-40B4-BE49-F238E27FC236}">
                <a16:creationId xmlns:a16="http://schemas.microsoft.com/office/drawing/2014/main" id="{F4E0A0C1-3B41-430B-A5C7-988D82E8DA0A}"/>
              </a:ext>
            </a:extLst>
          </p:cNvPr>
          <p:cNvSpPr/>
          <p:nvPr/>
        </p:nvSpPr>
        <p:spPr>
          <a:xfrm>
            <a:off x="8832463" y="1918508"/>
            <a:ext cx="1734990" cy="1367925"/>
          </a:xfrm>
          <a:prstGeom prst="wedgeEllipseCallout">
            <a:avLst>
              <a:gd name="adj1" fmla="val 58969"/>
              <a:gd name="adj2" fmla="val -7175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solidFill>
                  <a:srgbClr val="FFFFFF"/>
                </a:solidFill>
                <a:latin typeface="Arial" panose="020B0604020202020204"/>
              </a:rPr>
              <a:t>VELG UT FAKTORER VED Å FLYTTE PÅ SIRKLENE</a:t>
            </a:r>
            <a:endParaRPr kumimoji="0" lang="nb-NO" sz="1200" b="0" i="0" u="none" strike="noStrike" kern="1200" cap="none" spc="0" normalizeH="0" baseline="0" noProof="0" dirty="0">
              <a:ln>
                <a:noFill/>
              </a:ln>
              <a:solidFill>
                <a:srgbClr val="FFFFFF"/>
              </a:solidFill>
              <a:effectLst/>
              <a:uLnTx/>
              <a:uFillTx/>
              <a:latin typeface="Arial" panose="020B0604020202020204"/>
            </a:endParaRPr>
          </a:p>
        </p:txBody>
      </p:sp>
      <p:sp>
        <p:nvSpPr>
          <p:cNvPr id="3" name="Ellipse 2">
            <a:extLst>
              <a:ext uri="{FF2B5EF4-FFF2-40B4-BE49-F238E27FC236}">
                <a16:creationId xmlns:a16="http://schemas.microsoft.com/office/drawing/2014/main" id="{2509F593-5791-A418-68BF-8C8020DEFBCF}"/>
              </a:ext>
            </a:extLst>
          </p:cNvPr>
          <p:cNvSpPr/>
          <p:nvPr/>
        </p:nvSpPr>
        <p:spPr>
          <a:xfrm>
            <a:off x="9492557" y="4636240"/>
            <a:ext cx="2844329" cy="21393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Ellipse 3">
            <a:extLst>
              <a:ext uri="{FF2B5EF4-FFF2-40B4-BE49-F238E27FC236}">
                <a16:creationId xmlns:a16="http://schemas.microsoft.com/office/drawing/2014/main" id="{54DEDE08-5B75-F435-105B-60CA9D94A824}"/>
              </a:ext>
            </a:extLst>
          </p:cNvPr>
          <p:cNvSpPr/>
          <p:nvPr/>
        </p:nvSpPr>
        <p:spPr>
          <a:xfrm>
            <a:off x="9453368" y="663492"/>
            <a:ext cx="2922705" cy="1982867"/>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40015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4" name="Freeform: Shape 13">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9" name="Freeform: Shape 18">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tel 3"/>
          <p:cNvSpPr>
            <a:spLocks noGrp="1"/>
          </p:cNvSpPr>
          <p:nvPr>
            <p:ph type="ctrTitle"/>
          </p:nvPr>
        </p:nvSpPr>
        <p:spPr>
          <a:xfrm>
            <a:off x="2348187" y="785462"/>
            <a:ext cx="8184345" cy="3270172"/>
          </a:xfrm>
        </p:spPr>
        <p:txBody>
          <a:bodyPr vert="horz" lIns="91440" tIns="45720" rIns="91440" bIns="45720" rtlCol="0" anchor="b">
            <a:normAutofit/>
          </a:bodyPr>
          <a:lstStyle/>
          <a:p>
            <a:pPr algn="ctr"/>
            <a:r>
              <a:rPr lang="en-US" sz="8000" b="1" kern="1200" dirty="0">
                <a:solidFill>
                  <a:schemeClr val="tx2"/>
                </a:solidFill>
                <a:latin typeface="+mj-lt"/>
                <a:ea typeface="+mj-ea"/>
                <a:cs typeface="+mj-cs"/>
              </a:rPr>
              <a:t>TAKK FOR I DAG! </a:t>
            </a:r>
            <a:r>
              <a:rPr lang="en-US" sz="8000" b="1" kern="1200" dirty="0">
                <a:solidFill>
                  <a:schemeClr val="tx2"/>
                </a:solidFill>
                <a:latin typeface="+mj-lt"/>
                <a:ea typeface="+mj-ea"/>
                <a:cs typeface="+mj-cs"/>
                <a:sym typeface="Wingdings" panose="05000000000000000000" pitchFamily="2" charset="2"/>
              </a:rPr>
              <a:t> </a:t>
            </a:r>
            <a:endParaRPr lang="en-US" sz="8000" b="1" kern="1200" dirty="0">
              <a:solidFill>
                <a:schemeClr val="tx2"/>
              </a:solidFill>
              <a:latin typeface="+mj-lt"/>
              <a:ea typeface="+mj-ea"/>
              <a:cs typeface="+mj-cs"/>
            </a:endParaRPr>
          </a:p>
        </p:txBody>
      </p:sp>
    </p:spTree>
    <p:extLst>
      <p:ext uri="{BB962C8B-B14F-4D97-AF65-F5344CB8AC3E}">
        <p14:creationId xmlns:p14="http://schemas.microsoft.com/office/powerpoint/2010/main" val="20480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b="1" dirty="0"/>
              <a:t>VI BLIR BEDRE SAMMEN! </a:t>
            </a:r>
          </a:p>
        </p:txBody>
      </p:sp>
      <p:sp>
        <p:nvSpPr>
          <p:cNvPr id="3" name="Plassholder for innhold 2"/>
          <p:cNvSpPr>
            <a:spLocks noGrp="1"/>
          </p:cNvSpPr>
          <p:nvPr>
            <p:ph idx="1"/>
          </p:nvPr>
        </p:nvSpPr>
        <p:spPr>
          <a:xfrm>
            <a:off x="677334" y="1480635"/>
            <a:ext cx="8596668" cy="3880773"/>
          </a:xfrm>
        </p:spPr>
        <p:txBody>
          <a:bodyPr/>
          <a:lstStyle/>
          <a:p>
            <a:pPr marL="0" indent="0">
              <a:buNone/>
            </a:pPr>
            <a:r>
              <a:rPr lang="nb-NO" dirty="0"/>
              <a:t>Vi bruker resultatene fra medarbeiderundersøkelsen vår aktivt i arbeidsmiljøarbeidet vårt. </a:t>
            </a:r>
          </a:p>
          <a:p>
            <a:pPr marL="0" indent="0">
              <a:buNone/>
            </a:pPr>
            <a:r>
              <a:rPr lang="nb-NO" dirty="0"/>
              <a:t>Alle ansatte er viktige for at vi skal lykkes – </a:t>
            </a:r>
            <a:r>
              <a:rPr lang="nb-NO" b="1" dirty="0"/>
              <a:t>DU også! </a:t>
            </a:r>
            <a:r>
              <a:rPr lang="nb-NO" b="1" dirty="0">
                <a:sym typeface="Wingdings" panose="05000000000000000000" pitchFamily="2" charset="2"/>
              </a:rPr>
              <a:t> </a:t>
            </a:r>
            <a:endParaRPr lang="nn-NO" dirty="0"/>
          </a:p>
        </p:txBody>
      </p:sp>
      <p:pic>
        <p:nvPicPr>
          <p:cNvPr id="5" name="Bilde 4"/>
          <p:cNvPicPr>
            <a:picLocks noChangeAspect="1"/>
          </p:cNvPicPr>
          <p:nvPr/>
        </p:nvPicPr>
        <p:blipFill>
          <a:blip r:embed="rId3"/>
          <a:stretch>
            <a:fillRect/>
          </a:stretch>
        </p:blipFill>
        <p:spPr>
          <a:xfrm>
            <a:off x="9107213" y="3183982"/>
            <a:ext cx="2672414" cy="1970339"/>
          </a:xfrm>
          <a:prstGeom prst="rect">
            <a:avLst/>
          </a:prstGeom>
        </p:spPr>
      </p:pic>
      <p:sp>
        <p:nvSpPr>
          <p:cNvPr id="6" name="Ellipse 5"/>
          <p:cNvSpPr/>
          <p:nvPr/>
        </p:nvSpPr>
        <p:spPr>
          <a:xfrm>
            <a:off x="955473" y="2801435"/>
            <a:ext cx="2848692" cy="27354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2400" b="0" i="0" u="none" strike="noStrike" kern="1200" cap="none" spc="0" normalizeH="0" baseline="0" dirty="0" err="1">
                <a:ln>
                  <a:noFill/>
                </a:ln>
                <a:solidFill>
                  <a:srgbClr val="FFFFFF"/>
                </a:solidFill>
                <a:effectLst/>
                <a:uLnTx/>
                <a:uFillTx/>
                <a:latin typeface="Arial" panose="020B0604020202020204"/>
                <a:ea typeface="+mn-ea"/>
                <a:cs typeface="+mn-cs"/>
              </a:rPr>
              <a:t>Ledere</a:t>
            </a:r>
            <a:r>
              <a:rPr kumimoji="0" lang="nn-NO" sz="2400" b="0" i="0" u="none" strike="noStrike" kern="1200" cap="none" spc="0" normalizeH="0" baseline="0" dirty="0">
                <a:ln>
                  <a:noFill/>
                </a:ln>
                <a:solidFill>
                  <a:srgbClr val="FFFFFF"/>
                </a:solidFill>
                <a:effectLst/>
                <a:uLnTx/>
                <a:uFillTx/>
                <a:latin typeface="Arial" panose="020B0604020202020204"/>
                <a:ea typeface="+mn-ea"/>
                <a:cs typeface="+mn-cs"/>
              </a:rPr>
              <a:t> </a:t>
            </a:r>
            <a:r>
              <a:rPr kumimoji="0" lang="nb-NO" sz="2400" b="0" i="0" u="none" strike="noStrike" kern="1200" cap="none" spc="0" normalizeH="0" baseline="0" noProof="0" dirty="0">
                <a:ln>
                  <a:noFill/>
                </a:ln>
                <a:solidFill>
                  <a:srgbClr val="FFFFFF"/>
                </a:solidFill>
                <a:effectLst/>
                <a:uLnTx/>
                <a:uFillTx/>
                <a:latin typeface="Arial" panose="020B0604020202020204"/>
                <a:ea typeface="+mn-ea"/>
                <a:cs typeface="+mn-cs"/>
              </a:rPr>
              <a:t>er </a:t>
            </a:r>
            <a:r>
              <a:rPr kumimoji="0" lang="nn-NO" sz="2400" b="0" i="0" u="none" strike="noStrike" kern="1200" cap="none" spc="0" normalizeH="0" baseline="0" dirty="0">
                <a:ln>
                  <a:noFill/>
                </a:ln>
                <a:solidFill>
                  <a:srgbClr val="FFFFFF"/>
                </a:solidFill>
                <a:effectLst/>
                <a:uLnTx/>
                <a:uFillTx/>
                <a:latin typeface="Arial" panose="020B0604020202020204"/>
                <a:ea typeface="+mn-ea"/>
                <a:cs typeface="+mn-cs"/>
              </a:rPr>
              <a:t>ansvarlige</a:t>
            </a:r>
            <a:r>
              <a:rPr kumimoji="0" lang="nb-NO" sz="2400" b="0" i="0" u="none" strike="noStrike" kern="1200" cap="none" spc="0" normalizeH="0" baseline="0" noProof="0" dirty="0">
                <a:ln>
                  <a:noFill/>
                </a:ln>
                <a:solidFill>
                  <a:srgbClr val="FFFFFF"/>
                </a:solidFill>
                <a:effectLst/>
                <a:uLnTx/>
                <a:uFillTx/>
                <a:latin typeface="Arial" panose="020B0604020202020204"/>
                <a:ea typeface="+mn-ea"/>
                <a:cs typeface="+mn-cs"/>
              </a:rPr>
              <a:t> for å </a:t>
            </a:r>
            <a:r>
              <a:rPr lang="nn-NO" sz="2400" noProof="0" dirty="0">
                <a:solidFill>
                  <a:srgbClr val="FFFFFF"/>
                </a:solidFill>
                <a:latin typeface="Arial" panose="020B0604020202020204"/>
              </a:rPr>
              <a:t>styre</a:t>
            </a:r>
            <a:r>
              <a:rPr kumimoji="0" lang="nb-NO" sz="2400" b="0" i="0" u="none" strike="noStrike" kern="1200" cap="none" spc="0" normalizeH="0" baseline="0" noProof="0" dirty="0">
                <a:ln>
                  <a:noFill/>
                </a:ln>
                <a:solidFill>
                  <a:srgbClr val="FFFFFF"/>
                </a:solidFill>
                <a:effectLst/>
                <a:uLnTx/>
                <a:uFillTx/>
                <a:latin typeface="Arial" panose="020B0604020202020204"/>
                <a:ea typeface="+mn-ea"/>
                <a:cs typeface="+mn-cs"/>
              </a:rPr>
              <a:t> prosessen</a:t>
            </a:r>
            <a:endParaRPr kumimoji="0" lang="nb-NO" sz="2400" b="0" i="0" u="none" strike="noStrike" kern="1200" cap="none" spc="0" normalizeH="0" baseline="0" noProof="0" dirty="0">
              <a:ln>
                <a:noFill/>
              </a:ln>
              <a:solidFill>
                <a:srgbClr val="FFFFFF"/>
              </a:solidFill>
              <a:effectLst/>
              <a:uLnTx/>
              <a:uFillTx/>
              <a:latin typeface="Arial" panose="020B0604020202020204"/>
              <a:ea typeface="+mn-ea"/>
              <a:cs typeface="Arial"/>
            </a:endParaRPr>
          </a:p>
        </p:txBody>
      </p:sp>
      <p:sp>
        <p:nvSpPr>
          <p:cNvPr id="7" name="Ellipse 6"/>
          <p:cNvSpPr/>
          <p:nvPr/>
        </p:nvSpPr>
        <p:spPr>
          <a:xfrm>
            <a:off x="3304514" y="2916529"/>
            <a:ext cx="3070202" cy="2887175"/>
          </a:xfrm>
          <a:prstGeom prst="ellipse">
            <a:avLst/>
          </a:prstGeom>
          <a:solidFill>
            <a:srgbClr val="AE3BC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b="0" i="0" u="none" strike="noStrike" kern="1200" cap="none" spc="0" normalizeH="0" baseline="0" dirty="0" err="1">
                <a:ln>
                  <a:noFill/>
                </a:ln>
                <a:solidFill>
                  <a:srgbClr val="FFFFFF"/>
                </a:solidFill>
                <a:effectLst/>
                <a:uLnTx/>
                <a:uFillTx/>
                <a:latin typeface="Arial" panose="020B0604020202020204"/>
                <a:ea typeface="+mn-ea"/>
              </a:rPr>
              <a:t>Medarbeidere</a:t>
            </a:r>
            <a:r>
              <a:rPr kumimoji="0" lang="nb-NO" b="0" i="0" u="none" strike="noStrike" kern="1200" cap="none" spc="0" normalizeH="0" baseline="0" noProof="0" dirty="0">
                <a:ln>
                  <a:noFill/>
                </a:ln>
                <a:solidFill>
                  <a:srgbClr val="FFFFFF"/>
                </a:solidFill>
                <a:effectLst/>
                <a:uLnTx/>
                <a:uFillTx/>
                <a:latin typeface="Arial" panose="020B0604020202020204"/>
                <a:ea typeface="+mn-ea"/>
              </a:rPr>
              <a:t> er inviterte til å reflektere over utviklingsområder og er </a:t>
            </a:r>
            <a:r>
              <a:rPr kumimoji="0" lang="nn-NO" b="0" i="0" u="none" strike="noStrike" kern="1200" cap="none" spc="0" normalizeH="0" baseline="0" dirty="0">
                <a:ln>
                  <a:noFill/>
                </a:ln>
                <a:solidFill>
                  <a:srgbClr val="FFFFFF"/>
                </a:solidFill>
                <a:effectLst/>
                <a:uLnTx/>
                <a:uFillTx/>
                <a:latin typeface="Arial" panose="020B0604020202020204"/>
                <a:ea typeface="+mn-ea"/>
              </a:rPr>
              <a:t>medansvarlige</a:t>
            </a:r>
            <a:r>
              <a:rPr kumimoji="0" lang="nb-NO" b="0" i="0" u="none" strike="noStrike" kern="1200" cap="none" spc="0" normalizeH="0" baseline="0" noProof="0" dirty="0">
                <a:ln>
                  <a:noFill/>
                </a:ln>
                <a:solidFill>
                  <a:srgbClr val="FFFFFF"/>
                </a:solidFill>
                <a:effectLst/>
                <a:uLnTx/>
                <a:uFillTx/>
                <a:latin typeface="Arial" panose="020B0604020202020204"/>
                <a:ea typeface="+mn-ea"/>
              </a:rPr>
              <a:t> for mål og tiltak</a:t>
            </a:r>
            <a:endParaRPr kumimoji="0" lang="nb-NO" b="0" i="0" u="none" strike="noStrike" kern="1200" cap="none" spc="0" normalizeH="0" baseline="0" noProof="0" dirty="0">
              <a:ln>
                <a:noFill/>
              </a:ln>
              <a:solidFill>
                <a:srgbClr val="FFFFFF"/>
              </a:solidFill>
              <a:effectLst/>
              <a:uLnTx/>
              <a:uFillTx/>
              <a:latin typeface="Arial" panose="020B0604020202020204"/>
              <a:ea typeface="+mn-ea"/>
              <a:cs typeface="Arial"/>
            </a:endParaRPr>
          </a:p>
        </p:txBody>
      </p:sp>
      <p:sp>
        <p:nvSpPr>
          <p:cNvPr id="8" name="Femkant 7"/>
          <p:cNvSpPr/>
          <p:nvPr/>
        </p:nvSpPr>
        <p:spPr>
          <a:xfrm>
            <a:off x="1257518" y="5476502"/>
            <a:ext cx="7669199" cy="1162310"/>
          </a:xfrm>
          <a:prstGeom prst="homePlate">
            <a:avLst/>
          </a:prstGeom>
          <a:solidFill>
            <a:srgbClr val="69BF6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FFFFFF"/>
                </a:solidFill>
                <a:effectLst/>
                <a:uLnTx/>
                <a:uFillTx/>
                <a:latin typeface="Arial" panose="020B0604020202020204"/>
                <a:ea typeface="+mn-ea"/>
                <a:cs typeface="+mn-cs"/>
              </a:rPr>
              <a:t>Hva er det viktig for oss å bevare</a:t>
            </a:r>
            <a:r>
              <a:rPr lang="nb-NO" sz="2000" dirty="0">
                <a:solidFill>
                  <a:srgbClr val="FFFFFF"/>
                </a:solidFill>
                <a:latin typeface="Arial" panose="020B0604020202020204"/>
              </a:rPr>
              <a:t> (hva er vi gode på allerede)</a:t>
            </a:r>
            <a:r>
              <a:rPr kumimoji="0" lang="nb-NO" sz="2000" b="0" i="0" u="none" strike="noStrike" kern="1200" cap="none" spc="0" normalizeH="0" baseline="0" noProof="0" dirty="0">
                <a:ln>
                  <a:noFill/>
                </a:ln>
                <a:solidFill>
                  <a:srgbClr val="FFFFFF"/>
                </a:solidFill>
                <a:effectLst/>
                <a:uLnTx/>
                <a:uFillTx/>
                <a:latin typeface="Arial" panose="020B0604020202020204"/>
                <a:ea typeface="+mn-ea"/>
                <a:cs typeface="+mn-cs"/>
              </a:rPr>
              <a:t>?</a:t>
            </a:r>
            <a:endParaRPr kumimoji="0" lang="nb-NO" sz="2000" b="0" i="0" u="none" strike="noStrike" kern="1200" cap="none" spc="0" normalizeH="0" baseline="0" noProof="0" dirty="0">
              <a:ln>
                <a:noFill/>
              </a:ln>
              <a:solidFill>
                <a:srgbClr val="FFFFFF"/>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FFFFFF"/>
                </a:solidFill>
                <a:effectLst/>
                <a:uLnTx/>
                <a:uFillTx/>
                <a:latin typeface="Arial" panose="020B0604020202020204"/>
                <a:ea typeface="+mn-ea"/>
                <a:cs typeface="+mn-cs"/>
              </a:rPr>
              <a:t>Hva er det viktig å </a:t>
            </a:r>
            <a:r>
              <a:rPr kumimoji="0" lang="nb-NO" sz="2000" b="0" i="0" u="none" strike="noStrike" kern="1200" cap="none" spc="0" normalizeH="0" baseline="0" dirty="0">
                <a:ln>
                  <a:noFill/>
                </a:ln>
                <a:solidFill>
                  <a:srgbClr val="FFFFFF"/>
                </a:solidFill>
                <a:effectLst/>
                <a:uLnTx/>
                <a:uFillTx/>
                <a:latin typeface="Arial" panose="020B0604020202020204"/>
                <a:ea typeface="+mn-ea"/>
                <a:cs typeface="+mn-cs"/>
              </a:rPr>
              <a:t>for</a:t>
            </a:r>
            <a:r>
              <a:rPr kumimoji="0" lang="nb-NO" sz="2000" b="0" i="0" u="none" strike="noStrike" kern="1200" cap="none" spc="0" normalizeH="0" dirty="0">
                <a:ln>
                  <a:noFill/>
                </a:ln>
                <a:solidFill>
                  <a:srgbClr val="FFFFFF"/>
                </a:solidFill>
                <a:effectLst/>
                <a:uLnTx/>
                <a:uFillTx/>
                <a:latin typeface="Arial" panose="020B0604020202020204"/>
                <a:ea typeface="+mn-ea"/>
                <a:cs typeface="+mn-cs"/>
              </a:rPr>
              <a:t> oss å bli bedre på – og hvordan</a:t>
            </a:r>
            <a:r>
              <a:rPr kumimoji="0" lang="nb-NO" sz="2000" b="0" i="0" u="none" strike="noStrike" kern="1200" cap="none" spc="0" normalizeH="0" baseline="0" noProof="0" dirty="0">
                <a:ln>
                  <a:noFill/>
                </a:ln>
                <a:solidFill>
                  <a:srgbClr val="FFFFFF"/>
                </a:solidFill>
                <a:effectLst/>
                <a:uLnTx/>
                <a:uFillTx/>
                <a:latin typeface="Arial" panose="020B0604020202020204"/>
                <a:ea typeface="+mn-ea"/>
                <a:cs typeface="+mn-cs"/>
              </a:rPr>
              <a:t>?</a:t>
            </a:r>
            <a:endParaRPr kumimoji="0" lang="nb-NO" sz="2000" b="0" i="0" u="none" strike="noStrike" kern="1200" cap="none" spc="0" normalizeH="0" baseline="0" noProof="0" dirty="0">
              <a:ln>
                <a:noFill/>
              </a:ln>
              <a:solidFill>
                <a:srgbClr val="FFFFFF"/>
              </a:solidFill>
              <a:effectLst/>
              <a:uLnTx/>
              <a:uFillTx/>
              <a:latin typeface="Arial" panose="020B0604020202020204"/>
              <a:ea typeface="+mn-ea"/>
              <a:cs typeface="Arial"/>
            </a:endParaRPr>
          </a:p>
        </p:txBody>
      </p:sp>
    </p:spTree>
    <p:extLst>
      <p:ext uri="{BB962C8B-B14F-4D97-AF65-F5344CB8AC3E}">
        <p14:creationId xmlns:p14="http://schemas.microsoft.com/office/powerpoint/2010/main" val="167254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stretch>
            <a:fillRect/>
          </a:stretch>
        </p:blipFill>
        <p:spPr>
          <a:xfrm>
            <a:off x="4162880" y="5447540"/>
            <a:ext cx="2849094" cy="1272411"/>
          </a:xfrm>
          <a:prstGeom prst="rect">
            <a:avLst/>
          </a:prstGeom>
        </p:spPr>
      </p:pic>
      <p:sp>
        <p:nvSpPr>
          <p:cNvPr id="2" name="Tittel 1"/>
          <p:cNvSpPr>
            <a:spLocks noGrp="1"/>
          </p:cNvSpPr>
          <p:nvPr>
            <p:ph type="title"/>
          </p:nvPr>
        </p:nvSpPr>
        <p:spPr/>
        <p:txBody>
          <a:bodyPr>
            <a:normAutofit/>
          </a:bodyPr>
          <a:lstStyle/>
          <a:p>
            <a:r>
              <a:rPr lang="nb-NO" b="1" dirty="0"/>
              <a:t>Oppfølging av 10-FAKTOR i to deler </a:t>
            </a:r>
            <a:endParaRPr lang="nn-NO" b="1" dirty="0"/>
          </a:p>
        </p:txBody>
      </p:sp>
      <p:sp>
        <p:nvSpPr>
          <p:cNvPr id="9" name="Plasshaldar for innhald 5">
            <a:extLst>
              <a:ext uri="{FF2B5EF4-FFF2-40B4-BE49-F238E27FC236}">
                <a16:creationId xmlns:a16="http://schemas.microsoft.com/office/drawing/2014/main" id="{44CA35EB-F6B7-4C26-9329-3D3BFCD6ED90}"/>
              </a:ext>
            </a:extLst>
          </p:cNvPr>
          <p:cNvSpPr>
            <a:spLocks noGrp="1"/>
          </p:cNvSpPr>
          <p:nvPr>
            <p:ph idx="1"/>
          </p:nvPr>
        </p:nvSpPr>
        <p:spPr>
          <a:xfrm>
            <a:off x="5497016" y="2191524"/>
            <a:ext cx="4823934" cy="3256015"/>
          </a:xfrm>
          <a:prstGeom prst="rect">
            <a:avLst/>
          </a:prstGeom>
        </p:spPr>
        <p:style>
          <a:lnRef idx="2">
            <a:schemeClr val="accent3"/>
          </a:lnRef>
          <a:fillRef idx="1">
            <a:schemeClr val="lt1"/>
          </a:fillRef>
          <a:effectRef idx="0">
            <a:schemeClr val="accent3"/>
          </a:effectRef>
          <a:fontRef idx="minor">
            <a:schemeClr val="dk1"/>
          </a:fontRef>
        </p:style>
        <p:txBody>
          <a:bodyPr/>
          <a:lstStyle/>
          <a:p>
            <a:pPr marL="0" indent="0">
              <a:buNone/>
            </a:pPr>
            <a:r>
              <a:rPr lang="nb-NO" sz="1700" dirty="0">
                <a:solidFill>
                  <a:schemeClr val="bg1">
                    <a:lumMod val="75000"/>
                  </a:schemeClr>
                </a:solidFill>
              </a:rPr>
              <a:t>Velkommen! </a:t>
            </a:r>
            <a:r>
              <a:rPr lang="nb-NO" sz="1700" dirty="0">
                <a:solidFill>
                  <a:schemeClr val="bg1">
                    <a:lumMod val="75000"/>
                  </a:schemeClr>
                </a:solidFill>
                <a:sym typeface="Wingdings" panose="05000000000000000000" pitchFamily="2" charset="2"/>
              </a:rPr>
              <a:t> </a:t>
            </a:r>
            <a:endParaRPr lang="nb-NO" sz="1700" dirty="0">
              <a:solidFill>
                <a:schemeClr val="bg1">
                  <a:lumMod val="75000"/>
                </a:schemeClr>
              </a:solidFill>
            </a:endParaRPr>
          </a:p>
          <a:p>
            <a:r>
              <a:rPr lang="nb-NO" sz="1700" dirty="0">
                <a:solidFill>
                  <a:schemeClr val="bg1">
                    <a:lumMod val="75000"/>
                  </a:schemeClr>
                </a:solidFill>
              </a:rPr>
              <a:t>Oppsummering del 1 – hvilke faktorer skal vi jobbe videre med og hvordan(10 min)</a:t>
            </a:r>
          </a:p>
          <a:p>
            <a:r>
              <a:rPr lang="nb-NO" sz="1700" dirty="0">
                <a:solidFill>
                  <a:schemeClr val="bg1">
                    <a:lumMod val="75000"/>
                  </a:schemeClr>
                </a:solidFill>
              </a:rPr>
              <a:t>Gruppearbeid IGP – vegkartet eller faktorspesifikt verktøy (45-90 min)</a:t>
            </a:r>
          </a:p>
          <a:p>
            <a:r>
              <a:rPr lang="nn-NO" sz="1700" dirty="0">
                <a:solidFill>
                  <a:schemeClr val="bg1">
                    <a:lumMod val="75000"/>
                  </a:schemeClr>
                </a:solidFill>
              </a:rPr>
              <a:t>Oppsummering del 2: </a:t>
            </a:r>
            <a:r>
              <a:rPr lang="nb-NO" sz="1700" dirty="0">
                <a:solidFill>
                  <a:schemeClr val="bg1">
                    <a:lumMod val="75000"/>
                  </a:schemeClr>
                </a:solidFill>
              </a:rPr>
              <a:t>Hvordan skal vi sørge for at tiltakene blir jobba med framover? (10 min)</a:t>
            </a:r>
          </a:p>
          <a:p>
            <a:pPr marL="0" indent="0">
              <a:buNone/>
            </a:pPr>
            <a:r>
              <a:rPr lang="nb-NO" sz="1700" dirty="0">
                <a:solidFill>
                  <a:schemeClr val="bg1">
                    <a:lumMod val="75000"/>
                  </a:schemeClr>
                </a:solidFill>
              </a:rPr>
              <a:t>Takk for i dag!</a:t>
            </a:r>
          </a:p>
          <a:p>
            <a:endParaRPr lang="nb-NO" dirty="0"/>
          </a:p>
        </p:txBody>
      </p:sp>
      <p:sp>
        <p:nvSpPr>
          <p:cNvPr id="8" name="Plasshaldar for innhald 4">
            <a:extLst>
              <a:ext uri="{FF2B5EF4-FFF2-40B4-BE49-F238E27FC236}">
                <a16:creationId xmlns:a16="http://schemas.microsoft.com/office/drawing/2014/main" id="{E2E7E3A8-6CDF-4A31-B6CF-3E238ED6D573}"/>
              </a:ext>
            </a:extLst>
          </p:cNvPr>
          <p:cNvSpPr>
            <a:spLocks noGrp="1"/>
          </p:cNvSpPr>
          <p:nvPr>
            <p:ph sz="half" idx="4294967295"/>
          </p:nvPr>
        </p:nvSpPr>
        <p:spPr>
          <a:xfrm>
            <a:off x="0" y="2197100"/>
            <a:ext cx="5073650" cy="3251200"/>
          </a:xfrm>
          <a:prstGeom prst="rect">
            <a:avLst/>
          </a:prstGeom>
        </p:spPr>
        <p:style>
          <a:lnRef idx="2">
            <a:schemeClr val="accent3"/>
          </a:lnRef>
          <a:fillRef idx="1">
            <a:schemeClr val="lt1"/>
          </a:fillRef>
          <a:effectRef idx="0">
            <a:schemeClr val="accent3"/>
          </a:effectRef>
          <a:fontRef idx="minor">
            <a:schemeClr val="dk1"/>
          </a:fontRef>
        </p:style>
        <p:txBody>
          <a:bodyPr/>
          <a:lstStyle/>
          <a:p>
            <a:pPr marL="0" indent="0">
              <a:buNone/>
            </a:pPr>
            <a:r>
              <a:rPr lang="nn-NO" sz="1700" dirty="0"/>
              <a:t>Velkommen</a:t>
            </a:r>
            <a:r>
              <a:rPr lang="nb-NO" sz="1700" dirty="0"/>
              <a:t>! </a:t>
            </a:r>
            <a:r>
              <a:rPr lang="nb-NO" sz="1700" dirty="0">
                <a:sym typeface="Wingdings" panose="05000000000000000000" pitchFamily="2" charset="2"/>
              </a:rPr>
              <a:t> </a:t>
            </a:r>
            <a:endParaRPr lang="nb-NO" sz="1700" dirty="0"/>
          </a:p>
          <a:p>
            <a:r>
              <a:rPr lang="nb-NO" sz="1700" dirty="0"/>
              <a:t>Visjon og verdier i Nord-Aurdal kommune og hvorfor 10-faktor? (10 min)</a:t>
            </a:r>
          </a:p>
          <a:p>
            <a:r>
              <a:rPr lang="nb-NO" sz="1700" dirty="0"/>
              <a:t>De 10-faktorane og resultatene våre (15 min)</a:t>
            </a:r>
          </a:p>
          <a:p>
            <a:r>
              <a:rPr lang="nn-NO" sz="1700" dirty="0"/>
              <a:t>Analysekrysset (40-0 min)</a:t>
            </a:r>
          </a:p>
          <a:p>
            <a:r>
              <a:rPr lang="nn-NO" sz="1700" dirty="0"/>
              <a:t>Oppsummering del 1 –</a:t>
            </a:r>
            <a:r>
              <a:rPr lang="nb-NO" sz="1700" dirty="0"/>
              <a:t> hvilke faktorer skal vi jobbe videre med</a:t>
            </a:r>
            <a:r>
              <a:rPr lang="nn-NO" sz="1700" dirty="0"/>
              <a:t>  (15 min)</a:t>
            </a:r>
          </a:p>
          <a:p>
            <a:pPr marL="0" indent="0">
              <a:buNone/>
            </a:pPr>
            <a:r>
              <a:rPr lang="nb-NO" sz="1700" dirty="0"/>
              <a:t>Takk for i dag!</a:t>
            </a:r>
          </a:p>
        </p:txBody>
      </p:sp>
      <p:sp>
        <p:nvSpPr>
          <p:cNvPr id="4" name="Rektangel 3"/>
          <p:cNvSpPr/>
          <p:nvPr/>
        </p:nvSpPr>
        <p:spPr>
          <a:xfrm>
            <a:off x="3048000" y="1582341"/>
            <a:ext cx="6096000" cy="923330"/>
          </a:xfrm>
          <a:prstGeom prst="rect">
            <a:avLst/>
          </a:prstGeom>
        </p:spPr>
        <p:txBody>
          <a:bodyPr>
            <a:spAutoFit/>
          </a:bodyPr>
          <a:lstStyle/>
          <a:p>
            <a:pPr>
              <a:spcBef>
                <a:spcPts val="0"/>
              </a:spcBef>
            </a:pPr>
            <a:endParaRPr lang="nb-NO" dirty="0">
              <a:cs typeface="Lucida Sans Unicode" pitchFamily="34" charset="0"/>
            </a:endParaRPr>
          </a:p>
          <a:p>
            <a:pPr>
              <a:spcBef>
                <a:spcPts val="0"/>
              </a:spcBef>
            </a:pPr>
            <a:endParaRPr lang="nb-NO" dirty="0">
              <a:cs typeface="Lucida Sans Unicode" pitchFamily="34" charset="0"/>
            </a:endParaRPr>
          </a:p>
          <a:p>
            <a:pPr>
              <a:spcBef>
                <a:spcPts val="0"/>
              </a:spcBef>
            </a:pPr>
            <a:endParaRPr lang="nb-NO" dirty="0">
              <a:cs typeface="Lucida Sans Unicode" pitchFamily="34" charset="0"/>
            </a:endParaRPr>
          </a:p>
        </p:txBody>
      </p:sp>
      <p:sp>
        <p:nvSpPr>
          <p:cNvPr id="7" name="Rektangel 6">
            <a:extLst>
              <a:ext uri="{FF2B5EF4-FFF2-40B4-BE49-F238E27FC236}">
                <a16:creationId xmlns:a16="http://schemas.microsoft.com/office/drawing/2014/main" id="{12635802-D09E-4D2E-8778-2DF76032ABA2}"/>
              </a:ext>
            </a:extLst>
          </p:cNvPr>
          <p:cNvSpPr/>
          <p:nvPr/>
        </p:nvSpPr>
        <p:spPr>
          <a:xfrm>
            <a:off x="677334" y="1872767"/>
            <a:ext cx="3570849" cy="369332"/>
          </a:xfrm>
          <a:prstGeom prst="rect">
            <a:avLst/>
          </a:prstGeom>
        </p:spPr>
        <p:txBody>
          <a:bodyPr wrap="none" lIns="91440" tIns="45720" rIns="91440" bIns="45720" anchor="t">
            <a:spAutoFit/>
          </a:bodyPr>
          <a:lstStyle/>
          <a:p>
            <a:r>
              <a:rPr lang="nb-NO" b="1" dirty="0">
                <a:solidFill>
                  <a:schemeClr val="accent1"/>
                </a:solidFill>
              </a:rPr>
              <a:t>Avdelingsmøte 1 (1.5 – 2 timer)</a:t>
            </a:r>
            <a:endParaRPr lang="nb-NO" b="1" dirty="0">
              <a:solidFill>
                <a:schemeClr val="accent1"/>
              </a:solidFill>
              <a:cs typeface="Arial"/>
            </a:endParaRPr>
          </a:p>
        </p:txBody>
      </p:sp>
      <p:sp>
        <p:nvSpPr>
          <p:cNvPr id="10" name="Rektangel 9">
            <a:extLst>
              <a:ext uri="{FF2B5EF4-FFF2-40B4-BE49-F238E27FC236}">
                <a16:creationId xmlns:a16="http://schemas.microsoft.com/office/drawing/2014/main" id="{B8F4B844-7393-4A16-81B9-FA8F398A5B67}"/>
              </a:ext>
            </a:extLst>
          </p:cNvPr>
          <p:cNvSpPr/>
          <p:nvPr/>
        </p:nvSpPr>
        <p:spPr>
          <a:xfrm>
            <a:off x="6280257" y="1828519"/>
            <a:ext cx="3574440" cy="369332"/>
          </a:xfrm>
          <a:prstGeom prst="rect">
            <a:avLst/>
          </a:prstGeom>
        </p:spPr>
        <p:txBody>
          <a:bodyPr wrap="none" lIns="91440" tIns="45720" rIns="91440" bIns="45720" anchor="t">
            <a:spAutoFit/>
          </a:bodyPr>
          <a:lstStyle/>
          <a:p>
            <a:r>
              <a:rPr lang="nb-NO" b="1" dirty="0">
                <a:solidFill>
                  <a:schemeClr val="bg1">
                    <a:lumMod val="85000"/>
                  </a:schemeClr>
                </a:solidFill>
              </a:rPr>
              <a:t>Avdelingsmøte 2 (1,5 – 2 </a:t>
            </a:r>
            <a:r>
              <a:rPr lang="nb-NO" b="1" dirty="0" err="1">
                <a:solidFill>
                  <a:schemeClr val="bg1">
                    <a:lumMod val="85000"/>
                  </a:schemeClr>
                </a:solidFill>
              </a:rPr>
              <a:t>timar</a:t>
            </a:r>
            <a:r>
              <a:rPr lang="nb-NO" b="1" dirty="0">
                <a:solidFill>
                  <a:schemeClr val="bg1">
                    <a:lumMod val="85000"/>
                  </a:schemeClr>
                </a:solidFill>
              </a:rPr>
              <a:t>)</a:t>
            </a:r>
            <a:endParaRPr lang="nb-NO" b="1" dirty="0">
              <a:solidFill>
                <a:schemeClr val="bg1">
                  <a:lumMod val="85000"/>
                </a:schemeClr>
              </a:solidFill>
              <a:cs typeface="Arial"/>
            </a:endParaRPr>
          </a:p>
        </p:txBody>
      </p:sp>
    </p:spTree>
    <p:extLst>
      <p:ext uri="{BB962C8B-B14F-4D97-AF65-F5344CB8AC3E}">
        <p14:creationId xmlns:p14="http://schemas.microsoft.com/office/powerpoint/2010/main" val="323620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1179576" y="1261423"/>
            <a:ext cx="9829800" cy="1325880"/>
          </a:xfrm>
        </p:spPr>
        <p:txBody>
          <a:bodyPr anchor="b">
            <a:normAutofit/>
          </a:bodyPr>
          <a:lstStyle/>
          <a:p>
            <a:pPr algn="ctr"/>
            <a:r>
              <a:rPr lang="nb-NO" sz="3600" b="1">
                <a:solidFill>
                  <a:schemeClr val="tx2"/>
                </a:solidFill>
              </a:rPr>
              <a:t>Hvorfor 10-FAKTOR som medarbeiderundersøkelse</a:t>
            </a:r>
            <a:r>
              <a:rPr lang="nb-NO" sz="3600">
                <a:solidFill>
                  <a:schemeClr val="tx2"/>
                </a:solidFill>
              </a:rPr>
              <a:t>? </a:t>
            </a:r>
            <a:endParaRPr lang="nn-NO" sz="3600">
              <a:solidFill>
                <a:schemeClr val="tx2"/>
              </a:solidFill>
            </a:endParaRPr>
          </a:p>
        </p:txBody>
      </p:sp>
      <p:grpSp>
        <p:nvGrpSpPr>
          <p:cNvPr id="13" name="Group 12">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4" name="Freeform: Shape 13">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lassholder for innhold 2"/>
          <p:cNvSpPr>
            <a:spLocks noGrp="1"/>
          </p:cNvSpPr>
          <p:nvPr>
            <p:ph idx="1"/>
          </p:nvPr>
        </p:nvSpPr>
        <p:spPr>
          <a:xfrm>
            <a:off x="804672" y="2827419"/>
            <a:ext cx="5126896" cy="3227626"/>
          </a:xfrm>
        </p:spPr>
        <p:txBody>
          <a:bodyPr anchor="ctr">
            <a:normAutofit/>
          </a:bodyPr>
          <a:lstStyle/>
          <a:p>
            <a:pPr marL="0" indent="0">
              <a:spcBef>
                <a:spcPts val="0"/>
              </a:spcBef>
              <a:spcAft>
                <a:spcPts val="600"/>
              </a:spcAft>
              <a:buNone/>
            </a:pPr>
            <a:r>
              <a:rPr lang="nn-NO" sz="1500">
                <a:solidFill>
                  <a:schemeClr val="tx2"/>
                </a:solidFill>
              </a:rPr>
              <a:t>10-FAKTOR er et forskingsbasert verktøy for å måle ti ulike faktorer som er avgjørende for å oppnå gode resultater – og som kan påvirkes gjennom målretta utviklingsarbeid. </a:t>
            </a:r>
          </a:p>
          <a:p>
            <a:pPr marL="0" indent="0">
              <a:spcBef>
                <a:spcPts val="0"/>
              </a:spcBef>
              <a:spcAft>
                <a:spcPts val="600"/>
              </a:spcAft>
              <a:buNone/>
            </a:pPr>
            <a:endParaRPr lang="nb-NO" sz="1500">
              <a:solidFill>
                <a:schemeClr val="tx2"/>
              </a:solidFill>
              <a:cs typeface="Lucida Sans Unicode" pitchFamily="34" charset="0"/>
            </a:endParaRPr>
          </a:p>
          <a:p>
            <a:pPr>
              <a:spcBef>
                <a:spcPts val="0"/>
              </a:spcBef>
              <a:spcAft>
                <a:spcPts val="600"/>
              </a:spcAft>
            </a:pPr>
            <a:r>
              <a:rPr lang="nb-NO" sz="1500" b="1">
                <a:solidFill>
                  <a:schemeClr val="tx2"/>
                </a:solidFill>
              </a:rPr>
              <a:t>Utviklingsorientert </a:t>
            </a:r>
            <a:endParaRPr lang="nb-NO" sz="1500">
              <a:solidFill>
                <a:schemeClr val="tx2"/>
              </a:solidFill>
            </a:endParaRPr>
          </a:p>
          <a:p>
            <a:pPr>
              <a:spcBef>
                <a:spcPts val="0"/>
              </a:spcBef>
              <a:spcAft>
                <a:spcPts val="600"/>
              </a:spcAft>
            </a:pPr>
            <a:r>
              <a:rPr lang="nb-NO" sz="1500" b="1">
                <a:solidFill>
                  <a:schemeClr val="tx2"/>
                </a:solidFill>
              </a:rPr>
              <a:t>Både medarbeiderskaps- og ledelsesorientert </a:t>
            </a:r>
            <a:endParaRPr lang="nb-NO" sz="1500">
              <a:solidFill>
                <a:schemeClr val="tx2"/>
              </a:solidFill>
            </a:endParaRPr>
          </a:p>
          <a:p>
            <a:pPr>
              <a:spcBef>
                <a:spcPts val="0"/>
              </a:spcBef>
              <a:spcAft>
                <a:spcPts val="600"/>
              </a:spcAft>
            </a:pPr>
            <a:r>
              <a:rPr lang="nb-NO" sz="1500" b="1">
                <a:solidFill>
                  <a:schemeClr val="tx2"/>
                </a:solidFill>
              </a:rPr>
              <a:t>Forskningsbasert </a:t>
            </a:r>
          </a:p>
          <a:p>
            <a:pPr>
              <a:spcBef>
                <a:spcPts val="0"/>
              </a:spcBef>
              <a:spcAft>
                <a:spcPts val="600"/>
              </a:spcAft>
            </a:pPr>
            <a:endParaRPr lang="nb-NO" sz="1500" b="1">
              <a:solidFill>
                <a:schemeClr val="tx2"/>
              </a:solidFill>
            </a:endParaRPr>
          </a:p>
          <a:p>
            <a:pPr marL="0" indent="0">
              <a:spcBef>
                <a:spcPts val="0"/>
              </a:spcBef>
              <a:spcAft>
                <a:spcPts val="600"/>
              </a:spcAft>
              <a:buNone/>
            </a:pPr>
            <a:r>
              <a:rPr lang="nb-NO" sz="1500">
                <a:solidFill>
                  <a:schemeClr val="tx2"/>
                </a:solidFill>
              </a:rPr>
              <a:t>I Nord-Aurdal kommune bruker vi derfor 10-FAKTOR fra  KS som medarbeiderundersøkelse. Ved å spørre alle medarbeidere om hvordan de opplever det er å jobbe i kommunen, ønsker vi å få kartlagt </a:t>
            </a:r>
            <a:r>
              <a:rPr lang="nb-NO" sz="1500" b="1">
                <a:solidFill>
                  <a:schemeClr val="tx2"/>
                </a:solidFill>
              </a:rPr>
              <a:t>hva </a:t>
            </a:r>
            <a:r>
              <a:rPr lang="nb-NO" sz="1500">
                <a:solidFill>
                  <a:schemeClr val="tx2"/>
                </a:solidFill>
              </a:rPr>
              <a:t>vi kan jobbe med for å utvikle oss – både på den enkelte arbeidsplass og kommunen som helhet. </a:t>
            </a:r>
            <a:endParaRPr lang="nb-NO" sz="1500" b="1">
              <a:solidFill>
                <a:schemeClr val="tx2"/>
              </a:solidFill>
            </a:endParaRPr>
          </a:p>
        </p:txBody>
      </p:sp>
      <p:grpSp>
        <p:nvGrpSpPr>
          <p:cNvPr id="19" name="Group 18">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0" name="Freeform: Shape 19">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Bilde 3"/>
          <p:cNvPicPr>
            <a:picLocks noChangeAspect="1"/>
          </p:cNvPicPr>
          <p:nvPr/>
        </p:nvPicPr>
        <p:blipFill>
          <a:blip r:embed="rId3"/>
          <a:stretch>
            <a:fillRect/>
          </a:stretch>
        </p:blipFill>
        <p:spPr>
          <a:xfrm>
            <a:off x="6429378" y="3308528"/>
            <a:ext cx="4954693" cy="2275701"/>
          </a:xfrm>
          <a:prstGeom prst="rect">
            <a:avLst/>
          </a:prstGeom>
        </p:spPr>
      </p:pic>
    </p:spTree>
    <p:extLst>
      <p:ext uri="{BB962C8B-B14F-4D97-AF65-F5344CB8AC3E}">
        <p14:creationId xmlns:p14="http://schemas.microsoft.com/office/powerpoint/2010/main" val="36407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804672" y="802955"/>
            <a:ext cx="4766330" cy="1454051"/>
          </a:xfrm>
        </p:spPr>
        <p:txBody>
          <a:bodyPr>
            <a:normAutofit/>
          </a:bodyPr>
          <a:lstStyle/>
          <a:p>
            <a:r>
              <a:rPr lang="nb-NO" sz="3300" b="1">
                <a:solidFill>
                  <a:schemeClr val="tx2"/>
                </a:solidFill>
              </a:rPr>
              <a:t>…hvorfor 10-FAKTOR som medarbeiderundersøkelse? </a:t>
            </a:r>
            <a:endParaRPr lang="nn-NO" sz="3300" b="1">
              <a:solidFill>
                <a:schemeClr val="tx2"/>
              </a:solidFill>
            </a:endParaRPr>
          </a:p>
        </p:txBody>
      </p:sp>
      <p:sp>
        <p:nvSpPr>
          <p:cNvPr id="3" name="Plassholder for innhold 2"/>
          <p:cNvSpPr>
            <a:spLocks noGrp="1"/>
          </p:cNvSpPr>
          <p:nvPr>
            <p:ph idx="1"/>
          </p:nvPr>
        </p:nvSpPr>
        <p:spPr>
          <a:xfrm>
            <a:off x="804672" y="2421683"/>
            <a:ext cx="4765949" cy="3353476"/>
          </a:xfrm>
        </p:spPr>
        <p:txBody>
          <a:bodyPr anchor="t">
            <a:normAutofit/>
          </a:bodyPr>
          <a:lstStyle/>
          <a:p>
            <a:pPr>
              <a:buFont typeface="Wingdings" panose="05000000000000000000" pitchFamily="2" charset="2"/>
              <a:buChar char="v"/>
            </a:pPr>
            <a:r>
              <a:rPr lang="nb-NO" sz="1800">
                <a:solidFill>
                  <a:schemeClr val="tx2"/>
                </a:solidFill>
              </a:rPr>
              <a:t>Resultatet fra medarbeiderundersøkelsen skal være et utgangspunkt for god dialog mellom medarbeidere og ledere. </a:t>
            </a:r>
          </a:p>
          <a:p>
            <a:pPr>
              <a:buFont typeface="Wingdings" panose="05000000000000000000" pitchFamily="2" charset="2"/>
              <a:buChar char="v"/>
            </a:pPr>
            <a:r>
              <a:rPr lang="nb-NO" sz="1800">
                <a:solidFill>
                  <a:schemeClr val="tx2"/>
                </a:solidFill>
              </a:rPr>
              <a:t>Fokuset skal være på hvordan vi kan videreutvikle arbeidsmiljøet på ulike nivåer i organisasjonen. Medarbeiderundersøkelsen er derfor et verktøy som skal bidra til kontinuerlig utvikling av engasjement, kunnskapsdeling, kultur og ledelse.</a:t>
            </a:r>
            <a:endParaRPr lang="nn-NO" sz="1800">
              <a:solidFill>
                <a:schemeClr val="tx2"/>
              </a:solidFill>
            </a:endParaRPr>
          </a:p>
        </p:txBody>
      </p:sp>
      <p:grpSp>
        <p:nvGrpSpPr>
          <p:cNvPr id="13" name="Group 1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4" name="Freeform: Shape 1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Bilde 3"/>
          <p:cNvPicPr>
            <a:picLocks noChangeAspect="1"/>
          </p:cNvPicPr>
          <p:nvPr/>
        </p:nvPicPr>
        <p:blipFill>
          <a:blip r:embed="rId2"/>
          <a:stretch>
            <a:fillRect/>
          </a:stretch>
        </p:blipFill>
        <p:spPr>
          <a:xfrm>
            <a:off x="7708392" y="2939504"/>
            <a:ext cx="4142232" cy="1902536"/>
          </a:xfrm>
          <a:prstGeom prst="rect">
            <a:avLst/>
          </a:prstGeom>
        </p:spPr>
      </p:pic>
    </p:spTree>
    <p:extLst>
      <p:ext uri="{BB962C8B-B14F-4D97-AF65-F5344CB8AC3E}">
        <p14:creationId xmlns:p14="http://schemas.microsoft.com/office/powerpoint/2010/main" val="1626070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 TI </a:t>
            </a:r>
            <a:r>
              <a:rPr lang="nb-NO" b="1" dirty="0"/>
              <a:t>FAKTORENE</a:t>
            </a:r>
            <a:endParaRPr lang="nn-NO" b="1" dirty="0"/>
          </a:p>
        </p:txBody>
      </p:sp>
      <p:sp>
        <p:nvSpPr>
          <p:cNvPr id="3" name="Plassholder for innhold 2"/>
          <p:cNvSpPr>
            <a:spLocks noGrp="1"/>
          </p:cNvSpPr>
          <p:nvPr>
            <p:ph idx="1"/>
          </p:nvPr>
        </p:nvSpPr>
        <p:spPr>
          <a:xfrm>
            <a:off x="677334" y="1779006"/>
            <a:ext cx="6906708" cy="4023360"/>
          </a:xfrm>
        </p:spPr>
        <p:txBody>
          <a:bodyPr>
            <a:normAutofit fontScale="92500" lnSpcReduction="10000"/>
          </a:bodyPr>
          <a:lstStyle/>
          <a:p>
            <a:pPr>
              <a:buFont typeface="+mj-lt"/>
              <a:buAutoNum type="arabicPeriod"/>
            </a:pPr>
            <a:r>
              <a:rPr lang="nb-NO" sz="1600" b="1" dirty="0"/>
              <a:t>Indre motivasjon: </a:t>
            </a:r>
            <a:r>
              <a:rPr lang="nb-NO" sz="1600" dirty="0"/>
              <a:t>Motivasjon for jobben og oppgavene i seg selv.</a:t>
            </a:r>
          </a:p>
          <a:p>
            <a:pPr>
              <a:buFont typeface="+mj-lt"/>
              <a:buAutoNum type="arabicPeriod"/>
            </a:pPr>
            <a:r>
              <a:rPr lang="nb-NO" sz="1600" b="1" dirty="0"/>
              <a:t>Mestringstro: </a:t>
            </a:r>
            <a:r>
              <a:rPr lang="nb-NO" sz="1600" dirty="0"/>
              <a:t>Tiltro til egen jobbkompetanse og mestringsmulighet.</a:t>
            </a:r>
          </a:p>
          <a:p>
            <a:pPr>
              <a:buFont typeface="+mj-lt"/>
              <a:buAutoNum type="arabicPeriod"/>
            </a:pPr>
            <a:r>
              <a:rPr lang="nb-NO" sz="1600" b="1" dirty="0"/>
              <a:t>Autonomi: </a:t>
            </a:r>
            <a:r>
              <a:rPr lang="nb-NO" sz="1600" dirty="0"/>
              <a:t>Opplevde muligheter til å jobbe selvstendig.</a:t>
            </a:r>
          </a:p>
          <a:p>
            <a:pPr>
              <a:buFont typeface="+mj-lt"/>
              <a:buAutoNum type="arabicPeriod"/>
            </a:pPr>
            <a:r>
              <a:rPr lang="nb-NO" sz="1600" b="1" dirty="0"/>
              <a:t>Bruk av kompetanse: </a:t>
            </a:r>
            <a:r>
              <a:rPr lang="nb-NO" sz="1600" dirty="0"/>
              <a:t>Opplevd bruk av egen kompetanse.</a:t>
            </a:r>
          </a:p>
          <a:p>
            <a:pPr>
              <a:buFont typeface="+mj-lt"/>
              <a:buAutoNum type="arabicPeriod"/>
            </a:pPr>
            <a:r>
              <a:rPr lang="nb-NO" sz="1600" b="1" dirty="0"/>
              <a:t>Mestringsorientert ledelse: </a:t>
            </a:r>
            <a:r>
              <a:rPr lang="nb-NO" sz="1600" dirty="0"/>
              <a:t>Ledelse med vekt på å gjøre medarbeiderne best mulig ut fra deres individuelle forutsetninger. </a:t>
            </a:r>
          </a:p>
          <a:p>
            <a:pPr>
              <a:buFont typeface="+mj-lt"/>
              <a:buAutoNum type="arabicPeriod"/>
            </a:pPr>
            <a:r>
              <a:rPr lang="nb-NO" sz="1600" b="1" dirty="0"/>
              <a:t>Rolleklarhet:</a:t>
            </a:r>
            <a:r>
              <a:rPr lang="nb-NO" sz="1600" dirty="0"/>
              <a:t> Tydelig kommuniserte forventninger til rollen medarbeideren skal fylle.</a:t>
            </a:r>
          </a:p>
          <a:p>
            <a:pPr>
              <a:buFont typeface="+mj-lt"/>
              <a:buAutoNum type="arabicPeriod"/>
            </a:pPr>
            <a:r>
              <a:rPr lang="nb-NO" sz="1600" b="1" dirty="0"/>
              <a:t>Relevant kompetanseutvikling:</a:t>
            </a:r>
            <a:r>
              <a:rPr lang="nb-NO" sz="1600" dirty="0"/>
              <a:t> Opplevde muligheter til å få kompetanseutvikling som er relevant for egen jobb og oppgaver.</a:t>
            </a:r>
          </a:p>
          <a:p>
            <a:pPr>
              <a:buFont typeface="+mj-lt"/>
              <a:buAutoNum type="arabicPeriod"/>
            </a:pPr>
            <a:r>
              <a:rPr lang="nb-NO" sz="1600" b="1" dirty="0"/>
              <a:t>Fleksibilitetsvilje:</a:t>
            </a:r>
            <a:r>
              <a:rPr lang="nb-NO" sz="1600" dirty="0"/>
              <a:t> Villighet til å være fleksibel på jobb, spesielt i måten man arbeider på.</a:t>
            </a:r>
          </a:p>
          <a:p>
            <a:pPr>
              <a:buFont typeface="+mj-lt"/>
              <a:buAutoNum type="arabicPeriod"/>
            </a:pPr>
            <a:r>
              <a:rPr lang="nb-NO" sz="1600" b="1" dirty="0"/>
              <a:t>Mestringsklima: </a:t>
            </a:r>
            <a:r>
              <a:rPr lang="nb-NO" sz="1600" dirty="0"/>
              <a:t>Kultur for å samarbeide, lære og gjøre hverandre gode gjennom deling av kompetanse.</a:t>
            </a:r>
          </a:p>
          <a:p>
            <a:pPr>
              <a:buFont typeface="+mj-lt"/>
              <a:buAutoNum type="arabicPeriod"/>
            </a:pPr>
            <a:r>
              <a:rPr lang="nb-NO" sz="1600" b="1" dirty="0"/>
              <a:t>Prososial motivasjon: </a:t>
            </a:r>
            <a:r>
              <a:rPr lang="nb-NO" sz="1600" dirty="0"/>
              <a:t>Ønske om å bidra med noe av nytte og verdi for andre.</a:t>
            </a:r>
          </a:p>
          <a:p>
            <a:pPr marL="342900" indent="-342900">
              <a:buFont typeface="+mj-lt"/>
              <a:buAutoNum type="arabicPeriod"/>
            </a:pPr>
            <a:endParaRPr lang="nn-NO" sz="1600" dirty="0"/>
          </a:p>
        </p:txBody>
      </p:sp>
      <p:graphicFrame>
        <p:nvGraphicFramePr>
          <p:cNvPr id="5" name="Plassholder for innhold 5"/>
          <p:cNvGraphicFramePr>
            <a:graphicFrameLocks/>
          </p:cNvGraphicFramePr>
          <p:nvPr>
            <p:extLst>
              <p:ext uri="{D42A27DB-BD31-4B8C-83A1-F6EECF244321}">
                <p14:modId xmlns:p14="http://schemas.microsoft.com/office/powerpoint/2010/main" val="1362357819"/>
              </p:ext>
            </p:extLst>
          </p:nvPr>
        </p:nvGraphicFramePr>
        <p:xfrm>
          <a:off x="6380252" y="253497"/>
          <a:ext cx="6176904" cy="374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75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D96E3F-159B-4733-BE61-1AAB43A59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202B2A-E3B3-4965-8D55-B58E5405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ittel 3">
            <a:extLst>
              <a:ext uri="{FF2B5EF4-FFF2-40B4-BE49-F238E27FC236}">
                <a16:creationId xmlns:a16="http://schemas.microsoft.com/office/drawing/2014/main" id="{8ED32BB4-2069-4260-89CC-01175F8A8CBA}"/>
              </a:ext>
            </a:extLst>
          </p:cNvPr>
          <p:cNvSpPr>
            <a:spLocks noGrp="1"/>
          </p:cNvSpPr>
          <p:nvPr>
            <p:ph type="ctrTitle"/>
          </p:nvPr>
        </p:nvSpPr>
        <p:spPr>
          <a:xfrm>
            <a:off x="1714143" y="432263"/>
            <a:ext cx="10021446" cy="2944457"/>
          </a:xfrm>
        </p:spPr>
        <p:txBody>
          <a:bodyPr vert="horz" lIns="91440" tIns="45720" rIns="91440" bIns="45720" rtlCol="0" anchor="b">
            <a:normAutofit/>
          </a:bodyPr>
          <a:lstStyle/>
          <a:p>
            <a:r>
              <a:rPr lang="en-US" sz="5200" b="1" kern="1200" dirty="0">
                <a:solidFill>
                  <a:schemeClr val="tx2"/>
                </a:solidFill>
                <a:latin typeface="+mj-lt"/>
                <a:ea typeface="+mj-ea"/>
                <a:cs typeface="+mj-cs"/>
              </a:rPr>
              <a:t>RESULTATENE VÅRE (15 MIN)</a:t>
            </a:r>
          </a:p>
        </p:txBody>
      </p:sp>
      <p:grpSp>
        <p:nvGrpSpPr>
          <p:cNvPr id="13" name="Group 12">
            <a:extLst>
              <a:ext uri="{FF2B5EF4-FFF2-40B4-BE49-F238E27FC236}">
                <a16:creationId xmlns:a16="http://schemas.microsoft.com/office/drawing/2014/main" id="{EC505F6D-25F2-479B-AEEE-66F34B3FB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298"/>
            <a:ext cx="2514948" cy="2174333"/>
            <a:chOff x="-305" y="-4155"/>
            <a:chExt cx="2514948" cy="2174333"/>
          </a:xfrm>
        </p:grpSpPr>
        <p:sp>
          <p:nvSpPr>
            <p:cNvPr id="14" name="Freeform: Shape 13">
              <a:extLst>
                <a:ext uri="{FF2B5EF4-FFF2-40B4-BE49-F238E27FC236}">
                  <a16:creationId xmlns:a16="http://schemas.microsoft.com/office/drawing/2014/main" id="{95C49ED7-EC50-4D2C-A945-D4907F0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9A8266C-3886-4618-B2EB-EA7FE32CE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B4610CF-D689-4B1B-A7FB-1CE14209E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8DA7C44F-B555-41AC-95A7-64501529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C0A542E-DBAB-412E-9F06-247CFE5FB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8304973" y="939510"/>
            <a:ext cx="4826538" cy="2947516"/>
            <a:chOff x="6867015" y="-1"/>
            <a:chExt cx="5324985" cy="3251912"/>
          </a:xfrm>
          <a:solidFill>
            <a:schemeClr val="accent5">
              <a:alpha val="5000"/>
            </a:schemeClr>
          </a:solidFill>
        </p:grpSpPr>
        <p:sp>
          <p:nvSpPr>
            <p:cNvPr id="20" name="Freeform: Shape 19">
              <a:extLst>
                <a:ext uri="{FF2B5EF4-FFF2-40B4-BE49-F238E27FC236}">
                  <a16:creationId xmlns:a16="http://schemas.microsoft.com/office/drawing/2014/main" id="{B41E2FAC-3A8F-4977-ACC1-92B455FD4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264E774-D8C6-4806-9911-955DD8039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450CBAC-6145-4598-BA48-1EB50092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1451637-F91B-479F-8251-660E22819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Bilde 1">
            <a:extLst>
              <a:ext uri="{FF2B5EF4-FFF2-40B4-BE49-F238E27FC236}">
                <a16:creationId xmlns:a16="http://schemas.microsoft.com/office/drawing/2014/main" id="{7A16ABED-880A-006E-B765-DB5B9F6B1CC2}"/>
              </a:ext>
            </a:extLst>
          </p:cNvPr>
          <p:cNvPicPr>
            <a:picLocks noChangeAspect="1"/>
          </p:cNvPicPr>
          <p:nvPr/>
        </p:nvPicPr>
        <p:blipFill>
          <a:blip r:embed="rId3"/>
          <a:stretch>
            <a:fillRect/>
          </a:stretch>
        </p:blipFill>
        <p:spPr>
          <a:xfrm>
            <a:off x="5169552" y="4001236"/>
            <a:ext cx="1852590" cy="2232248"/>
          </a:xfrm>
          <a:prstGeom prst="rect">
            <a:avLst/>
          </a:prstGeom>
          <a:effectLst>
            <a:softEdge rad="127000"/>
          </a:effectLst>
        </p:spPr>
      </p:pic>
    </p:spTree>
    <p:extLst>
      <p:ext uri="{BB962C8B-B14F-4D97-AF65-F5344CB8AC3E}">
        <p14:creationId xmlns:p14="http://schemas.microsoft.com/office/powerpoint/2010/main" val="87161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800" b="1" dirty="0"/>
              <a:t>SETT INN LYSARK MED EGNE RESULTATER HER! </a:t>
            </a:r>
            <a:endParaRPr lang="nn-NO" sz="2800" b="1" dirty="0"/>
          </a:p>
        </p:txBody>
      </p:sp>
      <p:sp>
        <p:nvSpPr>
          <p:cNvPr id="3" name="Plassholder for innhold 2"/>
          <p:cNvSpPr>
            <a:spLocks noGrp="1"/>
          </p:cNvSpPr>
          <p:nvPr>
            <p:ph idx="1"/>
          </p:nvPr>
        </p:nvSpPr>
        <p:spPr/>
        <p:txBody>
          <a:bodyPr/>
          <a:lstStyle/>
          <a:p>
            <a:endParaRPr lang="nn-NO"/>
          </a:p>
        </p:txBody>
      </p:sp>
    </p:spTree>
    <p:extLst>
      <p:ext uri="{BB962C8B-B14F-4D97-AF65-F5344CB8AC3E}">
        <p14:creationId xmlns:p14="http://schemas.microsoft.com/office/powerpoint/2010/main" val="3600819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10-FAKTORER </a:t>
            </a:r>
            <a:endParaRPr lang="nn-NO" b="1" dirty="0"/>
          </a:p>
        </p:txBody>
      </p:sp>
      <p:pic>
        <p:nvPicPr>
          <p:cNvPr id="6" name="Bilde 5" descr="Et bilde som inneholder tegning&#10;&#10;Automatisk generert beskrivelse">
            <a:extLst>
              <a:ext uri="{FF2B5EF4-FFF2-40B4-BE49-F238E27FC236}">
                <a16:creationId xmlns:a16="http://schemas.microsoft.com/office/drawing/2014/main" id="{E7088D44-8E82-4182-B3D4-2C9496130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204" y="1332744"/>
            <a:ext cx="2042063" cy="1481257"/>
          </a:xfrm>
          <a:prstGeom prst="rect">
            <a:avLst/>
          </a:prstGeom>
        </p:spPr>
      </p:pic>
      <p:pic>
        <p:nvPicPr>
          <p:cNvPr id="7" name="Bilde 6" descr="Et bilde som inneholder tegning&#10;&#10;Automatisk generert beskrivelse">
            <a:extLst>
              <a:ext uri="{FF2B5EF4-FFF2-40B4-BE49-F238E27FC236}">
                <a16:creationId xmlns:a16="http://schemas.microsoft.com/office/drawing/2014/main" id="{77ADAA1D-A356-4C71-9D2B-D960A91382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6350" y="1294763"/>
            <a:ext cx="2041281" cy="1519238"/>
          </a:xfrm>
          <a:prstGeom prst="rect">
            <a:avLst/>
          </a:prstGeom>
        </p:spPr>
      </p:pic>
      <p:pic>
        <p:nvPicPr>
          <p:cNvPr id="8" name="Bilde 7" descr="Et bilde som inneholder tegning&#10;&#10;Automatisk generert beskrivelse">
            <a:extLst>
              <a:ext uri="{FF2B5EF4-FFF2-40B4-BE49-F238E27FC236}">
                <a16:creationId xmlns:a16="http://schemas.microsoft.com/office/drawing/2014/main" id="{F4CF3725-27F6-4FF2-9102-3B4A4B9F9C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9785" y="1270000"/>
            <a:ext cx="2042062" cy="1441635"/>
          </a:xfrm>
          <a:prstGeom prst="rect">
            <a:avLst/>
          </a:prstGeom>
        </p:spPr>
      </p:pic>
      <p:pic>
        <p:nvPicPr>
          <p:cNvPr id="9" name="Bilde 8" descr="Et bilde som inneholder tegning&#10;&#10;Automatisk generert beskrivelse">
            <a:extLst>
              <a:ext uri="{FF2B5EF4-FFF2-40B4-BE49-F238E27FC236}">
                <a16:creationId xmlns:a16="http://schemas.microsoft.com/office/drawing/2014/main" id="{C859E416-7B5A-4718-A130-16C7920B82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899" y="2975413"/>
            <a:ext cx="2040458" cy="1511094"/>
          </a:xfrm>
          <a:prstGeom prst="rect">
            <a:avLst/>
          </a:prstGeom>
        </p:spPr>
      </p:pic>
      <p:pic>
        <p:nvPicPr>
          <p:cNvPr id="10" name="Bilde 9" descr="Et bilde som inneholder bord&#10;&#10;Automatisk generert beskrivelse">
            <a:extLst>
              <a:ext uri="{FF2B5EF4-FFF2-40B4-BE49-F238E27FC236}">
                <a16:creationId xmlns:a16="http://schemas.microsoft.com/office/drawing/2014/main" id="{35BE2627-3F6F-4E46-BBF7-97C465CF4F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9922" y="2910823"/>
            <a:ext cx="2040071" cy="1482575"/>
          </a:xfrm>
          <a:prstGeom prst="rect">
            <a:avLst/>
          </a:prstGeom>
        </p:spPr>
      </p:pic>
      <p:pic>
        <p:nvPicPr>
          <p:cNvPr id="11" name="Bilde 10" descr="Et bilde som inneholder tegning&#10;&#10;Automatisk generert beskrivelse">
            <a:extLst>
              <a:ext uri="{FF2B5EF4-FFF2-40B4-BE49-F238E27FC236}">
                <a16:creationId xmlns:a16="http://schemas.microsoft.com/office/drawing/2014/main" id="{CB9D92B5-22E4-4748-8F1F-AD4AF2BD7B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08926" y="2910823"/>
            <a:ext cx="2042062" cy="1472113"/>
          </a:xfrm>
          <a:prstGeom prst="rect">
            <a:avLst/>
          </a:prstGeom>
        </p:spPr>
      </p:pic>
      <p:pic>
        <p:nvPicPr>
          <p:cNvPr id="12" name="Bilde 11" descr="Et bilde som inneholder bord, tegning&#10;&#10;Automatisk generert beskrivelse">
            <a:extLst>
              <a:ext uri="{FF2B5EF4-FFF2-40B4-BE49-F238E27FC236}">
                <a16:creationId xmlns:a16="http://schemas.microsoft.com/office/drawing/2014/main" id="{C0E48D66-7ED1-429F-8E7D-9CD8A2260C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75827" y="2910823"/>
            <a:ext cx="1947579" cy="1295338"/>
          </a:xfrm>
          <a:prstGeom prst="rect">
            <a:avLst/>
          </a:prstGeom>
        </p:spPr>
      </p:pic>
      <p:pic>
        <p:nvPicPr>
          <p:cNvPr id="13" name="Bilde 12" descr="Et bilde som inneholder tegning&#10;&#10;Automatisk generert beskrivelse">
            <a:extLst>
              <a:ext uri="{FF2B5EF4-FFF2-40B4-BE49-F238E27FC236}">
                <a16:creationId xmlns:a16="http://schemas.microsoft.com/office/drawing/2014/main" id="{A68C9F6C-F540-46C4-B37B-0A3F8194DE7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7334" y="4832037"/>
            <a:ext cx="2042062" cy="1398965"/>
          </a:xfrm>
          <a:prstGeom prst="rect">
            <a:avLst/>
          </a:prstGeom>
        </p:spPr>
      </p:pic>
      <p:pic>
        <p:nvPicPr>
          <p:cNvPr id="14" name="Bilde 13" descr="Et bilde som inneholder tegning&#10;&#10;Automatisk generert beskrivelse">
            <a:extLst>
              <a:ext uri="{FF2B5EF4-FFF2-40B4-BE49-F238E27FC236}">
                <a16:creationId xmlns:a16="http://schemas.microsoft.com/office/drawing/2014/main" id="{61C80947-F1D0-44FB-A28C-A89527DF689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11906" y="4636240"/>
            <a:ext cx="2042062" cy="1475161"/>
          </a:xfrm>
          <a:prstGeom prst="rect">
            <a:avLst/>
          </a:prstGeom>
        </p:spPr>
      </p:pic>
      <p:pic>
        <p:nvPicPr>
          <p:cNvPr id="15" name="Bilde 14" descr="Et bilde som inneholder tegning&#10;&#10;Automatisk generert beskrivelse">
            <a:extLst>
              <a:ext uri="{FF2B5EF4-FFF2-40B4-BE49-F238E27FC236}">
                <a16:creationId xmlns:a16="http://schemas.microsoft.com/office/drawing/2014/main" id="{4D547E26-4D2B-4BB0-893E-32DF8AB062C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27431" y="4636240"/>
            <a:ext cx="2011583" cy="1374582"/>
          </a:xfrm>
          <a:prstGeom prst="rect">
            <a:avLst/>
          </a:prstGeom>
        </p:spPr>
      </p:pic>
      <p:sp>
        <p:nvSpPr>
          <p:cNvPr id="16" name="TextBox 2">
            <a:extLst>
              <a:ext uri="{FF2B5EF4-FFF2-40B4-BE49-F238E27FC236}">
                <a16:creationId xmlns:a16="http://schemas.microsoft.com/office/drawing/2014/main" id="{1BE4CABE-A418-46D2-975E-F8634C4D72CC}"/>
              </a:ext>
            </a:extLst>
          </p:cNvPr>
          <p:cNvSpPr txBox="1"/>
          <p:nvPr/>
        </p:nvSpPr>
        <p:spPr>
          <a:xfrm>
            <a:off x="638910" y="2711635"/>
            <a:ext cx="1519968"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srgbClr val="040138"/>
                </a:solidFill>
                <a:effectLst/>
                <a:uLnTx/>
                <a:uFillTx/>
                <a:ea typeface="+mn-ea"/>
                <a:cs typeface="+mn-cs"/>
              </a:rPr>
              <a:t>1. Indre motivasjon </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17" name="TextBox 2">
            <a:extLst>
              <a:ext uri="{FF2B5EF4-FFF2-40B4-BE49-F238E27FC236}">
                <a16:creationId xmlns:a16="http://schemas.microsoft.com/office/drawing/2014/main" id="{1BE4CABE-A418-46D2-975E-F8634C4D72CC}"/>
              </a:ext>
            </a:extLst>
          </p:cNvPr>
          <p:cNvSpPr txBox="1"/>
          <p:nvPr/>
        </p:nvSpPr>
        <p:spPr>
          <a:xfrm>
            <a:off x="3990519" y="2717619"/>
            <a:ext cx="1181734"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100" b="1" dirty="0">
                <a:solidFill>
                  <a:srgbClr val="040138"/>
                </a:solidFill>
              </a:rPr>
              <a:t>2. Mestringstro</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18" name="TextBox 2">
            <a:extLst>
              <a:ext uri="{FF2B5EF4-FFF2-40B4-BE49-F238E27FC236}">
                <a16:creationId xmlns:a16="http://schemas.microsoft.com/office/drawing/2014/main" id="{1BE4CABE-A418-46D2-975E-F8634C4D72CC}"/>
              </a:ext>
            </a:extLst>
          </p:cNvPr>
          <p:cNvSpPr txBox="1"/>
          <p:nvPr/>
        </p:nvSpPr>
        <p:spPr>
          <a:xfrm>
            <a:off x="7194214" y="2649213"/>
            <a:ext cx="998992"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srgbClr val="040138"/>
                </a:solidFill>
                <a:effectLst/>
                <a:uLnTx/>
                <a:uFillTx/>
                <a:ea typeface="+mn-ea"/>
                <a:cs typeface="+mn-cs"/>
              </a:rPr>
              <a:t>3. Autonomi</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19" name="TextBox 2">
            <a:extLst>
              <a:ext uri="{FF2B5EF4-FFF2-40B4-BE49-F238E27FC236}">
                <a16:creationId xmlns:a16="http://schemas.microsoft.com/office/drawing/2014/main" id="{1BE4CABE-A418-46D2-975E-F8634C4D72CC}"/>
              </a:ext>
            </a:extLst>
          </p:cNvPr>
          <p:cNvSpPr txBox="1"/>
          <p:nvPr/>
        </p:nvSpPr>
        <p:spPr>
          <a:xfrm>
            <a:off x="543946" y="4266857"/>
            <a:ext cx="1702710"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srgbClr val="040138"/>
                </a:solidFill>
                <a:effectLst/>
                <a:uLnTx/>
                <a:uFillTx/>
                <a:ea typeface="+mn-ea"/>
                <a:cs typeface="+mn-cs"/>
              </a:rPr>
              <a:t>4. Bruk av kompetanse</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0" name="TextBox 2">
            <a:extLst>
              <a:ext uri="{FF2B5EF4-FFF2-40B4-BE49-F238E27FC236}">
                <a16:creationId xmlns:a16="http://schemas.microsoft.com/office/drawing/2014/main" id="{1BE4CABE-A418-46D2-975E-F8634C4D72CC}"/>
              </a:ext>
            </a:extLst>
          </p:cNvPr>
          <p:cNvSpPr txBox="1"/>
          <p:nvPr/>
        </p:nvSpPr>
        <p:spPr>
          <a:xfrm>
            <a:off x="3223177" y="4266857"/>
            <a:ext cx="2101858"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srgbClr val="040138"/>
                </a:solidFill>
                <a:effectLst/>
                <a:uLnTx/>
                <a:uFillTx/>
                <a:ea typeface="+mn-ea"/>
                <a:cs typeface="+mn-cs"/>
              </a:rPr>
              <a:t>5. Mestringsorientert ledelse</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1" name="TextBox 2">
            <a:extLst>
              <a:ext uri="{FF2B5EF4-FFF2-40B4-BE49-F238E27FC236}">
                <a16:creationId xmlns:a16="http://schemas.microsoft.com/office/drawing/2014/main" id="{1BE4CABE-A418-46D2-975E-F8634C4D72CC}"/>
              </a:ext>
            </a:extLst>
          </p:cNvPr>
          <p:cNvSpPr txBox="1"/>
          <p:nvPr/>
        </p:nvSpPr>
        <p:spPr>
          <a:xfrm>
            <a:off x="6329785" y="4289625"/>
            <a:ext cx="1213857" cy="43088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srgbClr val="040138"/>
                </a:solidFill>
                <a:effectLst/>
                <a:uLnTx/>
                <a:uFillTx/>
                <a:ea typeface="+mn-ea"/>
                <a:cs typeface="+mn-cs"/>
              </a:rPr>
              <a:t>6. Rolleklarhet</a:t>
            </a:r>
            <a:r>
              <a:rPr kumimoji="0" lang="nb-NO" sz="1100" b="1" i="0" u="none" strike="noStrike" kern="1200" cap="none" spc="0" normalizeH="0" noProof="0" dirty="0">
                <a:ln>
                  <a:noFill/>
                </a:ln>
                <a:solidFill>
                  <a:srgbClr val="040138"/>
                </a:solidFill>
                <a:effectLst/>
                <a:uLnTx/>
                <a:uFillTx/>
                <a:ea typeface="+mn-ea"/>
                <a:cs typeface="+mn-cs"/>
              </a:rPr>
              <a:t>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2" name="TextBox 2">
            <a:extLst>
              <a:ext uri="{FF2B5EF4-FFF2-40B4-BE49-F238E27FC236}">
                <a16:creationId xmlns:a16="http://schemas.microsoft.com/office/drawing/2014/main" id="{1BE4CABE-A418-46D2-975E-F8634C4D72CC}"/>
              </a:ext>
            </a:extLst>
          </p:cNvPr>
          <p:cNvSpPr txBox="1"/>
          <p:nvPr/>
        </p:nvSpPr>
        <p:spPr>
          <a:xfrm>
            <a:off x="8027533" y="4266857"/>
            <a:ext cx="2398413"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srgbClr val="040138"/>
                </a:solidFill>
                <a:effectLst/>
                <a:uLnTx/>
                <a:uFillTx/>
                <a:ea typeface="+mn-ea"/>
                <a:cs typeface="+mn-cs"/>
              </a:rPr>
              <a:t>7. </a:t>
            </a:r>
            <a:r>
              <a:rPr lang="nb-NO" sz="1100" b="1" dirty="0">
                <a:solidFill>
                  <a:srgbClr val="040138"/>
                </a:solidFill>
              </a:rPr>
              <a:t>Relevant kompetanseutvikling </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3" name="TextBox 2">
            <a:extLst>
              <a:ext uri="{FF2B5EF4-FFF2-40B4-BE49-F238E27FC236}">
                <a16:creationId xmlns:a16="http://schemas.microsoft.com/office/drawing/2014/main" id="{1BE4CABE-A418-46D2-975E-F8634C4D72CC}"/>
              </a:ext>
            </a:extLst>
          </p:cNvPr>
          <p:cNvSpPr txBox="1"/>
          <p:nvPr/>
        </p:nvSpPr>
        <p:spPr>
          <a:xfrm>
            <a:off x="736106" y="6129756"/>
            <a:ext cx="1542474" cy="43088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srgbClr val="040138"/>
                </a:solidFill>
                <a:effectLst/>
                <a:uLnTx/>
                <a:uFillTx/>
                <a:ea typeface="+mn-ea"/>
                <a:cs typeface="+mn-cs"/>
              </a:rPr>
              <a:t>8. Fleksibilitetsvilje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4" name="TextBox 2">
            <a:extLst>
              <a:ext uri="{FF2B5EF4-FFF2-40B4-BE49-F238E27FC236}">
                <a16:creationId xmlns:a16="http://schemas.microsoft.com/office/drawing/2014/main" id="{1BE4CABE-A418-46D2-975E-F8634C4D72CC}"/>
              </a:ext>
            </a:extLst>
          </p:cNvPr>
          <p:cNvSpPr txBox="1"/>
          <p:nvPr/>
        </p:nvSpPr>
        <p:spPr>
          <a:xfrm>
            <a:off x="3910336" y="6104565"/>
            <a:ext cx="1342099" cy="43088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100" b="1" dirty="0">
                <a:solidFill>
                  <a:srgbClr val="040138"/>
                </a:solidFill>
              </a:rPr>
              <a:t>9. Mestringsklima</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5" name="TextBox 2">
            <a:extLst>
              <a:ext uri="{FF2B5EF4-FFF2-40B4-BE49-F238E27FC236}">
                <a16:creationId xmlns:a16="http://schemas.microsoft.com/office/drawing/2014/main" id="{1BE4CABE-A418-46D2-975E-F8634C4D72CC}"/>
              </a:ext>
            </a:extLst>
          </p:cNvPr>
          <p:cNvSpPr txBox="1"/>
          <p:nvPr/>
        </p:nvSpPr>
        <p:spPr>
          <a:xfrm>
            <a:off x="6545829" y="6058398"/>
            <a:ext cx="1798954" cy="43088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srgbClr val="040138"/>
                </a:solidFill>
                <a:effectLst/>
                <a:uLnTx/>
                <a:uFillTx/>
                <a:ea typeface="+mn-ea"/>
                <a:cs typeface="+mn-cs"/>
              </a:rPr>
              <a:t>10. Prososial motivasjon</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dirty="0">
              <a:ln>
                <a:noFill/>
              </a:ln>
              <a:solidFill>
                <a:srgbClr val="00FFB4"/>
              </a:solidFill>
              <a:effectLst/>
              <a:uLnTx/>
              <a:uFillTx/>
              <a:ea typeface="+mn-ea"/>
              <a:cs typeface="+mn-cs"/>
            </a:endParaRPr>
          </a:p>
        </p:txBody>
      </p:sp>
      <p:graphicFrame>
        <p:nvGraphicFramePr>
          <p:cNvPr id="26" name="Plassholder for innhold 5"/>
          <p:cNvGraphicFramePr>
            <a:graphicFrameLocks/>
          </p:cNvGraphicFramePr>
          <p:nvPr>
            <p:extLst>
              <p:ext uri="{D42A27DB-BD31-4B8C-83A1-F6EECF244321}">
                <p14:modId xmlns:p14="http://schemas.microsoft.com/office/powerpoint/2010/main" val="577683336"/>
              </p:ext>
            </p:extLst>
          </p:nvPr>
        </p:nvGraphicFramePr>
        <p:xfrm>
          <a:off x="7850988" y="253497"/>
          <a:ext cx="4706168" cy="343458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385027628"/>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3583</TotalTime>
  <Words>1788</Words>
  <Application>Microsoft Office PowerPoint</Application>
  <PresentationFormat>Widescreen</PresentationFormat>
  <Paragraphs>197</Paragraphs>
  <Slides>17</Slides>
  <Notes>13</Notes>
  <HiddenSlides>2</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17</vt:i4>
      </vt:variant>
    </vt:vector>
  </HeadingPairs>
  <TitlesOfParts>
    <vt:vector size="22" baseType="lpstr">
      <vt:lpstr>Arial</vt:lpstr>
      <vt:lpstr>Calibri</vt:lpstr>
      <vt:lpstr>Calibri Light</vt:lpstr>
      <vt:lpstr>Wingdings</vt:lpstr>
      <vt:lpstr>Office-tema</vt:lpstr>
      <vt:lpstr>RESULTATER OG OPPFØLGING AV 10-FAKTOR 2023    Del 1 </vt:lpstr>
      <vt:lpstr>VI BLIR BEDRE SAMMEN! </vt:lpstr>
      <vt:lpstr>Oppfølging av 10-FAKTOR i to deler </vt:lpstr>
      <vt:lpstr>Hvorfor 10-FAKTOR som medarbeiderundersøkelse? </vt:lpstr>
      <vt:lpstr>…hvorfor 10-FAKTOR som medarbeiderundersøkelse? </vt:lpstr>
      <vt:lpstr>DE TI FAKTORENE</vt:lpstr>
      <vt:lpstr>RESULTATENE VÅRE (15 MIN)</vt:lpstr>
      <vt:lpstr>SETT INN LYSARK MED EGNE RESULTATER HER! </vt:lpstr>
      <vt:lpstr>10-FAKTORER </vt:lpstr>
      <vt:lpstr>Når du legger frem resultatene (TIL LEDER IKKE VISNING I MØTET)</vt:lpstr>
      <vt:lpstr>REFLEKSJON (i grupper)</vt:lpstr>
      <vt:lpstr>Valg av faktorer  (20-60 min)</vt:lpstr>
      <vt:lpstr>PowerPoint-presentasjon</vt:lpstr>
      <vt:lpstr>IGP: Vi finner faktorer vi vil jobbe videre med ved å bruke analysekrysset </vt:lpstr>
      <vt:lpstr>PowerPoint-presentasjon</vt:lpstr>
      <vt:lpstr>10-FAKTORER </vt:lpstr>
      <vt:lpstr>TAKK FOR I DAG!  </vt:lpstr>
    </vt:vector>
  </TitlesOfParts>
  <Company>IKT Valdres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Rekruttering i NAK</dc:title>
  <dc:creator>Inga Sørensen</dc:creator>
  <cp:lastModifiedBy>Turid Synnøve Lindboe Reite</cp:lastModifiedBy>
  <cp:revision>222</cp:revision>
  <cp:lastPrinted>2019-05-13T13:10:20Z</cp:lastPrinted>
  <dcterms:created xsi:type="dcterms:W3CDTF">2017-03-06T08:59:45Z</dcterms:created>
  <dcterms:modified xsi:type="dcterms:W3CDTF">2023-10-12T09:58:27Z</dcterms:modified>
</cp:coreProperties>
</file>