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4" r:id="rId3"/>
    <p:sldId id="326" r:id="rId4"/>
    <p:sldId id="346" r:id="rId5"/>
    <p:sldId id="335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45" r:id="rId16"/>
    <p:sldId id="356" r:id="rId17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79980" autoAdjust="0"/>
  </p:normalViewPr>
  <p:slideViewPr>
    <p:cSldViewPr snapToGrid="0">
      <p:cViewPr varScale="1">
        <p:scale>
          <a:sx n="93" d="100"/>
          <a:sy n="93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BD1F8-F1D3-470A-AA72-305D33188D97}" type="datetimeFigureOut">
              <a:rPr lang="nb-NO" smtClean="0"/>
              <a:t>08.02.2022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CAE2C-DE51-47F0-8B77-F434269F18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3788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D10AA-12F5-4804-96EA-F2DA49CB5592}" type="datetimeFigureOut">
              <a:rPr lang="nn-NO" smtClean="0"/>
              <a:t>08.02.2022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F74EE-4F88-4EE0-8400-FC105C60C63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89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74EE-4F88-4EE0-8400-FC105C60C639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46027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«5 x hvorfor» er et enkelt verktøy for å finne den grunnleggende årsaken til et problem, også kalt </a:t>
            </a:r>
            <a:r>
              <a:rPr lang="nb-NO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rotårsaken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74EE-4F88-4EE0-8400-FC105C60C639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59779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97DBD-5A25-4AF4-AA61-1869D650119F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116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74EE-4F88-4EE0-8400-FC105C60C639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7243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74EE-4F88-4EE0-8400-FC105C60C639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2464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Når dere har valgt ut faktorene dere ønsker å ha fokus på kan du bruke dette bilder og fremheve dette ved å flytte på sirklene – rød på den som skal forbedres og grønn på den som skal bevares. </a:t>
            </a:r>
            <a:r>
              <a:rPr lang="nb-NO" baseline="0" dirty="0" smtClean="0">
                <a:sym typeface="Wingdings" panose="05000000000000000000" pitchFamily="2" charset="2"/>
              </a:rPr>
              <a:t> </a:t>
            </a:r>
            <a:endParaRPr lang="nn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74EE-4F88-4EE0-8400-FC105C60C639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439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Legg inn </a:t>
            </a:r>
            <a:r>
              <a:rPr lang="nb-NO" dirty="0" err="1" smtClean="0"/>
              <a:t>lysakr</a:t>
            </a:r>
            <a:r>
              <a:rPr lang="nb-NO" baseline="0" dirty="0" smtClean="0"/>
              <a:t> med resultater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97DBD-5A25-4AF4-AA61-1869D650119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7153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97DBD-5A25-4AF4-AA61-1869D650119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09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Presenter det verktøyet</a:t>
            </a:r>
            <a:r>
              <a:rPr lang="nb-NO" baseline="0" dirty="0" smtClean="0"/>
              <a:t> HMS-gruppen har blitt enige om å bruke.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I Arbeidsheftet finner dere </a:t>
            </a:r>
            <a:r>
              <a:rPr lang="nb-NO" baseline="0" dirty="0" err="1" smtClean="0"/>
              <a:t>glansnbildemetoden</a:t>
            </a:r>
            <a:r>
              <a:rPr lang="nb-NO" baseline="0" dirty="0" smtClean="0"/>
              <a:t> og </a:t>
            </a:r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97DBD-5A25-4AF4-AA61-1869D650119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630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A3 er et velutprøvd</a:t>
            </a:r>
            <a:r>
              <a:rPr lang="nb-NO" baseline="0" dirty="0"/>
              <a:t> </a:t>
            </a:r>
            <a:r>
              <a:rPr lang="nb-NO" baseline="0" dirty="0" err="1"/>
              <a:t>lean</a:t>
            </a:r>
            <a:r>
              <a:rPr lang="nb-NO" baseline="0" dirty="0"/>
              <a:t>-verktøy, det finns i mange varianter og er brukt i mange bransjer og bedrifter.</a:t>
            </a:r>
          </a:p>
          <a:p>
            <a:pPr defTabSz="1386875">
              <a:defRPr/>
            </a:pPr>
            <a:r>
              <a:rPr lang="nb-NO" baseline="0" dirty="0"/>
              <a:t>Andre typer A3’er kan </a:t>
            </a:r>
            <a:r>
              <a:rPr lang="nb-NO" baseline="0" dirty="0" err="1"/>
              <a:t>vera</a:t>
            </a:r>
            <a:r>
              <a:rPr lang="nb-NO" baseline="0" dirty="0"/>
              <a:t> strategiske A3er, kommunikasjons og informasjons A3’er</a:t>
            </a:r>
          </a:p>
          <a:p>
            <a:r>
              <a:rPr lang="nb-NO" dirty="0"/>
              <a:t>Fortell at det er stor</a:t>
            </a:r>
            <a:r>
              <a:rPr lang="nb-NO" baseline="0" dirty="0"/>
              <a:t> frihetsgrad i bruk av A3- og at det skal </a:t>
            </a:r>
            <a:r>
              <a:rPr lang="nb-NO" baseline="0" dirty="0" err="1"/>
              <a:t>lagast</a:t>
            </a:r>
            <a:r>
              <a:rPr lang="nb-NO" baseline="0" dirty="0"/>
              <a:t> slik at det er synlig og oversiktlig </a:t>
            </a:r>
          </a:p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86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F5B94-24E8-4CEE-AB65-B3EF63DEA16E}" type="slidenum">
              <a:rPr kumimoji="0" lang="nb-NO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868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84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«5 x hvorfor» er et enkelt verktøy for å finne den grunnleggende årsaken til en</a:t>
            </a:r>
            <a:r>
              <a:rPr lang="nb-N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situasjon (ofte et problem som bør løses)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også kalt </a:t>
            </a:r>
            <a:r>
              <a:rPr lang="nb-NO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rotårsaken</a:t>
            </a:r>
            <a:r>
              <a:rPr lang="nb-N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Hvert neste spørsmål referer til svar på forrige spørsmål.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 slutt bør man lett definere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rotårsaken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(e) og lage tiltak ut ifra det. </a:t>
            </a:r>
            <a:r>
              <a:rPr lang="nb-NO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kan komme frem til rot-årsaken før man har stilt spørsmålet hvorfor 5 ganger.</a:t>
            </a:r>
            <a:endParaRPr lang="nn-NO" u="sng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Eksempel: </a:t>
            </a:r>
          </a:p>
          <a:p>
            <a:r>
              <a:rPr lang="nn-NO" dirty="0" smtClean="0"/>
              <a:t>https://youtu.be/Z8YXoBBssSk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74EE-4F88-4EE0-8400-FC105C60C639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5387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5222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7084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77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23617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41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21597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48390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22624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bygd for al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7193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presentasjon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476B6A-51D3-614A-B73F-287C521B4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foredragsholder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08.02.2022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=""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587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322043-F048-5548-8E4D-5C404CDE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2705725"/>
            <a:ext cx="11191216" cy="335217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1DFD34-FD17-374E-B79D-FD093A6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08.02.2022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ED04FA-4233-8F47-85FA-49B8AF5D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26AF58-33A9-B242-B963-4394C9DC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C7365-9EBF-7B41-A163-141E4765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362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322043-F048-5548-8E4D-5C404CDE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2705725"/>
            <a:ext cx="11191216" cy="3352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1DFD34-FD17-374E-B79D-FD093A6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08.02.2022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ED04FA-4233-8F47-85FA-49B8AF5D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26AF58-33A9-B242-B963-4394C9DC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C7365-9EBF-7B41-A163-141E4765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09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10507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74C444-0830-8042-B10C-4A3B6E01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757" y="3428999"/>
            <a:ext cx="11166627" cy="26549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6D6493-8F1F-DA43-8FDC-7721E7A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08.02.2022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8152B1-FE07-7E46-BF4F-5B3135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F35F85-BEA5-2748-B1A5-13FEFC3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3919D5D-34B7-964D-A304-4C16825EB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757" y="1244184"/>
            <a:ext cx="11191215" cy="1461541"/>
          </a:xfr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Legg inn ønsket bilde i rammen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250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1442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396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6866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2585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3998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1425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0198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1049-B1CA-499C-8267-421CB20104FB}" type="datetimeFigureOut">
              <a:rPr lang="nn-NO" smtClean="0"/>
              <a:t>08.02.2022</a:t>
            </a:fld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400695-ED83-407E-8595-114FE6C0C009}" type="slidenum">
              <a:rPr lang="nn-NO" smtClean="0"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8332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3jr_Lr2Rok-w01jrUyvitQxRgBa0TW1Os2XxraeenIpUMUtOUjdCSklKMDdNWUFKS0VDSDFKQVgyVCQlQCN0PWc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 smtClean="0">
                <a:latin typeface="+mn-lt"/>
              </a:rPr>
              <a:t>RESULTAT OG OPPFØLGING </a:t>
            </a:r>
            <a:br>
              <a:rPr lang="nb-NO" dirty="0" smtClean="0">
                <a:latin typeface="+mn-lt"/>
              </a:rPr>
            </a:br>
            <a:r>
              <a:rPr lang="nb-NO" dirty="0" smtClean="0">
                <a:latin typeface="+mn-lt"/>
              </a:rPr>
              <a:t>Del 2</a:t>
            </a:r>
            <a:br>
              <a:rPr lang="nb-NO" dirty="0" smtClean="0">
                <a:latin typeface="+mn-lt"/>
              </a:rPr>
            </a:b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716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12686" y="2661169"/>
            <a:ext cx="11166627" cy="4352475"/>
          </a:xfrm>
        </p:spPr>
        <p:txBody>
          <a:bodyPr vert="horz" lIns="0" tIns="0" rIns="0" bIns="0" rtlCol="0" anchor="t">
            <a:noAutofit/>
          </a:bodyPr>
          <a:lstStyle/>
          <a:p>
            <a:pPr marL="143510" indent="-143510"/>
            <a:r>
              <a:rPr lang="nb-NO" sz="2800" dirty="0"/>
              <a:t> </a:t>
            </a:r>
            <a:r>
              <a:rPr lang="nb-NO" sz="2800" dirty="0" smtClean="0"/>
              <a:t>Et </a:t>
            </a:r>
            <a:r>
              <a:rPr lang="nb-NO" sz="2800" dirty="0"/>
              <a:t>A3-ark</a:t>
            </a:r>
            <a:endParaRPr lang="nb-NO" dirty="0"/>
          </a:p>
          <a:p>
            <a:pPr marL="143510" indent="-143510"/>
            <a:r>
              <a:rPr lang="nb-NO" sz="2800" dirty="0"/>
              <a:t> </a:t>
            </a:r>
            <a:r>
              <a:rPr lang="nb-NO" sz="2800" dirty="0" smtClean="0"/>
              <a:t>Et </a:t>
            </a:r>
            <a:r>
              <a:rPr lang="nb-NO" sz="2800" dirty="0"/>
              <a:t>visuelt format som «</a:t>
            </a:r>
            <a:r>
              <a:rPr lang="nb-NO" sz="2800" dirty="0" smtClean="0"/>
              <a:t>tvinger</a:t>
            </a:r>
            <a:r>
              <a:rPr lang="nb-NO" sz="2800" dirty="0"/>
              <a:t>» oss til å bruke visuelle </a:t>
            </a:r>
            <a:r>
              <a:rPr lang="nb-NO" sz="2800" dirty="0" smtClean="0"/>
              <a:t>modeller</a:t>
            </a:r>
            <a:endParaRPr lang="nb-NO" sz="2800" dirty="0">
              <a:cs typeface="Arial"/>
            </a:endParaRPr>
          </a:p>
          <a:p>
            <a:pPr marL="143510" indent="-143510"/>
            <a:r>
              <a:rPr lang="nb-NO" sz="2800" dirty="0"/>
              <a:t> </a:t>
            </a:r>
            <a:r>
              <a:rPr lang="nb-NO" sz="2800" dirty="0" smtClean="0"/>
              <a:t>En </a:t>
            </a:r>
            <a:r>
              <a:rPr lang="nb-NO" sz="2800" dirty="0"/>
              <a:t>metode for kommunikasjon, læring og deling</a:t>
            </a:r>
            <a:endParaRPr lang="nb-NO" sz="2800" dirty="0">
              <a:cs typeface="Arial" panose="020B0604020202020204"/>
            </a:endParaRPr>
          </a:p>
          <a:p>
            <a:pPr marL="143510" indent="-143510"/>
            <a:r>
              <a:rPr lang="nb-NO" sz="2800" dirty="0"/>
              <a:t> </a:t>
            </a:r>
            <a:r>
              <a:rPr lang="nb-NO" sz="2800" dirty="0" smtClean="0"/>
              <a:t>En </a:t>
            </a:r>
            <a:r>
              <a:rPr lang="nb-NO" sz="2800" dirty="0"/>
              <a:t>mal og standard som </a:t>
            </a:r>
            <a:r>
              <a:rPr lang="nb-NO" sz="2800" dirty="0" smtClean="0"/>
              <a:t>skildrer</a:t>
            </a:r>
            <a:r>
              <a:rPr lang="nb-NO" sz="2800" dirty="0"/>
              <a:t> </a:t>
            </a:r>
            <a:r>
              <a:rPr lang="nb-NO" sz="2800" dirty="0" smtClean="0"/>
              <a:t>de ulike </a:t>
            </a:r>
            <a:r>
              <a:rPr lang="nb-NO" sz="2800" dirty="0"/>
              <a:t>stega i problemløysinga</a:t>
            </a:r>
            <a:endParaRPr lang="nb-NO" sz="2800" dirty="0">
              <a:cs typeface="Arial"/>
            </a:endParaRPr>
          </a:p>
          <a:p>
            <a:pPr marL="143510" indent="-143510"/>
            <a:r>
              <a:rPr lang="nb-NO" sz="2800" dirty="0"/>
              <a:t> </a:t>
            </a:r>
            <a:r>
              <a:rPr lang="nb-NO" sz="2800" dirty="0" smtClean="0"/>
              <a:t>Et </a:t>
            </a:r>
            <a:r>
              <a:rPr lang="nb-NO" sz="2800" dirty="0"/>
              <a:t>enkelt rapporteringsverktøy</a:t>
            </a:r>
            <a:endParaRPr lang="nb-NO" sz="2800" dirty="0">
              <a:cs typeface="Arial" panose="020B0604020202020204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488766" y="100380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Alternativ 3: </a:t>
            </a:r>
            <a:r>
              <a:rPr lang="nb-NO" dirty="0" smtClean="0"/>
              <a:t>Lean-verktøyet </a:t>
            </a:r>
            <a:r>
              <a:rPr lang="nb-NO" dirty="0"/>
              <a:t>A3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0B019716-2748-4037-ADC8-4E4566499695}"/>
              </a:ext>
            </a:extLst>
          </p:cNvPr>
          <p:cNvSpPr/>
          <p:nvPr/>
        </p:nvSpPr>
        <p:spPr>
          <a:xfrm>
            <a:off x="10960592" y="4185804"/>
            <a:ext cx="1001949" cy="447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: Avrunda hjørne 4">
            <a:extLst>
              <a:ext uri="{FF2B5EF4-FFF2-40B4-BE49-F238E27FC236}">
                <a16:creationId xmlns:a16="http://schemas.microsoft.com/office/drawing/2014/main" xmlns="" id="{8BEA1263-CA14-4545-84EF-2C463E87710F}"/>
              </a:ext>
            </a:extLst>
          </p:cNvPr>
          <p:cNvSpPr/>
          <p:nvPr/>
        </p:nvSpPr>
        <p:spPr>
          <a:xfrm>
            <a:off x="10330774" y="2783881"/>
            <a:ext cx="629818" cy="163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59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45A31453-4C35-4227-A379-BCE9223A6297}"/>
              </a:ext>
            </a:extLst>
          </p:cNvPr>
          <p:cNvSpPr/>
          <p:nvPr/>
        </p:nvSpPr>
        <p:spPr>
          <a:xfrm>
            <a:off x="302150" y="326003"/>
            <a:ext cx="1105231" cy="580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C48C27C3-F4EC-47CE-97CE-CC0EEC59CD41}"/>
              </a:ext>
            </a:extLst>
          </p:cNvPr>
          <p:cNvSpPr/>
          <p:nvPr/>
        </p:nvSpPr>
        <p:spPr>
          <a:xfrm>
            <a:off x="803079" y="943393"/>
            <a:ext cx="10249231" cy="53512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Rett line 6">
            <a:extLst>
              <a:ext uri="{FF2B5EF4-FFF2-40B4-BE49-F238E27FC236}">
                <a16:creationId xmlns:a16="http://schemas.microsoft.com/office/drawing/2014/main" xmlns="" id="{BA77C4FE-A096-45B7-9972-C11ED2BF51A8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5927695" y="943393"/>
            <a:ext cx="0" cy="53512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e 8">
            <a:extLst>
              <a:ext uri="{FF2B5EF4-FFF2-40B4-BE49-F238E27FC236}">
                <a16:creationId xmlns:a16="http://schemas.microsoft.com/office/drawing/2014/main" xmlns="" id="{B9A7CB3D-6150-4713-949A-33977AB79B04}"/>
              </a:ext>
            </a:extLst>
          </p:cNvPr>
          <p:cNvCxnSpPr>
            <a:stCxn id="5" idx="1"/>
            <a:endCxn id="5" idx="3"/>
          </p:cNvCxnSpPr>
          <p:nvPr/>
        </p:nvCxnSpPr>
        <p:spPr>
          <a:xfrm>
            <a:off x="803079" y="3619007"/>
            <a:ext cx="102492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6CF7AA40-F510-4D27-A408-CE7623E4F583}"/>
              </a:ext>
            </a:extLst>
          </p:cNvPr>
          <p:cNvSpPr txBox="1"/>
          <p:nvPr/>
        </p:nvSpPr>
        <p:spPr>
          <a:xfrm>
            <a:off x="787179" y="1097280"/>
            <a:ext cx="51405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noProof="0" dirty="0" smtClean="0">
                <a:solidFill>
                  <a:srgbClr val="48B3AB"/>
                </a:solidFill>
                <a:latin typeface="Arial" panose="020B0604020202020204"/>
              </a:rPr>
              <a:t>NÅ</a:t>
            </a:r>
            <a:r>
              <a:rPr kumimoji="0" lang="nn-N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B3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SITUASJON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48B3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1" i="0" u="none" strike="noStrike" kern="1200" cap="none" spc="0" normalizeH="0" baseline="0" noProof="0" dirty="0">
              <a:ln>
                <a:noFill/>
              </a:ln>
              <a:solidFill>
                <a:srgbClr val="48B3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xmlns="" id="{F7E15A2A-5421-4114-877E-E7D7D49335A9}"/>
              </a:ext>
            </a:extLst>
          </p:cNvPr>
          <p:cNvSpPr txBox="1"/>
          <p:nvPr/>
        </p:nvSpPr>
        <p:spPr>
          <a:xfrm>
            <a:off x="5911795" y="1124244"/>
            <a:ext cx="512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B3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ØNSKET SITUASJON</a:t>
            </a:r>
            <a:endParaRPr kumimoji="0" lang="nn-NO" sz="1800" b="1" i="0" u="none" strike="noStrike" kern="1200" cap="none" spc="0" normalizeH="0" baseline="0" noProof="0" dirty="0">
              <a:ln>
                <a:noFill/>
              </a:ln>
              <a:solidFill>
                <a:srgbClr val="48B3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xmlns="" id="{881CF90D-C9FA-4312-80A4-D98B1B7C2275}"/>
              </a:ext>
            </a:extLst>
          </p:cNvPr>
          <p:cNvSpPr txBox="1"/>
          <p:nvPr/>
        </p:nvSpPr>
        <p:spPr>
          <a:xfrm>
            <a:off x="771273" y="3772895"/>
            <a:ext cx="322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srgbClr val="48B3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ÅRSAKER 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48B3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</a:t>
            </a:r>
            <a:r>
              <a:rPr kumimoji="0" lang="nn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B3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x </a:t>
            </a:r>
            <a:r>
              <a:rPr kumimoji="0" lang="nn-N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B3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Hvorfor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48B3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xmlns="" id="{A3815B6F-6078-44D1-99A9-CB503B565D15}"/>
              </a:ext>
            </a:extLst>
          </p:cNvPr>
          <p:cNvSpPr txBox="1"/>
          <p:nvPr/>
        </p:nvSpPr>
        <p:spPr>
          <a:xfrm>
            <a:off x="789171" y="1444409"/>
            <a:ext cx="494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9" name="Tabell 2">
            <a:extLst>
              <a:ext uri="{FF2B5EF4-FFF2-40B4-BE49-F238E27FC236}">
                <a16:creationId xmlns:a16="http://schemas.microsoft.com/office/drawing/2014/main" xmlns="" id="{D4F3784B-F265-4814-9D5C-DDA2A35A5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798578"/>
              </p:ext>
            </p:extLst>
          </p:nvPr>
        </p:nvGraphicFramePr>
        <p:xfrm>
          <a:off x="5953337" y="3635475"/>
          <a:ext cx="5076694" cy="265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585">
                  <a:extLst>
                    <a:ext uri="{9D8B030D-6E8A-4147-A177-3AD203B41FA5}">
                      <a16:colId xmlns:a16="http://schemas.microsoft.com/office/drawing/2014/main" xmlns="" val="3344499805"/>
                    </a:ext>
                  </a:extLst>
                </a:gridCol>
                <a:gridCol w="1532109">
                  <a:extLst>
                    <a:ext uri="{9D8B030D-6E8A-4147-A177-3AD203B41FA5}">
                      <a16:colId xmlns:a16="http://schemas.microsoft.com/office/drawing/2014/main" xmlns="" val="3491382829"/>
                    </a:ext>
                  </a:extLst>
                </a:gridCol>
              </a:tblGrid>
              <a:tr h="664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b="1" dirty="0">
                          <a:solidFill>
                            <a:schemeClr val="bg1"/>
                          </a:solidFill>
                        </a:rPr>
                        <a:t>TILTAK i prioritert </a:t>
                      </a:r>
                      <a:r>
                        <a:rPr lang="nn-NO" b="1" dirty="0" smtClean="0">
                          <a:solidFill>
                            <a:schemeClr val="bg1"/>
                          </a:solidFill>
                        </a:rPr>
                        <a:t>rekkefølge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Ansvar/Frist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6421195"/>
                  </a:ext>
                </a:extLst>
              </a:tr>
              <a:tr h="664785">
                <a:tc>
                  <a:txBody>
                    <a:bodyPr/>
                    <a:lstStyle/>
                    <a:p>
                      <a:pPr algn="l"/>
                      <a:r>
                        <a:rPr lang="nn-NO" sz="140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0648401"/>
                  </a:ext>
                </a:extLst>
              </a:tr>
              <a:tr h="664785">
                <a:tc>
                  <a:txBody>
                    <a:bodyPr/>
                    <a:lstStyle/>
                    <a:p>
                      <a:r>
                        <a:rPr lang="nb-NO" sz="140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875296"/>
                  </a:ext>
                </a:extLst>
              </a:tr>
              <a:tr h="664785">
                <a:tc>
                  <a:txBody>
                    <a:bodyPr/>
                    <a:lstStyle/>
                    <a:p>
                      <a:r>
                        <a:rPr lang="nb-NO" sz="140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1285196"/>
                  </a:ext>
                </a:extLst>
              </a:tr>
            </a:tbl>
          </a:graphicData>
        </a:graphic>
      </p:graphicFrame>
      <p:sp>
        <p:nvSpPr>
          <p:cNvPr id="12" name="Tittel 2">
            <a:extLst>
              <a:ext uri="{FF2B5EF4-FFF2-40B4-BE49-F238E27FC236}">
                <a16:creationId xmlns:a16="http://schemas.microsoft.com/office/drawing/2014/main" xmlns="" id="{03D71C14-5868-4813-B5B4-43F9D6E7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9" y="248126"/>
            <a:ext cx="11184486" cy="618202"/>
          </a:xfrm>
        </p:spPr>
        <p:txBody>
          <a:bodyPr/>
          <a:lstStyle/>
          <a:p>
            <a:r>
              <a:rPr lang="nb-NO" sz="2800" dirty="0"/>
              <a:t>A3 – </a:t>
            </a:r>
            <a:r>
              <a:rPr lang="nb-NO" sz="2800" dirty="0" smtClean="0"/>
              <a:t>forsterke: </a:t>
            </a:r>
            <a:r>
              <a:rPr lang="nb-NO" sz="2800" dirty="0"/>
              <a:t>&lt;</a:t>
            </a:r>
            <a:r>
              <a:rPr lang="nb-NO" sz="2800" dirty="0" smtClean="0"/>
              <a:t>Navn </a:t>
            </a:r>
            <a:r>
              <a:rPr lang="nb-NO" sz="2800" dirty="0"/>
              <a:t>på faktor&gt;</a:t>
            </a:r>
            <a:endParaRPr lang="nn-NO" sz="28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xmlns="" id="{D628E504-5CE7-431D-B05B-34B7B7D2A748}"/>
              </a:ext>
            </a:extLst>
          </p:cNvPr>
          <p:cNvSpPr txBox="1"/>
          <p:nvPr/>
        </p:nvSpPr>
        <p:spPr>
          <a:xfrm>
            <a:off x="8834563" y="1810280"/>
            <a:ext cx="152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 Like bra eller </a:t>
            </a:r>
            <a:r>
              <a:rPr kumimoji="0" lang="nn-N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høyere</a:t>
            </a:r>
            <a:r>
              <a:rPr kumimoji="0" lang="nn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 neste måling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xmlns="" id="{806B8D33-4E22-4E41-BE93-748283E4F82D}"/>
              </a:ext>
            </a:extLst>
          </p:cNvPr>
          <p:cNvSpPr txBox="1"/>
          <p:nvPr/>
        </p:nvSpPr>
        <p:spPr>
          <a:xfrm>
            <a:off x="2596821" y="1800042"/>
            <a:ext cx="152123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Faktoren </a:t>
            </a:r>
            <a:r>
              <a:rPr lang="nn-NO" dirty="0" smtClean="0">
                <a:solidFill>
                  <a:srgbClr val="000000"/>
                </a:solidFill>
                <a:latin typeface="Arial" panose="020B0604020202020204"/>
              </a:rPr>
              <a:t>vi </a:t>
            </a:r>
            <a:r>
              <a:rPr kumimoji="0" lang="nn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har </a:t>
            </a:r>
            <a:r>
              <a:rPr kumimoji="0" lang="nn-N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valgt</a:t>
            </a:r>
            <a:r>
              <a:rPr kumimoji="0" lang="nn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skår for denne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xmlns="" id="{806B8D33-4E22-4E41-BE93-748283E4F82D}"/>
              </a:ext>
            </a:extLst>
          </p:cNvPr>
          <p:cNvSpPr txBox="1"/>
          <p:nvPr/>
        </p:nvSpPr>
        <p:spPr>
          <a:xfrm>
            <a:off x="6341477" y="1800041"/>
            <a:ext cx="152123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Faktoren </a:t>
            </a:r>
            <a:r>
              <a:rPr lang="nn-NO" dirty="0" smtClean="0">
                <a:solidFill>
                  <a:srgbClr val="000000"/>
                </a:solidFill>
                <a:latin typeface="Arial" panose="020B0604020202020204"/>
              </a:rPr>
              <a:t>vi </a:t>
            </a:r>
            <a:r>
              <a:rPr kumimoji="0" lang="nn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har </a:t>
            </a:r>
            <a:r>
              <a:rPr kumimoji="0" lang="nn-N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valgt</a:t>
            </a:r>
            <a:r>
              <a:rPr kumimoji="0" lang="nn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skår for denne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xmlns="" id="{D628E504-5CE7-431D-B05B-34B7B7D2A748}"/>
              </a:ext>
            </a:extLst>
          </p:cNvPr>
          <p:cNvSpPr txBox="1"/>
          <p:nvPr/>
        </p:nvSpPr>
        <p:spPr>
          <a:xfrm>
            <a:off x="771273" y="4142227"/>
            <a:ext cx="48418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</a:rPr>
              <a:t>EKSEMPEL: Mestringsklima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solidFill>
                <a:srgbClr val="FF0000"/>
              </a:solidFill>
              <a:latin typeface="Arial" panose="020B0604020202020204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</a:rPr>
              <a:t>Hvorfor skårer vi høyt</a:t>
            </a:r>
            <a:r>
              <a:rPr kumimoji="0" lang="nb-NO" sz="1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</a:rPr>
              <a:t> på denne faktoren?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b-NO" sz="1200" i="1" dirty="0" smtClean="0">
                <a:solidFill>
                  <a:srgbClr val="FF0000"/>
                </a:solidFill>
                <a:latin typeface="Arial" panose="020B0604020202020204"/>
              </a:rPr>
              <a:t>Fordi vi har tro på hverandre og støtter hverandre</a:t>
            </a:r>
            <a:r>
              <a:rPr kumimoji="0" lang="nb-NO" sz="12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</a:rPr>
              <a:t>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aseline="0" dirty="0" smtClean="0">
                <a:solidFill>
                  <a:srgbClr val="FF0000"/>
                </a:solidFill>
                <a:latin typeface="Arial" panose="020B0604020202020204"/>
              </a:rPr>
              <a:t>Hvorfor skal </a:t>
            </a:r>
            <a:r>
              <a:rPr lang="nb-NO" sz="1200" dirty="0" smtClean="0">
                <a:solidFill>
                  <a:srgbClr val="FF0000"/>
                </a:solidFill>
                <a:latin typeface="Arial" panose="020B0604020202020204"/>
              </a:rPr>
              <a:t>vi legge til rette for å bevare/forbedre mestringsklimaet vårt?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b-NO" sz="1200" i="1" dirty="0" smtClean="0">
                <a:solidFill>
                  <a:srgbClr val="FF0000"/>
                </a:solidFill>
                <a:latin typeface="Arial" panose="020B0604020202020204"/>
              </a:rPr>
              <a:t>Fordi dette er med på å skape et godt arbeidsmiljø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</a:rPr>
              <a:t>Hvorfor er dette viktig for oss?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b-NO" sz="1200" i="1" dirty="0" smtClean="0">
                <a:solidFill>
                  <a:srgbClr val="FF0000"/>
                </a:solidFill>
                <a:latin typeface="Arial" panose="020B0604020202020204"/>
              </a:rPr>
              <a:t>Fordi et godt arbeidsmiljø er avgjørende for at vi skal trives på jobb, ha høyt nærvær og få gjort jobben vår. </a:t>
            </a:r>
            <a:endParaRPr kumimoji="0" lang="nb-NO" sz="12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n-NO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9017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45A31453-4C35-4227-A379-BCE9223A6297}"/>
              </a:ext>
            </a:extLst>
          </p:cNvPr>
          <p:cNvSpPr/>
          <p:nvPr/>
        </p:nvSpPr>
        <p:spPr>
          <a:xfrm>
            <a:off x="302150" y="326003"/>
            <a:ext cx="1105231" cy="580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C48C27C3-F4EC-47CE-97CE-CC0EEC59CD41}"/>
              </a:ext>
            </a:extLst>
          </p:cNvPr>
          <p:cNvSpPr/>
          <p:nvPr/>
        </p:nvSpPr>
        <p:spPr>
          <a:xfrm>
            <a:off x="803079" y="943393"/>
            <a:ext cx="10249231" cy="53512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b-NO"/>
              <a:t>«5 x hvorfor» er et enkelt verktøy for å finne den grunnleggende årsaken til et problem, også kalt </a:t>
            </a:r>
            <a:r>
              <a:rPr lang="nb-NO" i="1"/>
              <a:t>rotårsaken</a:t>
            </a:r>
            <a:r>
              <a:rPr lang="nb-NO"/>
              <a:t>.</a:t>
            </a: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Rett line 6">
            <a:extLst>
              <a:ext uri="{FF2B5EF4-FFF2-40B4-BE49-F238E27FC236}">
                <a16:creationId xmlns:a16="http://schemas.microsoft.com/office/drawing/2014/main" xmlns="" id="{BA77C4FE-A096-45B7-9972-C11ED2BF51A8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5927695" y="943393"/>
            <a:ext cx="0" cy="53512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e 8">
            <a:extLst>
              <a:ext uri="{FF2B5EF4-FFF2-40B4-BE49-F238E27FC236}">
                <a16:creationId xmlns:a16="http://schemas.microsoft.com/office/drawing/2014/main" xmlns="" id="{B9A7CB3D-6150-4713-949A-33977AB79B04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803079" y="3619007"/>
            <a:ext cx="102492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6CF7AA40-F510-4D27-A408-CE7623E4F583}"/>
              </a:ext>
            </a:extLst>
          </p:cNvPr>
          <p:cNvSpPr txBox="1"/>
          <p:nvPr/>
        </p:nvSpPr>
        <p:spPr>
          <a:xfrm>
            <a:off x="787179" y="1097280"/>
            <a:ext cx="51405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B3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NÅSITUASJON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48B3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1" i="0" u="none" strike="noStrike" kern="1200" cap="none" spc="0" normalizeH="0" baseline="0" noProof="0" dirty="0">
              <a:ln>
                <a:noFill/>
              </a:ln>
              <a:solidFill>
                <a:srgbClr val="48B3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xmlns="" id="{F7E15A2A-5421-4114-877E-E7D7D49335A9}"/>
              </a:ext>
            </a:extLst>
          </p:cNvPr>
          <p:cNvSpPr txBox="1"/>
          <p:nvPr/>
        </p:nvSpPr>
        <p:spPr>
          <a:xfrm>
            <a:off x="5911795" y="1124244"/>
            <a:ext cx="512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B3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ØNSKET SITUASJON</a:t>
            </a:r>
            <a:endParaRPr kumimoji="0" lang="nn-NO" sz="1800" b="1" i="0" u="none" strike="noStrike" kern="1200" cap="none" spc="0" normalizeH="0" baseline="0" noProof="0" dirty="0">
              <a:ln>
                <a:noFill/>
              </a:ln>
              <a:solidFill>
                <a:srgbClr val="48B3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xmlns="" id="{881CF90D-C9FA-4312-80A4-D98B1B7C2275}"/>
              </a:ext>
            </a:extLst>
          </p:cNvPr>
          <p:cNvSpPr txBox="1"/>
          <p:nvPr/>
        </p:nvSpPr>
        <p:spPr>
          <a:xfrm>
            <a:off x="771273" y="3772895"/>
            <a:ext cx="322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srgbClr val="48B3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ÅRSAKER 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48B3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</a:t>
            </a:r>
            <a:r>
              <a:rPr kumimoji="0" lang="nn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B3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x </a:t>
            </a:r>
            <a:r>
              <a:rPr kumimoji="0" lang="nn-N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B3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Hvorfor</a:t>
            </a:r>
            <a:r>
              <a:rPr kumimoji="0" lang="nn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B3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48B3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xmlns="" id="{A3815B6F-6078-44D1-99A9-CB503B565D15}"/>
              </a:ext>
            </a:extLst>
          </p:cNvPr>
          <p:cNvSpPr txBox="1"/>
          <p:nvPr/>
        </p:nvSpPr>
        <p:spPr>
          <a:xfrm>
            <a:off x="789171" y="1444409"/>
            <a:ext cx="494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9" name="Tabell 2">
            <a:extLst>
              <a:ext uri="{FF2B5EF4-FFF2-40B4-BE49-F238E27FC236}">
                <a16:creationId xmlns:a16="http://schemas.microsoft.com/office/drawing/2014/main" xmlns="" id="{D4F3784B-F265-4814-9D5C-DDA2A35A5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94091"/>
              </p:ext>
            </p:extLst>
          </p:nvPr>
        </p:nvGraphicFramePr>
        <p:xfrm>
          <a:off x="5953337" y="3635475"/>
          <a:ext cx="5076694" cy="265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585">
                  <a:extLst>
                    <a:ext uri="{9D8B030D-6E8A-4147-A177-3AD203B41FA5}">
                      <a16:colId xmlns:a16="http://schemas.microsoft.com/office/drawing/2014/main" xmlns="" val="3344499805"/>
                    </a:ext>
                  </a:extLst>
                </a:gridCol>
                <a:gridCol w="1532109">
                  <a:extLst>
                    <a:ext uri="{9D8B030D-6E8A-4147-A177-3AD203B41FA5}">
                      <a16:colId xmlns:a16="http://schemas.microsoft.com/office/drawing/2014/main" xmlns="" val="3491382829"/>
                    </a:ext>
                  </a:extLst>
                </a:gridCol>
              </a:tblGrid>
              <a:tr h="664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b="1" dirty="0">
                          <a:solidFill>
                            <a:schemeClr val="bg1"/>
                          </a:solidFill>
                        </a:rPr>
                        <a:t>TILTAK i prioritert </a:t>
                      </a:r>
                      <a:r>
                        <a:rPr lang="nn-NO" b="1" dirty="0" smtClean="0">
                          <a:solidFill>
                            <a:schemeClr val="bg1"/>
                          </a:solidFill>
                        </a:rPr>
                        <a:t>rekkefølge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Ansvar/Frist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6421195"/>
                  </a:ext>
                </a:extLst>
              </a:tr>
              <a:tr h="664785">
                <a:tc>
                  <a:txBody>
                    <a:bodyPr/>
                    <a:lstStyle/>
                    <a:p>
                      <a:pPr algn="l"/>
                      <a:r>
                        <a:rPr lang="nn-NO" sz="140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0648401"/>
                  </a:ext>
                </a:extLst>
              </a:tr>
              <a:tr h="664785">
                <a:tc>
                  <a:txBody>
                    <a:bodyPr/>
                    <a:lstStyle/>
                    <a:p>
                      <a:r>
                        <a:rPr lang="nb-NO" sz="140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875296"/>
                  </a:ext>
                </a:extLst>
              </a:tr>
              <a:tr h="664785">
                <a:tc>
                  <a:txBody>
                    <a:bodyPr/>
                    <a:lstStyle/>
                    <a:p>
                      <a:r>
                        <a:rPr lang="nb-NO" sz="140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1285196"/>
                  </a:ext>
                </a:extLst>
              </a:tr>
            </a:tbl>
          </a:graphicData>
        </a:graphic>
      </p:graphicFrame>
      <p:sp>
        <p:nvSpPr>
          <p:cNvPr id="12" name="Tittel 2">
            <a:extLst>
              <a:ext uri="{FF2B5EF4-FFF2-40B4-BE49-F238E27FC236}">
                <a16:creationId xmlns:a16="http://schemas.microsoft.com/office/drawing/2014/main" xmlns="" id="{03D71C14-5868-4813-B5B4-43F9D6E7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9" y="248126"/>
            <a:ext cx="11184486" cy="618202"/>
          </a:xfrm>
        </p:spPr>
        <p:txBody>
          <a:bodyPr/>
          <a:lstStyle/>
          <a:p>
            <a:r>
              <a:rPr lang="nb-NO" sz="2800" dirty="0"/>
              <a:t>A3 – </a:t>
            </a:r>
            <a:r>
              <a:rPr lang="nb-NO" sz="2800" dirty="0" smtClean="0"/>
              <a:t>forbedre: </a:t>
            </a:r>
            <a:r>
              <a:rPr lang="nb-NO" sz="2800" dirty="0"/>
              <a:t>&lt;</a:t>
            </a:r>
            <a:r>
              <a:rPr lang="nb-NO" sz="2800" dirty="0" smtClean="0"/>
              <a:t>Navn </a:t>
            </a:r>
            <a:r>
              <a:rPr lang="nb-NO" sz="2800" dirty="0"/>
              <a:t>på faktor&gt;</a:t>
            </a:r>
            <a:endParaRPr lang="nn-NO" sz="28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xmlns="" id="{D628E504-5CE7-431D-B05B-34B7B7D2A748}"/>
              </a:ext>
            </a:extLst>
          </p:cNvPr>
          <p:cNvSpPr txBox="1"/>
          <p:nvPr/>
        </p:nvSpPr>
        <p:spPr>
          <a:xfrm>
            <a:off x="8586631" y="2034978"/>
            <a:ext cx="201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 </a:t>
            </a:r>
            <a:r>
              <a:rPr kumimoji="0" lang="nn-N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Høyere</a:t>
            </a:r>
            <a:r>
              <a:rPr kumimoji="0" lang="nn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 neste måling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xmlns="" id="{806B8D33-4E22-4E41-BE93-748283E4F82D}"/>
              </a:ext>
            </a:extLst>
          </p:cNvPr>
          <p:cNvSpPr txBox="1"/>
          <p:nvPr/>
        </p:nvSpPr>
        <p:spPr>
          <a:xfrm>
            <a:off x="2596821" y="1800042"/>
            <a:ext cx="152123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Faktoren </a:t>
            </a:r>
            <a:r>
              <a:rPr lang="nn-NO" dirty="0" smtClean="0">
                <a:solidFill>
                  <a:srgbClr val="000000"/>
                </a:solidFill>
                <a:latin typeface="Arial" panose="020B0604020202020204"/>
              </a:rPr>
              <a:t>vi </a:t>
            </a:r>
            <a:r>
              <a:rPr kumimoji="0" lang="nn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har </a:t>
            </a:r>
            <a:r>
              <a:rPr kumimoji="0" lang="nn-N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valgt</a:t>
            </a:r>
            <a:r>
              <a:rPr kumimoji="0" lang="nn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skår for denne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xmlns="" id="{04A33979-C2AF-480B-A983-7CE7B6AAC058}"/>
              </a:ext>
            </a:extLst>
          </p:cNvPr>
          <p:cNvSpPr txBox="1"/>
          <p:nvPr/>
        </p:nvSpPr>
        <p:spPr>
          <a:xfrm>
            <a:off x="6783904" y="1743611"/>
            <a:ext cx="152123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Faktoren </a:t>
            </a:r>
            <a:r>
              <a:rPr kumimoji="0" lang="nn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 har </a:t>
            </a:r>
            <a:r>
              <a:rPr kumimoji="0" lang="nn-N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valgt</a:t>
            </a:r>
            <a:r>
              <a:rPr kumimoji="0" lang="nn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skår for denne</a:t>
            </a:r>
          </a:p>
        </p:txBody>
      </p:sp>
    </p:spTree>
    <p:extLst>
      <p:ext uri="{BB962C8B-B14F-4D97-AF65-F5344CB8AC3E}">
        <p14:creationId xmlns:p14="http://schemas.microsoft.com/office/powerpoint/2010/main" val="169310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xmlns="" id="{FDCE78AC-57AC-4DA8-ABBD-BED0CD1B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91" y="-211541"/>
            <a:ext cx="11191216" cy="1442456"/>
          </a:xfrm>
        </p:spPr>
        <p:txBody>
          <a:bodyPr>
            <a:normAutofit fontScale="90000"/>
          </a:bodyPr>
          <a:lstStyle/>
          <a:p>
            <a:pPr algn="ctr"/>
            <a:r>
              <a:rPr lang="nn-NO"/>
              <a:t/>
            </a:r>
            <a:br>
              <a:rPr lang="nn-NO"/>
            </a:br>
            <a:r>
              <a:rPr lang="nn-NO"/>
              <a:t/>
            </a:r>
            <a:br>
              <a:rPr lang="nn-NO"/>
            </a:br>
            <a:r>
              <a:rPr lang="nn-NO"/>
              <a:t>Oppsummering del 2</a:t>
            </a:r>
            <a:br>
              <a:rPr lang="nn-NO"/>
            </a:br>
            <a:r>
              <a:rPr lang="nn-NO" sz="2400"/>
              <a:t>TILTAKSPLAN FOR &lt;Avdeling&gt;</a:t>
            </a:r>
            <a:endParaRPr lang="nb-NO" sz="2400"/>
          </a:p>
        </p:txBody>
      </p:sp>
      <p:graphicFrame>
        <p:nvGraphicFramePr>
          <p:cNvPr id="2" name="Tabell 4">
            <a:extLst>
              <a:ext uri="{FF2B5EF4-FFF2-40B4-BE49-F238E27FC236}">
                <a16:creationId xmlns:a16="http://schemas.microsoft.com/office/drawing/2014/main" xmlns="" id="{2573EDA4-BB54-431F-B2A1-613B895B3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08416"/>
              </p:ext>
            </p:extLst>
          </p:nvPr>
        </p:nvGraphicFramePr>
        <p:xfrm>
          <a:off x="922419" y="1387300"/>
          <a:ext cx="10347159" cy="451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27">
                  <a:extLst>
                    <a:ext uri="{9D8B030D-6E8A-4147-A177-3AD203B41FA5}">
                      <a16:colId xmlns:a16="http://schemas.microsoft.com/office/drawing/2014/main" xmlns="" val="1424124980"/>
                    </a:ext>
                  </a:extLst>
                </a:gridCol>
                <a:gridCol w="1837902">
                  <a:extLst>
                    <a:ext uri="{9D8B030D-6E8A-4147-A177-3AD203B41FA5}">
                      <a16:colId xmlns:a16="http://schemas.microsoft.com/office/drawing/2014/main" xmlns="" val="2582410105"/>
                    </a:ext>
                  </a:extLst>
                </a:gridCol>
                <a:gridCol w="1740530">
                  <a:extLst>
                    <a:ext uri="{9D8B030D-6E8A-4147-A177-3AD203B41FA5}">
                      <a16:colId xmlns:a16="http://schemas.microsoft.com/office/drawing/2014/main" xmlns="" val="3544104620"/>
                    </a:ext>
                  </a:extLst>
                </a:gridCol>
              </a:tblGrid>
              <a:tr h="645695">
                <a:tc>
                  <a:txBody>
                    <a:bodyPr/>
                    <a:lstStyle/>
                    <a:p>
                      <a:r>
                        <a:rPr lang="nb-NO" dirty="0"/>
                        <a:t>Tiltak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Ansvar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1540568"/>
                  </a:ext>
                </a:extLst>
              </a:tr>
              <a:tr h="645695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FF0000"/>
                          </a:solidFill>
                        </a:rPr>
                        <a:t>1.Eks. </a:t>
                      </a:r>
                      <a:r>
                        <a:rPr lang="nb-NO" dirty="0" smtClean="0">
                          <a:solidFill>
                            <a:srgbClr val="FF0000"/>
                          </a:solidFill>
                        </a:rPr>
                        <a:t>Vi </a:t>
                      </a:r>
                      <a:r>
                        <a:rPr lang="nb-NO" dirty="0">
                          <a:solidFill>
                            <a:srgbClr val="FF0000"/>
                          </a:solidFill>
                        </a:rPr>
                        <a:t>skal </a:t>
                      </a:r>
                      <a:r>
                        <a:rPr lang="nb-NO" dirty="0" smtClean="0">
                          <a:solidFill>
                            <a:srgbClr val="FF0000"/>
                          </a:solidFill>
                        </a:rPr>
                        <a:t>etablere </a:t>
                      </a:r>
                      <a:r>
                        <a:rPr lang="nb-NO" dirty="0">
                          <a:solidFill>
                            <a:srgbClr val="FF0000"/>
                          </a:solidFill>
                        </a:rPr>
                        <a:t>retningslinjer for </a:t>
                      </a:r>
                      <a:r>
                        <a:rPr lang="nb-NO" dirty="0" smtClean="0">
                          <a:solidFill>
                            <a:srgbClr val="FF0000"/>
                          </a:solidFill>
                        </a:rPr>
                        <a:t>møtene </a:t>
                      </a:r>
                      <a:r>
                        <a:rPr lang="nb-NO" dirty="0">
                          <a:solidFill>
                            <a:srgbClr val="FF0000"/>
                          </a:solidFill>
                        </a:rPr>
                        <a:t>våre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FF0000"/>
                          </a:solidFill>
                        </a:rPr>
                        <a:t>Ola</a:t>
                      </a:r>
                      <a:endParaRPr lang="nb-N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FF0000"/>
                          </a:solidFill>
                        </a:rPr>
                        <a:t>1.mai </a:t>
                      </a:r>
                      <a:r>
                        <a:rPr lang="nb-NO" dirty="0" smtClean="0">
                          <a:solidFill>
                            <a:srgbClr val="FF0000"/>
                          </a:solidFill>
                        </a:rPr>
                        <a:t>2022</a:t>
                      </a:r>
                      <a:endParaRPr lang="nb-N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961202"/>
                  </a:ext>
                </a:extLst>
              </a:tr>
              <a:tr h="645695">
                <a:tc>
                  <a:txBody>
                    <a:bodyPr/>
                    <a:lstStyle/>
                    <a:p>
                      <a:r>
                        <a:rPr lang="nb-NO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848776"/>
                  </a:ext>
                </a:extLst>
              </a:tr>
              <a:tr h="645695">
                <a:tc>
                  <a:txBody>
                    <a:bodyPr/>
                    <a:lstStyle/>
                    <a:p>
                      <a:r>
                        <a:rPr lang="nb-NO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6232182"/>
                  </a:ext>
                </a:extLst>
              </a:tr>
              <a:tr h="645695">
                <a:tc>
                  <a:txBody>
                    <a:bodyPr/>
                    <a:lstStyle/>
                    <a:p>
                      <a:r>
                        <a:rPr lang="nb-NO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11330"/>
                  </a:ext>
                </a:extLst>
              </a:tr>
              <a:tr h="645695">
                <a:tc>
                  <a:txBody>
                    <a:bodyPr/>
                    <a:lstStyle/>
                    <a:p>
                      <a:r>
                        <a:rPr lang="nb-NO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5594777"/>
                  </a:ext>
                </a:extLst>
              </a:tr>
              <a:tr h="645695">
                <a:tc>
                  <a:txBody>
                    <a:bodyPr/>
                    <a:lstStyle/>
                    <a:p>
                      <a:r>
                        <a:rPr lang="nb-NO"/>
                        <a:t>6.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1277687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E84AA427-D5DD-4780-B074-1B7FEA0994F2}"/>
              </a:ext>
            </a:extLst>
          </p:cNvPr>
          <p:cNvSpPr txBox="1"/>
          <p:nvPr/>
        </p:nvSpPr>
        <p:spPr>
          <a:xfrm>
            <a:off x="537121" y="2044525"/>
            <a:ext cx="385298" cy="1898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Faktor 1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xmlns="" id="{D665DF40-F3AF-422D-9803-1181E1912CA2}"/>
              </a:ext>
            </a:extLst>
          </p:cNvPr>
          <p:cNvSpPr txBox="1"/>
          <p:nvPr/>
        </p:nvSpPr>
        <p:spPr>
          <a:xfrm>
            <a:off x="537121" y="3991282"/>
            <a:ext cx="385298" cy="1915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Faktor 2</a:t>
            </a:r>
          </a:p>
        </p:txBody>
      </p:sp>
    </p:spTree>
    <p:extLst>
      <p:ext uri="{BB962C8B-B14F-4D97-AF65-F5344CB8AC3E}">
        <p14:creationId xmlns:p14="http://schemas.microsoft.com/office/powerpoint/2010/main" val="9054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757" y="187831"/>
            <a:ext cx="11184486" cy="1340933"/>
          </a:xfrm>
        </p:spPr>
        <p:txBody>
          <a:bodyPr/>
          <a:lstStyle/>
          <a:p>
            <a:pPr algn="ctr"/>
            <a:r>
              <a:rPr lang="nb-NO" dirty="0" smtClean="0"/>
              <a:t>VIDERE </a:t>
            </a:r>
            <a:r>
              <a:rPr lang="nb-NO" dirty="0"/>
              <a:t>OPPFØLGING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67607" y="1988841"/>
            <a:ext cx="8118113" cy="4091033"/>
          </a:xfrm>
        </p:spPr>
        <p:txBody>
          <a:bodyPr vert="horz" lIns="0" tIns="0" rIns="0" bIns="0" rtlCol="0" anchor="t">
            <a:noAutofit/>
          </a:bodyPr>
          <a:lstStyle/>
          <a:p>
            <a:pPr marL="143510" indent="-143510"/>
            <a:r>
              <a:rPr lang="nb-NO" sz="2400" dirty="0" smtClean="0"/>
              <a:t>Hvordan skal vi sørge for skal at tiltakene blir </a:t>
            </a:r>
            <a:r>
              <a:rPr lang="nb-NO" sz="2400" dirty="0"/>
              <a:t>jobba med </a:t>
            </a:r>
            <a:r>
              <a:rPr lang="nb-NO" sz="2400" dirty="0" smtClean="0"/>
              <a:t>fremover</a:t>
            </a:r>
            <a:r>
              <a:rPr lang="nb-NO" sz="2400" dirty="0"/>
              <a:t>? </a:t>
            </a:r>
            <a:r>
              <a:rPr lang="nb-NO" sz="2400" dirty="0" smtClean="0"/>
              <a:t>Hvor? Hvem? </a:t>
            </a:r>
            <a:r>
              <a:rPr lang="nb-NO" sz="2400" dirty="0"/>
              <a:t>Når?</a:t>
            </a:r>
          </a:p>
          <a:p>
            <a:pPr marL="143510" indent="-143510"/>
            <a:r>
              <a:rPr lang="nb-NO" sz="2400" i="1" dirty="0" smtClean="0">
                <a:cs typeface="Arial"/>
              </a:rPr>
              <a:t>Bruk forbedringstavle </a:t>
            </a:r>
            <a:r>
              <a:rPr lang="nb-NO" sz="2400" i="1" dirty="0">
                <a:cs typeface="Arial"/>
              </a:rPr>
              <a:t>eller andre </a:t>
            </a:r>
            <a:r>
              <a:rPr lang="nb-NO" sz="2400" i="1" dirty="0" smtClean="0">
                <a:cs typeface="Arial"/>
              </a:rPr>
              <a:t>metoder </a:t>
            </a:r>
            <a:r>
              <a:rPr lang="nb-NO" sz="2400" i="1" dirty="0">
                <a:cs typeface="Arial"/>
              </a:rPr>
              <a:t>for oppfølging?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10-faktor mal tiltaksmøtet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263" y="3868010"/>
            <a:ext cx="4031399" cy="22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9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507218" y="2016083"/>
            <a:ext cx="7127966" cy="1550499"/>
          </a:xfrm>
        </p:spPr>
        <p:txBody>
          <a:bodyPr/>
          <a:lstStyle/>
          <a:p>
            <a:r>
              <a:rPr lang="nb-NO" dirty="0"/>
              <a:t>TAKK FOR I DAG! </a:t>
            </a:r>
            <a:r>
              <a:rPr lang="nb-NO" dirty="0">
                <a:sym typeface="Wingdings" panose="05000000000000000000" pitchFamily="2" charset="2"/>
              </a:rPr>
              <a:t>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4804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innhald 1">
            <a:extLst>
              <a:ext uri="{FF2B5EF4-FFF2-40B4-BE49-F238E27FC236}">
                <a16:creationId xmlns:a16="http://schemas.microsoft.com/office/drawing/2014/main" xmlns="" id="{98F2ABB0-5C7C-4D16-89B7-D876D2098C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43510" indent="-143510"/>
            <a:r>
              <a:rPr lang="nb-NO" dirty="0" smtClean="0"/>
              <a:t>Vi ønsker å følge opp hver enhet som får egen resultatrapport, både for å kunne dele internt og for å kunne lære av hverandre.  </a:t>
            </a:r>
          </a:p>
          <a:p>
            <a:pPr marL="143510" indent="-143510"/>
            <a:r>
              <a:rPr lang="nb-NO" dirty="0" smtClean="0"/>
              <a:t>Som leder med egen rapport ber vi derfor om at du skriver en kort rapport om hvordan prosessen er gjennomført i din avdeling/virksomhet. </a:t>
            </a:r>
          </a:p>
          <a:p>
            <a:pPr marL="143510" indent="-143510"/>
            <a:r>
              <a:rPr lang="nb-NO" dirty="0" smtClean="0"/>
              <a:t>10-FAKTOR vil bli  et tema på ledersamlinger framover, og kommunedirektørens ledergruppe og AMU ønsker tilbakemeldinger og informasjon om arbeidet som er gjort med resultatene av undersøkelsen.</a:t>
            </a:r>
            <a:endParaRPr lang="nb-NO" dirty="0" smtClean="0">
              <a:cs typeface="Arial" panose="020B0604020202020204"/>
            </a:endParaRPr>
          </a:p>
          <a:p>
            <a:pPr marL="143510" indent="-143510"/>
            <a:r>
              <a:rPr lang="nb-NO" b="1" dirty="0" smtClean="0">
                <a:solidFill>
                  <a:schemeClr val="accent1"/>
                </a:solidFill>
                <a:hlinkClick r:id="rId3"/>
              </a:rPr>
              <a:t>Klikk på lenken for å komme til Forms-skjemaet. </a:t>
            </a:r>
            <a:endParaRPr lang="nb-NO" b="1" dirty="0">
              <a:solidFill>
                <a:schemeClr val="accent1"/>
              </a:solidFill>
              <a:cs typeface="Arial" panose="020B0604020202020204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xmlns="" id="{8294AB0F-B81D-4B3F-8D1B-CE57D8A9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017638" cy="1320800"/>
          </a:xfrm>
        </p:spPr>
        <p:txBody>
          <a:bodyPr>
            <a:normAutofit/>
          </a:bodyPr>
          <a:lstStyle/>
          <a:p>
            <a:r>
              <a:rPr lang="nb-NO" dirty="0" smtClean="0"/>
              <a:t>Registrere oppfølging av medarbeiderundersøkelsen i skjema </a:t>
            </a:r>
            <a:endParaRPr lang="nb-NO" dirty="0">
              <a:cs typeface="Arial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xmlns="" id="{7FF138C2-EC42-48D8-B6FD-5A922CBAC0FE}"/>
              </a:ext>
            </a:extLst>
          </p:cNvPr>
          <p:cNvSpPr txBox="1"/>
          <p:nvPr/>
        </p:nvSpPr>
        <p:spPr>
          <a:xfrm rot="20994549">
            <a:off x="2598345" y="1607234"/>
            <a:ext cx="288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 smtClean="0">
                <a:solidFill>
                  <a:srgbClr val="FF0000"/>
                </a:solidFill>
              </a:rPr>
              <a:t>Til leder – </a:t>
            </a:r>
            <a:r>
              <a:rPr lang="nn-NO" b="1" dirty="0" err="1" smtClean="0">
                <a:solidFill>
                  <a:srgbClr val="FF0000"/>
                </a:solidFill>
              </a:rPr>
              <a:t>ikke</a:t>
            </a:r>
            <a:r>
              <a:rPr lang="nn-NO" b="1" dirty="0" smtClean="0">
                <a:solidFill>
                  <a:srgbClr val="FF0000"/>
                </a:solidFill>
              </a:rPr>
              <a:t> til visning i møtet! </a:t>
            </a:r>
            <a:r>
              <a:rPr lang="nn-NO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nn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VI BLIR BEDRE SAMMEN!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148063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bruker resultatene fra medarbeiderundersøkelsen vår aktivt i arbeidsmiljøarbeidet vårt. </a:t>
            </a:r>
          </a:p>
          <a:p>
            <a:pPr marL="0" indent="0">
              <a:buNone/>
            </a:pPr>
            <a:r>
              <a:rPr lang="nb-NO" dirty="0" smtClean="0"/>
              <a:t>Alles medvirkning er </a:t>
            </a:r>
            <a:r>
              <a:rPr lang="nb-NO" dirty="0"/>
              <a:t>viktige for at vi skal lykkes – </a:t>
            </a:r>
            <a:r>
              <a:rPr lang="nb-NO" b="1" dirty="0" smtClean="0"/>
              <a:t>DIN også! </a:t>
            </a:r>
            <a:r>
              <a:rPr lang="nb-NO" b="1" dirty="0" smtClean="0">
                <a:sym typeface="Wingdings" panose="05000000000000000000" pitchFamily="2" charset="2"/>
              </a:rPr>
              <a:t> </a:t>
            </a:r>
            <a:endParaRPr lang="nn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375" y="75155"/>
            <a:ext cx="2672414" cy="197033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955473" y="2801435"/>
            <a:ext cx="2848692" cy="27354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Ledere</a:t>
            </a:r>
            <a:r>
              <a:rPr kumimoji="0" lang="nn-NO" sz="2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</a:t>
            </a:r>
            <a:r>
              <a:rPr kumimoji="0" lang="nn-NO" sz="2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ansvarlige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å </a:t>
            </a:r>
            <a:r>
              <a:rPr lang="nn-NO" sz="2400" noProof="0" dirty="0" smtClean="0">
                <a:solidFill>
                  <a:srgbClr val="FFFFFF"/>
                </a:solidFill>
                <a:latin typeface="Arial" panose="020B0604020202020204"/>
              </a:rPr>
              <a:t>styre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prosessen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304514" y="2916529"/>
            <a:ext cx="3070202" cy="2887175"/>
          </a:xfrm>
          <a:prstGeom prst="ellipse">
            <a:avLst/>
          </a:prstGeom>
          <a:solidFill>
            <a:srgbClr val="AE3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b="0" i="0" u="none" strike="noStrike" kern="1200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Medarbeidere</a:t>
            </a:r>
            <a:r>
              <a:rPr lang="nb-NO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nb-NO" dirty="0" smtClean="0">
                <a:solidFill>
                  <a:srgbClr val="FFFFFF"/>
                </a:solidFill>
                <a:latin typeface="Arial" panose="020B0604020202020204"/>
              </a:rPr>
              <a:t>inviteres til å </a:t>
            </a: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reflektere 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over </a:t>
            </a: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utviklingsområder 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og er </a:t>
            </a:r>
            <a:r>
              <a:rPr kumimoji="0" lang="nn-NO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medansvarlige</a:t>
            </a: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 for konkretisering av  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mål og tiltak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8" name="Femkant 7"/>
          <p:cNvSpPr/>
          <p:nvPr/>
        </p:nvSpPr>
        <p:spPr>
          <a:xfrm>
            <a:off x="1257518" y="5476502"/>
            <a:ext cx="7669199" cy="1162310"/>
          </a:xfrm>
          <a:prstGeom prst="homePlate">
            <a:avLst/>
          </a:prstGeom>
          <a:solidFill>
            <a:srgbClr val="69B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Hva er det viktig for oss å bevare</a:t>
            </a:r>
            <a:r>
              <a:rPr lang="nb-NO" sz="20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nb-NO" sz="2000" dirty="0" smtClean="0">
                <a:solidFill>
                  <a:srgbClr val="FFFFFF"/>
                </a:solidFill>
                <a:latin typeface="Arial" panose="020B0604020202020204"/>
              </a:rPr>
              <a:t>(hva er vi gode på allerede)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Hva er det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viktig å </a:t>
            </a:r>
            <a:r>
              <a:rPr kumimoji="0" lang="nb-NO" sz="20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</a:t>
            </a:r>
            <a:r>
              <a:rPr kumimoji="0" lang="nb-NO" sz="2000" b="0" i="0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oss å bli bedre på – og hvordan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54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880" y="5447540"/>
            <a:ext cx="2849094" cy="1272411"/>
          </a:xfrm>
          <a:prstGeom prst="rect">
            <a:avLst/>
          </a:prstGeom>
        </p:spPr>
      </p:pic>
      <p:sp>
        <p:nvSpPr>
          <p:cNvPr id="9" name="Plasshaldar for innhald 5">
            <a:extLst>
              <a:ext uri="{FF2B5EF4-FFF2-40B4-BE49-F238E27FC236}">
                <a16:creationId xmlns="" xmlns:a16="http://schemas.microsoft.com/office/drawing/2014/main" id="{44CA35EB-F6B7-4C26-9329-3D3BFCD6ED9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497016" y="2137667"/>
            <a:ext cx="4823934" cy="32560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sz="1700" dirty="0" smtClean="0">
                <a:solidFill>
                  <a:schemeClr val="tx1"/>
                </a:solidFill>
              </a:rPr>
              <a:t>Velkommen! </a:t>
            </a:r>
            <a:r>
              <a:rPr lang="nb-NO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nb-NO" sz="1700" dirty="0">
              <a:solidFill>
                <a:schemeClr val="tx1"/>
              </a:solidFill>
            </a:endParaRPr>
          </a:p>
          <a:p>
            <a:r>
              <a:rPr lang="nb-NO" sz="1700" dirty="0">
                <a:solidFill>
                  <a:schemeClr val="tx1"/>
                </a:solidFill>
              </a:rPr>
              <a:t>Oppsummering del 1 – </a:t>
            </a:r>
            <a:r>
              <a:rPr lang="nb-NO" sz="1700" dirty="0" smtClean="0">
                <a:solidFill>
                  <a:schemeClr val="tx1"/>
                </a:solidFill>
              </a:rPr>
              <a:t>hvilke faktorer </a:t>
            </a:r>
            <a:r>
              <a:rPr lang="nb-NO" sz="1700" dirty="0">
                <a:solidFill>
                  <a:schemeClr val="tx1"/>
                </a:solidFill>
              </a:rPr>
              <a:t>skal </a:t>
            </a:r>
            <a:r>
              <a:rPr lang="nb-NO" sz="1700" dirty="0" smtClean="0">
                <a:solidFill>
                  <a:schemeClr val="tx1"/>
                </a:solidFill>
              </a:rPr>
              <a:t>vi jobbe videre </a:t>
            </a:r>
            <a:r>
              <a:rPr lang="nb-NO" sz="1700" dirty="0">
                <a:solidFill>
                  <a:schemeClr val="tx1"/>
                </a:solidFill>
              </a:rPr>
              <a:t>med og </a:t>
            </a:r>
            <a:r>
              <a:rPr lang="nb-NO" sz="1700" dirty="0" smtClean="0">
                <a:solidFill>
                  <a:schemeClr val="tx1"/>
                </a:solidFill>
              </a:rPr>
              <a:t>hvordan(10 </a:t>
            </a:r>
            <a:r>
              <a:rPr lang="nb-NO" sz="1700" dirty="0">
                <a:solidFill>
                  <a:schemeClr val="tx1"/>
                </a:solidFill>
              </a:rPr>
              <a:t>min)</a:t>
            </a:r>
          </a:p>
          <a:p>
            <a:r>
              <a:rPr lang="nb-NO" sz="1700" dirty="0">
                <a:solidFill>
                  <a:schemeClr val="tx1"/>
                </a:solidFill>
              </a:rPr>
              <a:t>Gruppearbeid IGP – vegkartet eller faktorspesifikt verktøy </a:t>
            </a:r>
            <a:r>
              <a:rPr lang="nb-NO" sz="1700" dirty="0" smtClean="0">
                <a:solidFill>
                  <a:schemeClr val="tx1"/>
                </a:solidFill>
              </a:rPr>
              <a:t>(45-90 </a:t>
            </a:r>
            <a:r>
              <a:rPr lang="nb-NO" sz="1700" dirty="0">
                <a:solidFill>
                  <a:schemeClr val="tx1"/>
                </a:solidFill>
              </a:rPr>
              <a:t>min)</a:t>
            </a:r>
          </a:p>
          <a:p>
            <a:r>
              <a:rPr lang="nn-NO" sz="1700" dirty="0">
                <a:solidFill>
                  <a:schemeClr val="tx1"/>
                </a:solidFill>
              </a:rPr>
              <a:t>Oppsummering del 2: </a:t>
            </a:r>
            <a:r>
              <a:rPr lang="nb-NO" sz="1700" dirty="0" smtClean="0">
                <a:solidFill>
                  <a:schemeClr val="tx1"/>
                </a:solidFill>
              </a:rPr>
              <a:t>Hvordan skal vi sørge for </a:t>
            </a:r>
            <a:r>
              <a:rPr lang="nb-NO" sz="1700" dirty="0">
                <a:solidFill>
                  <a:schemeClr val="tx1"/>
                </a:solidFill>
              </a:rPr>
              <a:t>at </a:t>
            </a:r>
            <a:r>
              <a:rPr lang="nb-NO" sz="1700" dirty="0" smtClean="0">
                <a:solidFill>
                  <a:schemeClr val="tx1"/>
                </a:solidFill>
              </a:rPr>
              <a:t>tiltakene </a:t>
            </a:r>
            <a:r>
              <a:rPr lang="nb-NO" sz="1700" dirty="0">
                <a:solidFill>
                  <a:schemeClr val="tx1"/>
                </a:solidFill>
              </a:rPr>
              <a:t>blir jobba med framover? (10 min)</a:t>
            </a:r>
          </a:p>
          <a:p>
            <a:pPr marL="0" indent="0">
              <a:buNone/>
            </a:pPr>
            <a:r>
              <a:rPr lang="nb-NO" sz="1700" dirty="0">
                <a:solidFill>
                  <a:schemeClr val="tx1"/>
                </a:solidFill>
              </a:rPr>
              <a:t>Takk for i dag!</a:t>
            </a:r>
          </a:p>
          <a:p>
            <a:endParaRPr lang="nb-NO" dirty="0"/>
          </a:p>
        </p:txBody>
      </p:sp>
      <p:sp>
        <p:nvSpPr>
          <p:cNvPr id="8" name="Plasshaldar for innhald 4">
            <a:extLst>
              <a:ext uri="{FF2B5EF4-FFF2-40B4-BE49-F238E27FC236}">
                <a16:creationId xmlns="" xmlns:a16="http://schemas.microsoft.com/office/drawing/2014/main" id="{E2E7E3A8-6CDF-4A31-B6CF-3E238ED6D57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6350" y="2143993"/>
            <a:ext cx="5073179" cy="32496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n-NO" sz="1700" dirty="0" smtClean="0">
                <a:solidFill>
                  <a:schemeClr val="bg1">
                    <a:lumMod val="75000"/>
                  </a:schemeClr>
                </a:solidFill>
              </a:rPr>
              <a:t>Velkommen</a:t>
            </a:r>
            <a:r>
              <a:rPr lang="nb-NO" sz="1700" dirty="0" smtClean="0">
                <a:solidFill>
                  <a:schemeClr val="bg1">
                    <a:lumMod val="75000"/>
                  </a:schemeClr>
                </a:solidFill>
              </a:rPr>
              <a:t>! </a:t>
            </a:r>
            <a:r>
              <a:rPr lang="nb-NO" sz="17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nb-NO" sz="17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b-NO" sz="1700" dirty="0">
                <a:solidFill>
                  <a:schemeClr val="bg1">
                    <a:lumMod val="75000"/>
                  </a:schemeClr>
                </a:solidFill>
              </a:rPr>
              <a:t>Visjon og </a:t>
            </a:r>
            <a:r>
              <a:rPr lang="nb-NO" sz="1700" dirty="0" smtClean="0">
                <a:solidFill>
                  <a:schemeClr val="bg1">
                    <a:lumMod val="75000"/>
                  </a:schemeClr>
                </a:solidFill>
              </a:rPr>
              <a:t>verdier i Nord-Aurdal kommune og hvorfor 10-faktor</a:t>
            </a:r>
            <a:r>
              <a:rPr lang="nb-NO" sz="1700" dirty="0">
                <a:solidFill>
                  <a:schemeClr val="bg1">
                    <a:lumMod val="75000"/>
                  </a:schemeClr>
                </a:solidFill>
              </a:rPr>
              <a:t>? (</a:t>
            </a:r>
            <a:r>
              <a:rPr lang="nb-NO" sz="1700" dirty="0" smtClean="0">
                <a:solidFill>
                  <a:schemeClr val="bg1">
                    <a:lumMod val="75000"/>
                  </a:schemeClr>
                </a:solidFill>
              </a:rPr>
              <a:t>10 </a:t>
            </a:r>
            <a:r>
              <a:rPr lang="nb-NO" sz="1700" dirty="0">
                <a:solidFill>
                  <a:schemeClr val="bg1">
                    <a:lumMod val="75000"/>
                  </a:schemeClr>
                </a:solidFill>
              </a:rPr>
              <a:t>min)</a:t>
            </a:r>
          </a:p>
          <a:p>
            <a:r>
              <a:rPr lang="nb-NO" sz="1700" dirty="0" smtClean="0">
                <a:solidFill>
                  <a:schemeClr val="bg1">
                    <a:lumMod val="75000"/>
                  </a:schemeClr>
                </a:solidFill>
              </a:rPr>
              <a:t>De </a:t>
            </a:r>
            <a:r>
              <a:rPr lang="nb-NO" sz="1700" dirty="0">
                <a:solidFill>
                  <a:schemeClr val="bg1">
                    <a:lumMod val="75000"/>
                  </a:schemeClr>
                </a:solidFill>
              </a:rPr>
              <a:t>10-faktorane og </a:t>
            </a:r>
            <a:r>
              <a:rPr lang="nb-NO" sz="1700" dirty="0" smtClean="0">
                <a:solidFill>
                  <a:schemeClr val="bg1">
                    <a:lumMod val="75000"/>
                  </a:schemeClr>
                </a:solidFill>
              </a:rPr>
              <a:t>resultatene </a:t>
            </a:r>
            <a:r>
              <a:rPr lang="nb-NO" sz="1700" dirty="0">
                <a:solidFill>
                  <a:schemeClr val="bg1">
                    <a:lumMod val="75000"/>
                  </a:schemeClr>
                </a:solidFill>
              </a:rPr>
              <a:t>våre (15 min)</a:t>
            </a:r>
          </a:p>
          <a:p>
            <a:r>
              <a:rPr lang="nn-NO" sz="1700" dirty="0">
                <a:solidFill>
                  <a:schemeClr val="bg1">
                    <a:lumMod val="75000"/>
                  </a:schemeClr>
                </a:solidFill>
              </a:rPr>
              <a:t>Analysekrysset </a:t>
            </a:r>
            <a:r>
              <a:rPr lang="nn-NO" sz="1700" dirty="0" smtClean="0">
                <a:solidFill>
                  <a:schemeClr val="bg1">
                    <a:lumMod val="75000"/>
                  </a:schemeClr>
                </a:solidFill>
              </a:rPr>
              <a:t>(40-60 min?)</a:t>
            </a:r>
            <a:endParaRPr lang="nn-NO" sz="17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n-NO" sz="1700" dirty="0">
                <a:solidFill>
                  <a:schemeClr val="bg1">
                    <a:lumMod val="75000"/>
                  </a:schemeClr>
                </a:solidFill>
              </a:rPr>
              <a:t>Oppsummering del 1 </a:t>
            </a:r>
            <a:r>
              <a:rPr lang="nn-NO" sz="1700" dirty="0" smtClean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lang="nb-NO" sz="1700" dirty="0" smtClean="0">
                <a:solidFill>
                  <a:schemeClr val="bg1">
                    <a:lumMod val="75000"/>
                  </a:schemeClr>
                </a:solidFill>
              </a:rPr>
              <a:t> hvilke faktorer </a:t>
            </a:r>
            <a:r>
              <a:rPr lang="nb-NO" sz="1700" dirty="0">
                <a:solidFill>
                  <a:schemeClr val="bg1">
                    <a:lumMod val="75000"/>
                  </a:schemeClr>
                </a:solidFill>
              </a:rPr>
              <a:t>skal </a:t>
            </a:r>
            <a:r>
              <a:rPr lang="nb-NO" sz="1700" dirty="0" smtClean="0">
                <a:solidFill>
                  <a:schemeClr val="bg1">
                    <a:lumMod val="75000"/>
                  </a:schemeClr>
                </a:solidFill>
              </a:rPr>
              <a:t>vi jobbe videre </a:t>
            </a:r>
            <a:r>
              <a:rPr lang="nb-NO" sz="1700" dirty="0">
                <a:solidFill>
                  <a:schemeClr val="bg1">
                    <a:lumMod val="75000"/>
                  </a:schemeClr>
                </a:solidFill>
              </a:rPr>
              <a:t>med</a:t>
            </a:r>
            <a:r>
              <a:rPr lang="nn-NO" sz="1700" dirty="0">
                <a:solidFill>
                  <a:schemeClr val="bg1">
                    <a:lumMod val="75000"/>
                  </a:schemeClr>
                </a:solidFill>
              </a:rPr>
              <a:t>  (</a:t>
            </a:r>
            <a:r>
              <a:rPr lang="nn-NO" sz="1700" dirty="0" smtClean="0">
                <a:solidFill>
                  <a:schemeClr val="bg1">
                    <a:lumMod val="75000"/>
                  </a:schemeClr>
                </a:solidFill>
              </a:rPr>
              <a:t>15 </a:t>
            </a:r>
            <a:r>
              <a:rPr lang="nn-NO" sz="1700" dirty="0">
                <a:solidFill>
                  <a:schemeClr val="bg1">
                    <a:lumMod val="75000"/>
                  </a:schemeClr>
                </a:solidFill>
              </a:rPr>
              <a:t>min)</a:t>
            </a:r>
          </a:p>
          <a:p>
            <a:pPr marL="0" indent="0">
              <a:buNone/>
            </a:pPr>
            <a:r>
              <a:rPr lang="nb-NO" sz="1700" dirty="0">
                <a:solidFill>
                  <a:schemeClr val="bg1">
                    <a:lumMod val="75000"/>
                  </a:schemeClr>
                </a:solidFill>
              </a:rPr>
              <a:t>Takk for i dag!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Oppfølging av 10-FAKTOR i to deler </a:t>
            </a:r>
            <a:endParaRPr lang="nn-NO" dirty="0"/>
          </a:p>
        </p:txBody>
      </p:sp>
      <p:sp>
        <p:nvSpPr>
          <p:cNvPr id="4" name="Rektangel 3"/>
          <p:cNvSpPr/>
          <p:nvPr/>
        </p:nvSpPr>
        <p:spPr>
          <a:xfrm>
            <a:off x="3048000" y="15823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endParaRPr lang="nb-NO" dirty="0">
              <a:cs typeface="Lucida Sans Unicode" pitchFamily="34" charset="0"/>
            </a:endParaRPr>
          </a:p>
          <a:p>
            <a:pPr>
              <a:spcBef>
                <a:spcPts val="0"/>
              </a:spcBef>
            </a:pPr>
            <a:endParaRPr lang="nb-NO" dirty="0">
              <a:cs typeface="Lucida Sans Unicode" pitchFamily="34" charset="0"/>
            </a:endParaRPr>
          </a:p>
          <a:p>
            <a:pPr>
              <a:spcBef>
                <a:spcPts val="0"/>
              </a:spcBef>
            </a:pPr>
            <a:endParaRPr lang="nb-NO" dirty="0">
              <a:cs typeface="Lucida Sans Unicode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12635802-D09E-4D2E-8778-2DF76032ABA2}"/>
              </a:ext>
            </a:extLst>
          </p:cNvPr>
          <p:cNvSpPr/>
          <p:nvPr/>
        </p:nvSpPr>
        <p:spPr>
          <a:xfrm>
            <a:off x="677334" y="1872767"/>
            <a:ext cx="357084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nb-NO" b="1" dirty="0">
                <a:solidFill>
                  <a:schemeClr val="bg1">
                    <a:lumMod val="75000"/>
                  </a:schemeClr>
                </a:solidFill>
              </a:rPr>
              <a:t>Avdelingsmøte 1 (1.5 – 2 </a:t>
            </a:r>
            <a:r>
              <a:rPr lang="nb-NO" b="1" dirty="0" smtClean="0">
                <a:solidFill>
                  <a:schemeClr val="bg1">
                    <a:lumMod val="75000"/>
                  </a:schemeClr>
                </a:solidFill>
              </a:rPr>
              <a:t>timer</a:t>
            </a:r>
            <a:r>
              <a:rPr lang="nb-NO" b="1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nb-NO" b="1" dirty="0">
              <a:solidFill>
                <a:schemeClr val="bg1">
                  <a:lumMod val="75000"/>
                </a:schemeClr>
              </a:solidFill>
              <a:cs typeface="Arial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="" xmlns:a16="http://schemas.microsoft.com/office/drawing/2014/main" id="{B8F4B844-7393-4A16-81B9-FA8F398A5B67}"/>
              </a:ext>
            </a:extLst>
          </p:cNvPr>
          <p:cNvSpPr/>
          <p:nvPr/>
        </p:nvSpPr>
        <p:spPr>
          <a:xfrm>
            <a:off x="6256662" y="1795263"/>
            <a:ext cx="357444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nb-NO" b="1" dirty="0">
                <a:solidFill>
                  <a:schemeClr val="accent1"/>
                </a:solidFill>
              </a:rPr>
              <a:t>Avdelingsmøte 2 (1,5 – 2 </a:t>
            </a:r>
            <a:r>
              <a:rPr lang="nb-NO" b="1" dirty="0" err="1">
                <a:solidFill>
                  <a:schemeClr val="accent1"/>
                </a:solidFill>
              </a:rPr>
              <a:t>timar</a:t>
            </a:r>
            <a:r>
              <a:rPr lang="nb-NO" b="1" dirty="0">
                <a:solidFill>
                  <a:schemeClr val="accent1"/>
                </a:solidFill>
              </a:rPr>
              <a:t>)</a:t>
            </a:r>
            <a:endParaRPr lang="nb-NO" b="1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2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10-FAKTORER </a:t>
            </a:r>
            <a:endParaRPr lang="nn-NO" dirty="0"/>
          </a:p>
        </p:txBody>
      </p:sp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="" xmlns:a16="http://schemas.microsoft.com/office/drawing/2014/main" id="{E7088D44-8E82-4182-B3D4-2C9496130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4" y="1332744"/>
            <a:ext cx="2042063" cy="1481257"/>
          </a:xfrm>
          <a:prstGeom prst="rect">
            <a:avLst/>
          </a:prstGeom>
        </p:spPr>
      </p:pic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="" xmlns:a16="http://schemas.microsoft.com/office/drawing/2014/main" id="{77ADAA1D-A356-4C71-9D2B-D960A91382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50" y="1294763"/>
            <a:ext cx="2041281" cy="1519238"/>
          </a:xfrm>
          <a:prstGeom prst="rect">
            <a:avLst/>
          </a:prstGeom>
        </p:spPr>
      </p:pic>
      <p:pic>
        <p:nvPicPr>
          <p:cNvPr id="8" name="Bilde 7" descr="Et bilde som inneholder tegning&#10;&#10;Automatisk generert beskrivelse">
            <a:extLst>
              <a:ext uri="{FF2B5EF4-FFF2-40B4-BE49-F238E27FC236}">
                <a16:creationId xmlns="" xmlns:a16="http://schemas.microsoft.com/office/drawing/2014/main" id="{F4CF3725-27F6-4FF2-9102-3B4A4B9F9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85" y="1270000"/>
            <a:ext cx="2042062" cy="1441635"/>
          </a:xfrm>
          <a:prstGeom prst="rect">
            <a:avLst/>
          </a:prstGeom>
        </p:spPr>
      </p:pic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="" xmlns:a16="http://schemas.microsoft.com/office/drawing/2014/main" id="{C859E416-7B5A-4718-A130-16C7920B82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9" y="2975413"/>
            <a:ext cx="2040458" cy="1511094"/>
          </a:xfrm>
          <a:prstGeom prst="rect">
            <a:avLst/>
          </a:prstGeom>
        </p:spPr>
      </p:pic>
      <p:pic>
        <p:nvPicPr>
          <p:cNvPr id="10" name="Bilde 9" descr="Et bilde som inneholder bord&#10;&#10;Automatisk generert beskrivelse">
            <a:extLst>
              <a:ext uri="{FF2B5EF4-FFF2-40B4-BE49-F238E27FC236}">
                <a16:creationId xmlns="" xmlns:a16="http://schemas.microsoft.com/office/drawing/2014/main" id="{35BE2627-3F6F-4E46-BBF7-97C465CF4F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22" y="2910823"/>
            <a:ext cx="2040071" cy="1482575"/>
          </a:xfrm>
          <a:prstGeom prst="rect">
            <a:avLst/>
          </a:prstGeom>
        </p:spPr>
      </p:pic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="" xmlns:a16="http://schemas.microsoft.com/office/drawing/2014/main" id="{CB9D92B5-22E4-4748-8F1F-AD4AF2BD7B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26" y="2910823"/>
            <a:ext cx="2042062" cy="1472113"/>
          </a:xfrm>
          <a:prstGeom prst="rect">
            <a:avLst/>
          </a:prstGeom>
        </p:spPr>
      </p:pic>
      <p:pic>
        <p:nvPicPr>
          <p:cNvPr id="12" name="Bilde 11" descr="Et bilde som inneholder bord, tegning&#10;&#10;Automatisk generert beskrivelse">
            <a:extLst>
              <a:ext uri="{FF2B5EF4-FFF2-40B4-BE49-F238E27FC236}">
                <a16:creationId xmlns="" xmlns:a16="http://schemas.microsoft.com/office/drawing/2014/main" id="{C0E48D66-7ED1-429F-8E7D-9CD8A2260C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27" y="2910823"/>
            <a:ext cx="1947579" cy="1295338"/>
          </a:xfrm>
          <a:prstGeom prst="rect">
            <a:avLst/>
          </a:prstGeom>
        </p:spPr>
      </p:pic>
      <p:pic>
        <p:nvPicPr>
          <p:cNvPr id="13" name="Bilde 12" descr="Et bilde som inneholder tegning&#10;&#10;Automatisk generert beskrivelse">
            <a:extLst>
              <a:ext uri="{FF2B5EF4-FFF2-40B4-BE49-F238E27FC236}">
                <a16:creationId xmlns="" xmlns:a16="http://schemas.microsoft.com/office/drawing/2014/main" id="{A68C9F6C-F540-46C4-B37B-0A3F8194DE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832037"/>
            <a:ext cx="2042062" cy="1398965"/>
          </a:xfrm>
          <a:prstGeom prst="rect">
            <a:avLst/>
          </a:prstGeom>
        </p:spPr>
      </p:pic>
      <p:pic>
        <p:nvPicPr>
          <p:cNvPr id="14" name="Bilde 13" descr="Et bilde som inneholder tegning&#10;&#10;Automatisk generert beskrivelse">
            <a:extLst>
              <a:ext uri="{FF2B5EF4-FFF2-40B4-BE49-F238E27FC236}">
                <a16:creationId xmlns="" xmlns:a16="http://schemas.microsoft.com/office/drawing/2014/main" id="{61C80947-F1D0-44FB-A28C-A89527DF68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06" y="4636240"/>
            <a:ext cx="2042062" cy="1475161"/>
          </a:xfrm>
          <a:prstGeom prst="rect">
            <a:avLst/>
          </a:prstGeom>
        </p:spPr>
      </p:pic>
      <p:pic>
        <p:nvPicPr>
          <p:cNvPr id="15" name="Bilde 14" descr="Et bilde som inneholder tegning&#10;&#10;Automatisk generert beskrivelse">
            <a:extLst>
              <a:ext uri="{FF2B5EF4-FFF2-40B4-BE49-F238E27FC236}">
                <a16:creationId xmlns="" xmlns:a16="http://schemas.microsoft.com/office/drawing/2014/main" id="{4D547E26-4D2B-4BB0-893E-32DF8AB062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31" y="4636240"/>
            <a:ext cx="2011583" cy="13745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="" xmlns:a16="http://schemas.microsoft.com/office/drawing/2014/main" id="{1BE4CABE-A418-46D2-975E-F8634C4D72CC}"/>
              </a:ext>
            </a:extLst>
          </p:cNvPr>
          <p:cNvSpPr txBox="1"/>
          <p:nvPr/>
        </p:nvSpPr>
        <p:spPr>
          <a:xfrm>
            <a:off x="638910" y="2711635"/>
            <a:ext cx="15199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ea typeface="+mn-ea"/>
                <a:cs typeface="+mn-cs"/>
              </a:rPr>
              <a:t>1. Indre motivasjon </a:t>
            </a: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00FFB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="" xmlns:a16="http://schemas.microsoft.com/office/drawing/2014/main" id="{1BE4CABE-A418-46D2-975E-F8634C4D72CC}"/>
              </a:ext>
            </a:extLst>
          </p:cNvPr>
          <p:cNvSpPr txBox="1"/>
          <p:nvPr/>
        </p:nvSpPr>
        <p:spPr>
          <a:xfrm>
            <a:off x="3990519" y="2717619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 smtClean="0">
                <a:solidFill>
                  <a:srgbClr val="040138"/>
                </a:solidFill>
              </a:rPr>
              <a:t>2. Mestringstro</a:t>
            </a: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00FFB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="" xmlns:a16="http://schemas.microsoft.com/office/drawing/2014/main" id="{1BE4CABE-A418-46D2-975E-F8634C4D72CC}"/>
              </a:ext>
            </a:extLst>
          </p:cNvPr>
          <p:cNvSpPr txBox="1"/>
          <p:nvPr/>
        </p:nvSpPr>
        <p:spPr>
          <a:xfrm>
            <a:off x="7194214" y="2649213"/>
            <a:ext cx="9989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ea typeface="+mn-ea"/>
                <a:cs typeface="+mn-cs"/>
              </a:rPr>
              <a:t>3. Autonomi</a:t>
            </a: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00FFB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="" xmlns:a16="http://schemas.microsoft.com/office/drawing/2014/main" id="{1BE4CABE-A418-46D2-975E-F8634C4D72CC}"/>
              </a:ext>
            </a:extLst>
          </p:cNvPr>
          <p:cNvSpPr txBox="1"/>
          <p:nvPr/>
        </p:nvSpPr>
        <p:spPr>
          <a:xfrm>
            <a:off x="543946" y="4266857"/>
            <a:ext cx="1702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ea typeface="+mn-ea"/>
                <a:cs typeface="+mn-cs"/>
              </a:rPr>
              <a:t>4. Bruk av kompetanse</a:t>
            </a: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00FFB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="" xmlns:a16="http://schemas.microsoft.com/office/drawing/2014/main" id="{1BE4CABE-A418-46D2-975E-F8634C4D72CC}"/>
              </a:ext>
            </a:extLst>
          </p:cNvPr>
          <p:cNvSpPr txBox="1"/>
          <p:nvPr/>
        </p:nvSpPr>
        <p:spPr>
          <a:xfrm>
            <a:off x="3223177" y="4266857"/>
            <a:ext cx="2101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ea typeface="+mn-ea"/>
                <a:cs typeface="+mn-cs"/>
              </a:rPr>
              <a:t>5. Mestringsorientert ledelse</a:t>
            </a: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00FFB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="" xmlns:a16="http://schemas.microsoft.com/office/drawing/2014/main" id="{1BE4CABE-A418-46D2-975E-F8634C4D72CC}"/>
              </a:ext>
            </a:extLst>
          </p:cNvPr>
          <p:cNvSpPr txBox="1"/>
          <p:nvPr/>
        </p:nvSpPr>
        <p:spPr>
          <a:xfrm>
            <a:off x="6329785" y="4289625"/>
            <a:ext cx="1213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ea typeface="+mn-ea"/>
                <a:cs typeface="+mn-cs"/>
              </a:rPr>
              <a:t>6. Rolleklarhet</a:t>
            </a:r>
            <a:r>
              <a:rPr kumimoji="0" lang="nb-NO" sz="1100" b="1" i="0" u="none" strike="noStrike" kern="1200" cap="none" spc="0" normalizeH="0" noProof="0" dirty="0" smtClean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00FFB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="" xmlns:a16="http://schemas.microsoft.com/office/drawing/2014/main" id="{1BE4CABE-A418-46D2-975E-F8634C4D72CC}"/>
              </a:ext>
            </a:extLst>
          </p:cNvPr>
          <p:cNvSpPr txBox="1"/>
          <p:nvPr/>
        </p:nvSpPr>
        <p:spPr>
          <a:xfrm>
            <a:off x="8027533" y="4266857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ea typeface="+mn-ea"/>
                <a:cs typeface="+mn-cs"/>
              </a:rPr>
              <a:t>7. </a:t>
            </a:r>
            <a:r>
              <a:rPr lang="nb-NO" sz="1100" b="1" dirty="0" smtClean="0">
                <a:solidFill>
                  <a:srgbClr val="040138"/>
                </a:solidFill>
              </a:rPr>
              <a:t>Relevant kompetanseutvikling </a:t>
            </a: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00FFB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="" xmlns:a16="http://schemas.microsoft.com/office/drawing/2014/main" id="{1BE4CABE-A418-46D2-975E-F8634C4D72CC}"/>
              </a:ext>
            </a:extLst>
          </p:cNvPr>
          <p:cNvSpPr txBox="1"/>
          <p:nvPr/>
        </p:nvSpPr>
        <p:spPr>
          <a:xfrm>
            <a:off x="736106" y="6129756"/>
            <a:ext cx="15424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ea typeface="+mn-ea"/>
                <a:cs typeface="+mn-cs"/>
              </a:rPr>
              <a:t>8. Fleksibilitetsvilje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00FFB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="" xmlns:a16="http://schemas.microsoft.com/office/drawing/2014/main" id="{1BE4CABE-A418-46D2-975E-F8634C4D72CC}"/>
              </a:ext>
            </a:extLst>
          </p:cNvPr>
          <p:cNvSpPr txBox="1"/>
          <p:nvPr/>
        </p:nvSpPr>
        <p:spPr>
          <a:xfrm>
            <a:off x="3910336" y="6104565"/>
            <a:ext cx="1342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 smtClean="0">
                <a:solidFill>
                  <a:srgbClr val="040138"/>
                </a:solidFill>
              </a:rPr>
              <a:t>9. Mestringsklima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00FFB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="" xmlns:a16="http://schemas.microsoft.com/office/drawing/2014/main" id="{1BE4CABE-A418-46D2-975E-F8634C4D72CC}"/>
              </a:ext>
            </a:extLst>
          </p:cNvPr>
          <p:cNvSpPr txBox="1"/>
          <p:nvPr/>
        </p:nvSpPr>
        <p:spPr>
          <a:xfrm>
            <a:off x="6545829" y="6058398"/>
            <a:ext cx="17989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0138"/>
                </a:solidFill>
                <a:effectLst/>
                <a:uLnTx/>
                <a:uFillTx/>
                <a:ea typeface="+mn-ea"/>
                <a:cs typeface="+mn-cs"/>
              </a:rPr>
              <a:t>10. Prososial motivasjon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00FFB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="" xmlns:a16="http://schemas.microsoft.com/office/drawing/2014/main" id="{7B5A5F59-4123-4932-B53C-13C317514092}"/>
              </a:ext>
            </a:extLst>
          </p:cNvPr>
          <p:cNvSpPr/>
          <p:nvPr/>
        </p:nvSpPr>
        <p:spPr>
          <a:xfrm>
            <a:off x="8673734" y="326331"/>
            <a:ext cx="3504423" cy="213938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="" xmlns:a16="http://schemas.microsoft.com/office/drawing/2014/main" id="{4E6D7128-07EB-4EDB-805A-F9AAAE2C2CFC}"/>
              </a:ext>
            </a:extLst>
          </p:cNvPr>
          <p:cNvSpPr/>
          <p:nvPr/>
        </p:nvSpPr>
        <p:spPr>
          <a:xfrm>
            <a:off x="9655209" y="2365682"/>
            <a:ext cx="2844329" cy="21393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Snakkeboble: Oval 2">
            <a:extLst>
              <a:ext uri="{FF2B5EF4-FFF2-40B4-BE49-F238E27FC236}">
                <a16:creationId xmlns="" xmlns:a16="http://schemas.microsoft.com/office/drawing/2014/main" id="{F4E0A0C1-3B41-430B-A5C7-988D82E8DA0A}"/>
              </a:ext>
            </a:extLst>
          </p:cNvPr>
          <p:cNvSpPr/>
          <p:nvPr/>
        </p:nvSpPr>
        <p:spPr>
          <a:xfrm>
            <a:off x="8832463" y="1918508"/>
            <a:ext cx="1734990" cy="1367925"/>
          </a:xfrm>
          <a:prstGeom prst="wedgeEllipseCallout">
            <a:avLst>
              <a:gd name="adj1" fmla="val 58969"/>
              <a:gd name="adj2" fmla="val -7175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>
                <a:solidFill>
                  <a:srgbClr val="FFFFFF"/>
                </a:solidFill>
                <a:latin typeface="Arial" panose="020B0604020202020204"/>
              </a:rPr>
              <a:t>VELG UT FAKTORER VED Å FLYTTE PÅ SIRKLENE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3062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="" xmlns:a16="http://schemas.microsoft.com/office/drawing/2014/main" id="{8ED32BB4-2069-4260-89CC-01175F8A8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414" y="2227163"/>
            <a:ext cx="10053850" cy="165576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Presentasjon av verktøy for å komme frem til tiltak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161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innhald 1">
            <a:extLst>
              <a:ext uri="{FF2B5EF4-FFF2-40B4-BE49-F238E27FC236}">
                <a16:creationId xmlns:a16="http://schemas.microsoft.com/office/drawing/2014/main" xmlns="" id="{088BF1DF-3FA2-4B0E-8616-20C28675B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941" y="2093794"/>
            <a:ext cx="8327144" cy="3902970"/>
          </a:xfrm>
        </p:spPr>
        <p:txBody>
          <a:bodyPr vert="horz" lIns="0" tIns="0" rIns="0" bIns="0" rtlCol="0" anchor="t"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nn-NO" sz="2000" b="1" dirty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nn-NO" sz="2000" dirty="0">
                <a:latin typeface="Calibri"/>
                <a:ea typeface="Times New Roman"/>
                <a:cs typeface="Calibri"/>
              </a:rPr>
              <a:t>ndividuelt (5 min): </a:t>
            </a:r>
            <a:r>
              <a:rPr lang="nn-NO" sz="2000" dirty="0" err="1" smtClean="0">
                <a:latin typeface="Calibri"/>
                <a:ea typeface="Times New Roman"/>
                <a:cs typeface="Calibri"/>
              </a:rPr>
              <a:t>Hva</a:t>
            </a:r>
            <a:r>
              <a:rPr lang="nn-NO" sz="2000" dirty="0" smtClean="0">
                <a:latin typeface="Calibri"/>
                <a:ea typeface="Times New Roman"/>
                <a:cs typeface="Calibri"/>
              </a:rPr>
              <a:t> er </a:t>
            </a:r>
            <a:r>
              <a:rPr lang="nn-NO" sz="2000" dirty="0">
                <a:latin typeface="Calibri"/>
                <a:ea typeface="Times New Roman"/>
                <a:cs typeface="Calibri"/>
              </a:rPr>
              <a:t>årsakene til at </a:t>
            </a:r>
            <a:r>
              <a:rPr lang="nn-NO" sz="2000" dirty="0" smtClean="0">
                <a:latin typeface="Calibri"/>
                <a:ea typeface="Times New Roman"/>
                <a:cs typeface="Calibri"/>
              </a:rPr>
              <a:t>vi </a:t>
            </a:r>
            <a:r>
              <a:rPr lang="nn-NO" sz="2000" dirty="0" err="1" smtClean="0">
                <a:latin typeface="Calibri"/>
                <a:ea typeface="Times New Roman"/>
                <a:cs typeface="Calibri"/>
              </a:rPr>
              <a:t>skårer</a:t>
            </a:r>
            <a:r>
              <a:rPr lang="nn-NO" sz="2000" dirty="0" smtClean="0">
                <a:latin typeface="Calibri"/>
                <a:ea typeface="Times New Roman"/>
                <a:cs typeface="Calibri"/>
              </a:rPr>
              <a:t> som vi </a:t>
            </a:r>
            <a:r>
              <a:rPr lang="nn-NO" sz="2000" dirty="0" err="1" smtClean="0">
                <a:latin typeface="Calibri"/>
                <a:ea typeface="Times New Roman"/>
                <a:cs typeface="Calibri"/>
              </a:rPr>
              <a:t>gjør</a:t>
            </a:r>
            <a:r>
              <a:rPr lang="nn-NO" sz="2000" dirty="0">
                <a:latin typeface="Calibri"/>
                <a:ea typeface="Times New Roman"/>
                <a:cs typeface="Calibri"/>
              </a:rPr>
              <a:t>?</a:t>
            </a:r>
          </a:p>
          <a:p>
            <a:pPr marL="914400" lvl="1" indent="-457200">
              <a:buAutoNum type="arabicPeriod"/>
            </a:pPr>
            <a:endParaRPr lang="nb-NO" sz="2000" dirty="0">
              <a:solidFill>
                <a:srgbClr val="4D4D4D"/>
              </a:solidFill>
              <a:latin typeface="Calibri"/>
              <a:ea typeface="Times New Roman"/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b-NO" sz="2000" dirty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G</a:t>
            </a:r>
            <a:r>
              <a:rPr lang="nb-NO" sz="2000" dirty="0">
                <a:latin typeface="Calibri"/>
                <a:ea typeface="Times New Roman"/>
                <a:cs typeface="Calibri"/>
              </a:rPr>
              <a:t>ruppe </a:t>
            </a:r>
            <a:r>
              <a:rPr lang="nb-NO" sz="2000" dirty="0" smtClean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(20-40 </a:t>
            </a:r>
            <a:r>
              <a:rPr lang="nb-NO" sz="2000" dirty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min)</a:t>
            </a:r>
            <a:r>
              <a:rPr lang="nb-NO" sz="2000" dirty="0">
                <a:latin typeface="Calibri"/>
                <a:ea typeface="Times New Roman"/>
                <a:cs typeface="Calibri"/>
              </a:rPr>
              <a:t>: </a:t>
            </a:r>
            <a:r>
              <a:rPr lang="nb-NO" sz="2000" dirty="0" smtClean="0">
                <a:latin typeface="Calibri"/>
                <a:ea typeface="Times New Roman"/>
                <a:cs typeface="Calibri"/>
              </a:rPr>
              <a:t>2-5 personer </a:t>
            </a:r>
            <a:r>
              <a:rPr lang="nb-NO" sz="2000" dirty="0">
                <a:latin typeface="Calibri"/>
                <a:ea typeface="Times New Roman"/>
                <a:cs typeface="Calibri"/>
              </a:rPr>
              <a:t>per gruppe avhengig av </a:t>
            </a:r>
            <a:r>
              <a:rPr lang="nb-NO" sz="2000" dirty="0" smtClean="0">
                <a:latin typeface="Calibri"/>
                <a:ea typeface="Times New Roman"/>
                <a:cs typeface="Calibri"/>
              </a:rPr>
              <a:t>størrelse på avdelingen. </a:t>
            </a:r>
            <a:r>
              <a:rPr lang="nb-NO" sz="2000" dirty="0" smtClean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Velg ordstyrer/viddevakt </a:t>
            </a:r>
            <a:r>
              <a:rPr lang="nb-NO" sz="2000" dirty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og sekretær. </a:t>
            </a:r>
            <a:endParaRPr lang="nb-NO" sz="2000" dirty="0" smtClean="0">
              <a:solidFill>
                <a:srgbClr val="4D4D4D"/>
              </a:solidFill>
              <a:latin typeface="Calibri"/>
              <a:ea typeface="Times New Roman"/>
              <a:cs typeface="Calibri"/>
            </a:endParaRPr>
          </a:p>
          <a:p>
            <a:pPr lvl="2"/>
            <a:r>
              <a:rPr lang="nb-NO" sz="1800" dirty="0" smtClean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Rekkefremlegg </a:t>
            </a:r>
            <a:r>
              <a:rPr lang="nb-NO" sz="1800" dirty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– alle får </a:t>
            </a:r>
            <a:r>
              <a:rPr lang="nb-NO" sz="1800" dirty="0" smtClean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komme til </a:t>
            </a:r>
            <a:r>
              <a:rPr lang="nb-NO" sz="1800" dirty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orde </a:t>
            </a:r>
            <a:r>
              <a:rPr lang="nb-NO" sz="1800" dirty="0" smtClean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en og en. </a:t>
            </a:r>
            <a:endParaRPr lang="nb-NO" sz="1800" dirty="0">
              <a:solidFill>
                <a:srgbClr val="4D4D4D"/>
              </a:solidFill>
              <a:latin typeface="Calibri"/>
              <a:ea typeface="Times New Roman"/>
              <a:cs typeface="Calibri"/>
            </a:endParaRPr>
          </a:p>
          <a:p>
            <a:pPr lvl="2"/>
            <a:r>
              <a:rPr lang="nb-NO" sz="1800" dirty="0" smtClean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Oppgave</a:t>
            </a:r>
            <a:r>
              <a:rPr lang="nb-NO" sz="1800" dirty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: Bli </a:t>
            </a:r>
            <a:r>
              <a:rPr lang="nb-NO" sz="1800" dirty="0" smtClean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enige i </a:t>
            </a:r>
            <a:r>
              <a:rPr lang="nb-NO" sz="1800" dirty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paret/gruppa om vegkartet eller A3 for </a:t>
            </a:r>
            <a:r>
              <a:rPr lang="nb-NO" sz="1800" dirty="0" smtClean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hver faktor </a:t>
            </a:r>
            <a:r>
              <a:rPr lang="nb-NO" sz="1800" dirty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og </a:t>
            </a:r>
            <a:r>
              <a:rPr lang="nb-NO" sz="1800" dirty="0" smtClean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hva som skal legges frem i plenum (fellesskap).</a:t>
            </a:r>
            <a:endParaRPr lang="nb-NO" sz="2000" dirty="0">
              <a:solidFill>
                <a:srgbClr val="4D4D4D">
                  <a:lumMod val="50000"/>
                </a:srgbClr>
              </a:solidFill>
              <a:latin typeface="Calibri" panose="020F0502020204030204" pitchFamily="34" charset="0"/>
              <a:ea typeface="Times New Roman"/>
            </a:endParaRPr>
          </a:p>
          <a:p>
            <a:pPr marL="457200" lvl="1" indent="0" hangingPunct="0">
              <a:buNone/>
            </a:pPr>
            <a:r>
              <a:rPr lang="nb-NO" sz="2000" dirty="0">
                <a:solidFill>
                  <a:schemeClr val="accent1"/>
                </a:solidFill>
                <a:latin typeface="Calibri"/>
                <a:ea typeface="Times New Roman"/>
                <a:cs typeface="Calibri"/>
              </a:rPr>
              <a:t>3</a:t>
            </a:r>
            <a:r>
              <a:rPr lang="nb-NO" sz="2000" dirty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. 	</a:t>
            </a:r>
            <a:r>
              <a:rPr lang="nb-NO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P</a:t>
            </a:r>
            <a:r>
              <a:rPr lang="nb-NO" sz="2000" dirty="0">
                <a:latin typeface="Calibri" panose="020F0502020204030204" pitchFamily="34" charset="0"/>
                <a:ea typeface="Times New Roman"/>
                <a:cs typeface="Times New Roman"/>
              </a:rPr>
              <a:t>lenum:</a:t>
            </a:r>
            <a:r>
              <a:rPr lang="nb-NO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 (30-50 min): </a:t>
            </a:r>
          </a:p>
          <a:p>
            <a:pPr lvl="2" hangingPunct="0"/>
            <a:r>
              <a:rPr lang="nb-NO" sz="1800" dirty="0" smtClean="0">
                <a:solidFill>
                  <a:srgbClr val="4D4D4D"/>
                </a:solidFill>
                <a:latin typeface="Calibri"/>
                <a:ea typeface="Times New Roman"/>
                <a:cs typeface="Times New Roman"/>
              </a:rPr>
              <a:t> Rekkefremlegg </a:t>
            </a:r>
            <a:r>
              <a:rPr lang="nb-NO" sz="1800" dirty="0">
                <a:solidFill>
                  <a:srgbClr val="4D4D4D"/>
                </a:solidFill>
                <a:latin typeface="Calibri"/>
                <a:ea typeface="Times New Roman"/>
                <a:cs typeface="Times New Roman"/>
              </a:rPr>
              <a:t>- Sekretær </a:t>
            </a:r>
            <a:r>
              <a:rPr lang="nb-NO" sz="1800" dirty="0" smtClean="0">
                <a:solidFill>
                  <a:srgbClr val="4D4D4D"/>
                </a:solidFill>
                <a:latin typeface="Calibri"/>
                <a:ea typeface="Times New Roman"/>
                <a:cs typeface="Times New Roman"/>
              </a:rPr>
              <a:t>fra hver gruppe snakker.</a:t>
            </a:r>
          </a:p>
          <a:p>
            <a:pPr lvl="2" hangingPunct="0"/>
            <a:r>
              <a:rPr lang="nb-NO" sz="1800" dirty="0">
                <a:solidFill>
                  <a:srgbClr val="4D4D4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nb-NO" sz="1800" dirty="0" smtClean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Oppgave</a:t>
            </a:r>
            <a:r>
              <a:rPr lang="nb-NO" sz="1800" dirty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: Bli </a:t>
            </a:r>
            <a:r>
              <a:rPr lang="nb-NO" sz="1800" dirty="0" smtClean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enige om hva som </a:t>
            </a:r>
            <a:r>
              <a:rPr lang="nb-NO" sz="1800" dirty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er </a:t>
            </a:r>
            <a:r>
              <a:rPr lang="nb-NO" sz="1800" dirty="0" smtClean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viktigste tiltak </a:t>
            </a:r>
            <a:r>
              <a:rPr lang="nb-NO" sz="1800" dirty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for </a:t>
            </a:r>
            <a:r>
              <a:rPr lang="nb-NO" sz="1800" dirty="0" smtClean="0">
                <a:solidFill>
                  <a:srgbClr val="4D4D4D"/>
                </a:solidFill>
                <a:latin typeface="Calibri"/>
                <a:ea typeface="Times New Roman"/>
                <a:cs typeface="Calibri"/>
              </a:rPr>
              <a:t>hver faktor.</a:t>
            </a:r>
            <a:endParaRPr lang="nb-NO" sz="1800" dirty="0">
              <a:solidFill>
                <a:srgbClr val="4D4D4D">
                  <a:lumMod val="50000"/>
                </a:srgbClr>
              </a:solidFill>
              <a:latin typeface="Calibri" panose="020F0502020204030204" pitchFamily="34" charset="0"/>
              <a:ea typeface="Times New Roman"/>
            </a:endParaRPr>
          </a:p>
          <a:p>
            <a:pPr marL="457200" lvl="1" indent="0" hangingPunct="0">
              <a:buNone/>
            </a:pPr>
            <a:endParaRPr lang="nb-NO" sz="2000" dirty="0">
              <a:solidFill>
                <a:srgbClr val="4D4D4D">
                  <a:lumMod val="50000"/>
                </a:srgbClr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xmlns="" id="{8FB932A5-6B2E-472E-9F7D-7891DE2E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3487"/>
            <a:ext cx="10258835" cy="1341437"/>
          </a:xfrm>
        </p:spPr>
        <p:txBody>
          <a:bodyPr vert="horz" lIns="0" tIns="0" rIns="0" bIns="0" rtlCol="0" anchor="b" anchorCtr="0">
            <a:noAutofit/>
          </a:bodyPr>
          <a:lstStyle/>
          <a:p>
            <a:pPr algn="ctr"/>
            <a:r>
              <a:rPr lang="nb-NO" sz="3600" dirty="0"/>
              <a:t>Gruppearbeid IGP: </a:t>
            </a:r>
            <a:r>
              <a:rPr lang="nb-NO" sz="3600" dirty="0" smtClean="0"/>
              <a:t>VI JOBBER FREM </a:t>
            </a:r>
            <a:r>
              <a:rPr lang="nb-NO" sz="3600" dirty="0"/>
              <a:t/>
            </a:r>
            <a:br>
              <a:rPr lang="nb-NO" sz="3600" dirty="0"/>
            </a:br>
            <a:r>
              <a:rPr lang="nb-NO" sz="3600" dirty="0"/>
              <a:t>TILTAK FOR </a:t>
            </a:r>
            <a:r>
              <a:rPr lang="nb-NO" sz="3600" dirty="0" smtClean="0"/>
              <a:t>HVER AV DE TO FAKTORENE</a:t>
            </a:r>
            <a:endParaRPr lang="nb-NO" sz="3600" dirty="0">
              <a:cs typeface="Arial"/>
            </a:endParaRPr>
          </a:p>
        </p:txBody>
      </p:sp>
      <p:pic>
        <p:nvPicPr>
          <p:cNvPr id="5" name="Picture 2" descr="Møte, Business, Idédugnad, Forretningsmenn, Karriere">
            <a:extLst>
              <a:ext uri="{FF2B5EF4-FFF2-40B4-BE49-F238E27FC236}">
                <a16:creationId xmlns:a16="http://schemas.microsoft.com/office/drawing/2014/main" xmlns="" id="{9E7388F3-7A67-47D3-A4EE-F73EF8F2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290" y="3134173"/>
            <a:ext cx="2509790" cy="182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xmlns="" id="{264ECEDC-ED55-4DC2-9B90-071BBACF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5" y="1433882"/>
            <a:ext cx="11184486" cy="1340933"/>
          </a:xfrm>
        </p:spPr>
        <p:txBody>
          <a:bodyPr>
            <a:normAutofit/>
          </a:bodyPr>
          <a:lstStyle/>
          <a:p>
            <a:r>
              <a:rPr lang="nb-NO" dirty="0" smtClean="0"/>
              <a:t>Flere verktøy kan brukes: </a:t>
            </a:r>
            <a:endParaRPr lang="nn-NO" dirty="0"/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xmlns="" id="{C205276B-B1E1-4E72-B8AE-753D0223E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34" t="16899" r="21253" b="36279"/>
          <a:stretch/>
        </p:blipFill>
        <p:spPr>
          <a:xfrm>
            <a:off x="697400" y="3383481"/>
            <a:ext cx="3592319" cy="1994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4C80DD5E-69FB-4F8F-8121-5DB89D9E675E}"/>
              </a:ext>
            </a:extLst>
          </p:cNvPr>
          <p:cNvSpPr txBox="1"/>
          <p:nvPr/>
        </p:nvSpPr>
        <p:spPr>
          <a:xfrm>
            <a:off x="4300773" y="4254146"/>
            <a:ext cx="126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eller </a:t>
            </a:r>
          </a:p>
        </p:txBody>
      </p:sp>
      <p:pic>
        <p:nvPicPr>
          <p:cNvPr id="2" name="Bilete 1">
            <a:extLst>
              <a:ext uri="{FF2B5EF4-FFF2-40B4-BE49-F238E27FC236}">
                <a16:creationId xmlns:a16="http://schemas.microsoft.com/office/drawing/2014/main" xmlns="" id="{84E357DA-10EE-4C9A-8F50-BE3915DE25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00" t="12036" r="9934" b="19056"/>
          <a:stretch/>
        </p:blipFill>
        <p:spPr>
          <a:xfrm>
            <a:off x="4964006" y="3377005"/>
            <a:ext cx="3592319" cy="2060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43F1E0C7-5AF3-48A4-A504-3169A2D574EA}"/>
              </a:ext>
            </a:extLst>
          </p:cNvPr>
          <p:cNvSpPr txBox="1"/>
          <p:nvPr/>
        </p:nvSpPr>
        <p:spPr>
          <a:xfrm>
            <a:off x="8599747" y="4255723"/>
            <a:ext cx="126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eller 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612" y="2774815"/>
            <a:ext cx="2653840" cy="3182293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953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xmlns="" id="{7A0D5BB2-D7A6-414E-8ED7-3C8AAE65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64032"/>
            <a:ext cx="11184486" cy="618202"/>
          </a:xfrm>
        </p:spPr>
        <p:txBody>
          <a:bodyPr/>
          <a:lstStyle/>
          <a:p>
            <a:r>
              <a:rPr lang="nb-NO" sz="2800" dirty="0"/>
              <a:t>Vegkart – slik vil </a:t>
            </a:r>
            <a:r>
              <a:rPr lang="nb-NO" sz="2800" dirty="0" smtClean="0"/>
              <a:t>vi forsterke: </a:t>
            </a:r>
            <a:r>
              <a:rPr lang="nb-NO" sz="2800" dirty="0"/>
              <a:t>&lt;skriv vi inn </a:t>
            </a:r>
            <a:r>
              <a:rPr lang="nb-NO" sz="2800" dirty="0" smtClean="0"/>
              <a:t>navn på </a:t>
            </a:r>
            <a:r>
              <a:rPr lang="nb-NO" sz="2800" dirty="0"/>
              <a:t>faktoren&gt;</a:t>
            </a:r>
            <a:endParaRPr lang="nn-NO" sz="28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0BE48DDA-2782-42D0-BFCD-10B788AF6C3E}"/>
              </a:ext>
            </a:extLst>
          </p:cNvPr>
          <p:cNvSpPr/>
          <p:nvPr/>
        </p:nvSpPr>
        <p:spPr>
          <a:xfrm>
            <a:off x="503757" y="1529075"/>
            <a:ext cx="2692092" cy="883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HVA kjennetegner kulturen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vår når </a:t>
            </a: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 er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blitt </a:t>
            </a:r>
            <a:r>
              <a:rPr lang="nb-NO" dirty="0" smtClean="0">
                <a:solidFill>
                  <a:srgbClr val="FFFFFF"/>
                </a:solidFill>
                <a:latin typeface="Arial" panose="020B0604020202020204"/>
              </a:rPr>
              <a:t>bedre</a:t>
            </a: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49882BA3-4127-4FED-8D69-491AB83B1793}"/>
              </a:ext>
            </a:extLst>
          </p:cNvPr>
          <p:cNvSpPr/>
          <p:nvPr/>
        </p:nvSpPr>
        <p:spPr>
          <a:xfrm>
            <a:off x="5914478" y="1561633"/>
            <a:ext cx="2456873" cy="883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HVA gjør </a:t>
            </a:r>
            <a:r>
              <a:rPr lang="nb-NO" dirty="0" smtClean="0">
                <a:solidFill>
                  <a:srgbClr val="FFFFFF"/>
                </a:solidFill>
                <a:latin typeface="Arial" panose="020B0604020202020204"/>
              </a:rPr>
              <a:t>leder? 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C2D3995C-0482-40D8-A363-C7C385F92E4E}"/>
              </a:ext>
            </a:extLst>
          </p:cNvPr>
          <p:cNvSpPr/>
          <p:nvPr/>
        </p:nvSpPr>
        <p:spPr>
          <a:xfrm>
            <a:off x="3407392" y="1546680"/>
            <a:ext cx="2295543" cy="883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HVA gjør</a:t>
            </a:r>
            <a:r>
              <a:rPr kumimoji="0" lang="nb-NO" sz="1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medarbeider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649D222C-95C8-4049-B9B8-454411CF2995}"/>
              </a:ext>
            </a:extLst>
          </p:cNvPr>
          <p:cNvSpPr/>
          <p:nvPr/>
        </p:nvSpPr>
        <p:spPr>
          <a:xfrm>
            <a:off x="8582894" y="1561633"/>
            <a:ext cx="2392217" cy="883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Hvilke konkrete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tiltak </a:t>
            </a: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</a:t>
            </a:r>
            <a:r>
              <a:rPr kumimoji="0" lang="nb-NO" sz="1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vi gjennomføre? </a:t>
            </a: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(Ansvar/Frist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124EA8DC-58A4-4B1B-8890-D367D56B5011}"/>
              </a:ext>
            </a:extLst>
          </p:cNvPr>
          <p:cNvSpPr/>
          <p:nvPr/>
        </p:nvSpPr>
        <p:spPr>
          <a:xfrm>
            <a:off x="503757" y="2594618"/>
            <a:ext cx="2692092" cy="4061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49B3A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&lt;Skriv inn her&gt;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A4752D1C-6D2C-4D2F-A2AA-B1D7F61D4FD6}"/>
              </a:ext>
            </a:extLst>
          </p:cNvPr>
          <p:cNvSpPr/>
          <p:nvPr/>
        </p:nvSpPr>
        <p:spPr>
          <a:xfrm>
            <a:off x="3407392" y="2605250"/>
            <a:ext cx="2295543" cy="4061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49B3A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&lt;Skriv inn her&gt;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49B3A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89F337C4-B15D-4375-8B7E-5B63FD17CF84}"/>
              </a:ext>
            </a:extLst>
          </p:cNvPr>
          <p:cNvSpPr/>
          <p:nvPr/>
        </p:nvSpPr>
        <p:spPr>
          <a:xfrm>
            <a:off x="5914478" y="2624524"/>
            <a:ext cx="2456873" cy="4031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49B3A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&lt;Skriv inn her&gt;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08929B0D-C18C-4F5E-8C18-0FD4B495AA4F}"/>
              </a:ext>
            </a:extLst>
          </p:cNvPr>
          <p:cNvSpPr/>
          <p:nvPr/>
        </p:nvSpPr>
        <p:spPr>
          <a:xfrm>
            <a:off x="8582894" y="2624524"/>
            <a:ext cx="2392217" cy="4042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49B3A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&lt;Skriv inn her&gt;</a:t>
            </a:r>
          </a:p>
        </p:txBody>
      </p:sp>
      <p:sp>
        <p:nvSpPr>
          <p:cNvPr id="12" name="Snakkeboble: rektangel med avrundede hjørner 5">
            <a:extLst>
              <a:ext uri="{FF2B5EF4-FFF2-40B4-BE49-F238E27FC236}">
                <a16:creationId xmlns:a16="http://schemas.microsoft.com/office/drawing/2014/main" xmlns="" id="{2F5F6AE9-7667-4CFF-93BF-701DE550A615}"/>
              </a:ext>
            </a:extLst>
          </p:cNvPr>
          <p:cNvSpPr/>
          <p:nvPr/>
        </p:nvSpPr>
        <p:spPr>
          <a:xfrm>
            <a:off x="10292316" y="4517679"/>
            <a:ext cx="1899684" cy="2328334"/>
          </a:xfrm>
          <a:prstGeom prst="wedgeRoundRectCallout">
            <a:avLst>
              <a:gd name="adj1" fmla="val -116321"/>
              <a:gd name="adj2" fmla="val -3771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Bruk IGP til å 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svare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på 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 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spørsmålene.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del 2 - Gruppa: 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Velg ordstyrer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sekretær.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Skriv inn 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svarene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vegkartet. </a:t>
            </a:r>
          </a:p>
        </p:txBody>
      </p:sp>
    </p:spTree>
    <p:extLst>
      <p:ext uri="{BB962C8B-B14F-4D97-AF65-F5344CB8AC3E}">
        <p14:creationId xmlns:p14="http://schemas.microsoft.com/office/powerpoint/2010/main" val="37995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xmlns="" id="{7A0D5BB2-D7A6-414E-8ED7-3C8AAE65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64032"/>
            <a:ext cx="11184486" cy="618202"/>
          </a:xfrm>
        </p:spPr>
        <p:txBody>
          <a:bodyPr/>
          <a:lstStyle/>
          <a:p>
            <a:r>
              <a:rPr lang="nb-NO" sz="2800" dirty="0"/>
              <a:t>Vegkart – slik vil </a:t>
            </a:r>
            <a:r>
              <a:rPr lang="nb-NO" sz="2800" dirty="0" smtClean="0"/>
              <a:t>vi forbedre: </a:t>
            </a:r>
            <a:r>
              <a:rPr lang="nb-NO" sz="2800" dirty="0"/>
              <a:t>&lt;skriv vi inn </a:t>
            </a:r>
            <a:r>
              <a:rPr lang="nb-NO" sz="2800" dirty="0" smtClean="0"/>
              <a:t>navn på </a:t>
            </a:r>
            <a:r>
              <a:rPr lang="nb-NO" sz="2800" dirty="0"/>
              <a:t>faktoren&gt;</a:t>
            </a:r>
            <a:endParaRPr lang="nn-NO" sz="28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0BE48DDA-2782-42D0-BFCD-10B788AF6C3E}"/>
              </a:ext>
            </a:extLst>
          </p:cNvPr>
          <p:cNvSpPr/>
          <p:nvPr/>
        </p:nvSpPr>
        <p:spPr>
          <a:xfrm>
            <a:off x="503757" y="1529075"/>
            <a:ext cx="2692092" cy="883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b-NO" dirty="0">
                <a:solidFill>
                  <a:srgbClr val="FFFFFF"/>
                </a:solidFill>
                <a:latin typeface="Arial" panose="020B0604020202020204"/>
              </a:rPr>
              <a:t>HVA kjennetegner kulturen vår når vi er blitt bedre?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49882BA3-4127-4FED-8D69-491AB83B1793}"/>
              </a:ext>
            </a:extLst>
          </p:cNvPr>
          <p:cNvSpPr/>
          <p:nvPr/>
        </p:nvSpPr>
        <p:spPr>
          <a:xfrm>
            <a:off x="5914478" y="1561633"/>
            <a:ext cx="2456873" cy="883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Hva gjør 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leder?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C2D3995C-0482-40D8-A363-C7C385F92E4E}"/>
              </a:ext>
            </a:extLst>
          </p:cNvPr>
          <p:cNvSpPr/>
          <p:nvPr/>
        </p:nvSpPr>
        <p:spPr>
          <a:xfrm>
            <a:off x="3407392" y="1546680"/>
            <a:ext cx="2295543" cy="883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Hva gjør medarbeider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649D222C-95C8-4049-B9B8-454411CF2995}"/>
              </a:ext>
            </a:extLst>
          </p:cNvPr>
          <p:cNvSpPr/>
          <p:nvPr/>
        </p:nvSpPr>
        <p:spPr>
          <a:xfrm>
            <a:off x="8582894" y="1561633"/>
            <a:ext cx="2392217" cy="883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b-NO" dirty="0">
                <a:solidFill>
                  <a:srgbClr val="FFFFFF"/>
                </a:solidFill>
                <a:latin typeface="Arial" panose="020B0604020202020204"/>
              </a:rPr>
              <a:t>Hvilke konkrete tiltak må vi gjennomføre? (Ansvar/Frist)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124EA8DC-58A4-4B1B-8890-D367D56B5011}"/>
              </a:ext>
            </a:extLst>
          </p:cNvPr>
          <p:cNvSpPr/>
          <p:nvPr/>
        </p:nvSpPr>
        <p:spPr>
          <a:xfrm>
            <a:off x="503757" y="2594618"/>
            <a:ext cx="2692092" cy="4061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49B3A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&lt;Skriv inn her&gt;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A4752D1C-6D2C-4D2F-A2AA-B1D7F61D4FD6}"/>
              </a:ext>
            </a:extLst>
          </p:cNvPr>
          <p:cNvSpPr/>
          <p:nvPr/>
        </p:nvSpPr>
        <p:spPr>
          <a:xfrm>
            <a:off x="3407392" y="2605250"/>
            <a:ext cx="2295543" cy="4061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49B3A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&lt;Skriv inn her&gt;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49B3A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89F337C4-B15D-4375-8B7E-5B63FD17CF84}"/>
              </a:ext>
            </a:extLst>
          </p:cNvPr>
          <p:cNvSpPr/>
          <p:nvPr/>
        </p:nvSpPr>
        <p:spPr>
          <a:xfrm>
            <a:off x="5914478" y="2624524"/>
            <a:ext cx="2456873" cy="4031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49B3A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&lt;Skriv inn her&gt;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08929B0D-C18C-4F5E-8C18-0FD4B495AA4F}"/>
              </a:ext>
            </a:extLst>
          </p:cNvPr>
          <p:cNvSpPr/>
          <p:nvPr/>
        </p:nvSpPr>
        <p:spPr>
          <a:xfrm>
            <a:off x="8582894" y="2624524"/>
            <a:ext cx="2392217" cy="4042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49B3A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&lt;Skriv inn her&gt;</a:t>
            </a:r>
          </a:p>
        </p:txBody>
      </p:sp>
      <p:sp>
        <p:nvSpPr>
          <p:cNvPr id="12" name="Snakkeboble: rektangel med avrundede hjørner 5">
            <a:extLst>
              <a:ext uri="{FF2B5EF4-FFF2-40B4-BE49-F238E27FC236}">
                <a16:creationId xmlns:a16="http://schemas.microsoft.com/office/drawing/2014/main" xmlns="" id="{4177A2B7-AF35-4DB5-9D47-58DCA66D6335}"/>
              </a:ext>
            </a:extLst>
          </p:cNvPr>
          <p:cNvSpPr/>
          <p:nvPr/>
        </p:nvSpPr>
        <p:spPr>
          <a:xfrm>
            <a:off x="10292315" y="4869712"/>
            <a:ext cx="2011343" cy="2336845"/>
          </a:xfrm>
          <a:prstGeom prst="wedgeRoundRectCallout">
            <a:avLst>
              <a:gd name="adj1" fmla="val -116321"/>
              <a:gd name="adj2" fmla="val -3771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Bruk IGP til å svara på 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 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spørsmålene.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del 2 - Gruppa: 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Velg ordstyrer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sekretær.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Skriv inn 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svarene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vegkartet. </a:t>
            </a:r>
          </a:p>
        </p:txBody>
      </p:sp>
    </p:spTree>
    <p:extLst>
      <p:ext uri="{BB962C8B-B14F-4D97-AF65-F5344CB8AC3E}">
        <p14:creationId xmlns:p14="http://schemas.microsoft.com/office/powerpoint/2010/main" val="232766507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3522</TotalTime>
  <Words>1048</Words>
  <Application>Microsoft Office PowerPoint</Application>
  <PresentationFormat>Widescreen</PresentationFormat>
  <Paragraphs>164</Paragraphs>
  <Slides>16</Slides>
  <Notes>11</Notes>
  <HiddenSlides>1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4" baseType="lpstr">
      <vt:lpstr>Arial</vt:lpstr>
      <vt:lpstr>Calibri</vt:lpstr>
      <vt:lpstr>Lucida Sans Unicode</vt:lpstr>
      <vt:lpstr>Times New Roman</vt:lpstr>
      <vt:lpstr>Trebuchet MS</vt:lpstr>
      <vt:lpstr>Wingdings</vt:lpstr>
      <vt:lpstr>Wingdings 3</vt:lpstr>
      <vt:lpstr>Fasett</vt:lpstr>
      <vt:lpstr>RESULTAT OG OPPFØLGING  Del 2 </vt:lpstr>
      <vt:lpstr>VI BLIR BEDRE SAMMEN! </vt:lpstr>
      <vt:lpstr>Oppfølging av 10-FAKTOR i to deler </vt:lpstr>
      <vt:lpstr>10-FAKTORER </vt:lpstr>
      <vt:lpstr>Presentasjon av verktøy for å komme frem til tiltak</vt:lpstr>
      <vt:lpstr>Gruppearbeid IGP: VI JOBBER FREM  TILTAK FOR HVER AV DE TO FAKTORENE</vt:lpstr>
      <vt:lpstr>Flere verktøy kan brukes: </vt:lpstr>
      <vt:lpstr>Vegkart – slik vil vi forsterke: &lt;skriv vi inn navn på faktoren&gt;</vt:lpstr>
      <vt:lpstr>Vegkart – slik vil vi forbedre: &lt;skriv vi inn navn på faktoren&gt;</vt:lpstr>
      <vt:lpstr>Alternativ 3: Lean-verktøyet A3   </vt:lpstr>
      <vt:lpstr>A3 – forsterke: &lt;Navn på faktor&gt;</vt:lpstr>
      <vt:lpstr>A3 – forbedre: &lt;Navn på faktor&gt;</vt:lpstr>
      <vt:lpstr>  Oppsummering del 2 TILTAKSPLAN FOR &lt;Avdeling&gt;</vt:lpstr>
      <vt:lpstr>VIDERE OPPFØLGING</vt:lpstr>
      <vt:lpstr>TAKK FOR I DAG!  </vt:lpstr>
      <vt:lpstr>Registrere oppfølging av medarbeiderundersøkelsen i skjema </vt:lpstr>
    </vt:vector>
  </TitlesOfParts>
  <Company>IKT Valdres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Rekruttering i NAK</dc:title>
  <dc:creator>Inga Sørensen</dc:creator>
  <cp:lastModifiedBy>Turid Synnøve Lindboe Reite</cp:lastModifiedBy>
  <cp:revision>246</cp:revision>
  <cp:lastPrinted>2019-05-13T13:10:20Z</cp:lastPrinted>
  <dcterms:created xsi:type="dcterms:W3CDTF">2017-03-06T08:59:45Z</dcterms:created>
  <dcterms:modified xsi:type="dcterms:W3CDTF">2022-02-08T11:00:23Z</dcterms:modified>
</cp:coreProperties>
</file>